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9" r:id="rId5"/>
  </p:sldMasterIdLst>
  <p:notesMasterIdLst>
    <p:notesMasterId r:id="rId57"/>
  </p:notesMasterIdLst>
  <p:sldIdLst>
    <p:sldId id="736" r:id="rId6"/>
    <p:sldId id="257" r:id="rId7"/>
    <p:sldId id="694" r:id="rId8"/>
    <p:sldId id="737" r:id="rId9"/>
    <p:sldId id="259" r:id="rId10"/>
    <p:sldId id="260" r:id="rId11"/>
    <p:sldId id="261" r:id="rId12"/>
    <p:sldId id="262" r:id="rId13"/>
    <p:sldId id="265" r:id="rId14"/>
    <p:sldId id="269" r:id="rId15"/>
    <p:sldId id="687" r:id="rId16"/>
    <p:sldId id="728" r:id="rId17"/>
    <p:sldId id="272" r:id="rId18"/>
    <p:sldId id="741" r:id="rId19"/>
    <p:sldId id="738" r:id="rId20"/>
    <p:sldId id="258" r:id="rId21"/>
    <p:sldId id="263" r:id="rId22"/>
    <p:sldId id="264" r:id="rId23"/>
    <p:sldId id="739" r:id="rId24"/>
    <p:sldId id="742" r:id="rId25"/>
    <p:sldId id="743" r:id="rId26"/>
    <p:sldId id="744" r:id="rId27"/>
    <p:sldId id="745" r:id="rId28"/>
    <p:sldId id="746" r:id="rId29"/>
    <p:sldId id="747" r:id="rId30"/>
    <p:sldId id="392" r:id="rId31"/>
    <p:sldId id="393" r:id="rId32"/>
    <p:sldId id="395" r:id="rId33"/>
    <p:sldId id="350" r:id="rId34"/>
    <p:sldId id="404" r:id="rId35"/>
    <p:sldId id="405" r:id="rId36"/>
    <p:sldId id="406" r:id="rId37"/>
    <p:sldId id="417" r:id="rId38"/>
    <p:sldId id="420" r:id="rId39"/>
    <p:sldId id="418" r:id="rId40"/>
    <p:sldId id="419" r:id="rId41"/>
    <p:sldId id="407" r:id="rId42"/>
    <p:sldId id="408" r:id="rId43"/>
    <p:sldId id="409" r:id="rId44"/>
    <p:sldId id="411" r:id="rId45"/>
    <p:sldId id="412" r:id="rId46"/>
    <p:sldId id="413" r:id="rId47"/>
    <p:sldId id="414" r:id="rId48"/>
    <p:sldId id="415" r:id="rId49"/>
    <p:sldId id="416" r:id="rId50"/>
    <p:sldId id="677" r:id="rId51"/>
    <p:sldId id="697" r:id="rId52"/>
    <p:sldId id="735" r:id="rId53"/>
    <p:sldId id="702" r:id="rId54"/>
    <p:sldId id="722" r:id="rId55"/>
    <p:sldId id="723" r:id="rId5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a:srgbClr val="E7E7E7"/>
    <a:srgbClr val="D9D9D9"/>
    <a:srgbClr val="E7E6E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19" autoAdjust="0"/>
    <p:restoredTop sz="96370" autoAdjust="0"/>
  </p:normalViewPr>
  <p:slideViewPr>
    <p:cSldViewPr snapToGrid="0">
      <p:cViewPr varScale="1">
        <p:scale>
          <a:sx n="73" d="100"/>
          <a:sy n="73" d="100"/>
        </p:scale>
        <p:origin x="84"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6E310-D715-44F4-906F-D6BF674D3FD7}" type="datetimeFigureOut">
              <a:rPr lang="ko-KR" altLang="en-US" smtClean="0"/>
              <a:t>2022-08-25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B1D4D-75CA-43F2-AB9F-D8D9294CC65A}" type="slidenum">
              <a:rPr lang="ko-KR" altLang="en-US" smtClean="0"/>
              <a:t>‹#›</a:t>
            </a:fld>
            <a:endParaRPr lang="ko-KR" altLang="en-US"/>
          </a:p>
        </p:txBody>
      </p:sp>
    </p:spTree>
    <p:extLst>
      <p:ext uri="{BB962C8B-B14F-4D97-AF65-F5344CB8AC3E}">
        <p14:creationId xmlns:p14="http://schemas.microsoft.com/office/powerpoint/2010/main" val="193813170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altLang="ko-KR" dirty="0">
                <a:effectLst/>
              </a:rPr>
              <a:t>images </a:t>
            </a:r>
            <a:r>
              <a:rPr lang="en-US" altLang="ko-KR" sz="1200" kern="1200" dirty="0">
                <a:solidFill>
                  <a:schemeClr val="tx1"/>
                </a:solidFill>
                <a:effectLst/>
                <a:latin typeface="+mn-lt"/>
                <a:ea typeface="+mn-ea"/>
                <a:cs typeface="+mn-cs"/>
              </a:rPr>
              <a:t>=</a:t>
            </a:r>
            <a:r>
              <a:rPr lang="en-US" altLang="ko-KR" dirty="0">
                <a:effectLst/>
              </a:rPr>
              <a:t> </a:t>
            </a:r>
            <a:r>
              <a:rPr lang="en-US" altLang="ko-KR" dirty="0" err="1">
                <a:effectLst/>
              </a:rPr>
              <a:t>micro_scope_cam</a:t>
            </a:r>
            <a:r>
              <a:rPr lang="en-US" altLang="ko-KR" dirty="0">
                <a:effectLst/>
              </a:rPr>
              <a:t>(slices, zoom</a:t>
            </a:r>
            <a:r>
              <a:rPr lang="en-US" altLang="ko-KR" sz="1200" kern="1200" dirty="0">
                <a:solidFill>
                  <a:schemeClr val="tx1"/>
                </a:solidFill>
                <a:effectLst/>
                <a:latin typeface="+mn-lt"/>
                <a:ea typeface="+mn-ea"/>
                <a:cs typeface="+mn-cs"/>
              </a:rPr>
              <a:t>=</a:t>
            </a:r>
            <a:r>
              <a:rPr lang="en-US" altLang="ko-KR" dirty="0">
                <a:effectLst/>
              </a:rPr>
              <a:t>[</a:t>
            </a:r>
            <a:r>
              <a:rPr lang="en-US" altLang="ko-KR" sz="1200" kern="1200" dirty="0">
                <a:solidFill>
                  <a:schemeClr val="tx1"/>
                </a:solidFill>
                <a:effectLst/>
                <a:latin typeface="+mn-lt"/>
                <a:ea typeface="+mn-ea"/>
                <a:cs typeface="+mn-cs"/>
              </a:rPr>
              <a:t>4</a:t>
            </a:r>
            <a:r>
              <a:rPr lang="en-US" altLang="ko-KR" dirty="0">
                <a:effectLst/>
              </a:rPr>
              <a:t>,</a:t>
            </a:r>
            <a:r>
              <a:rPr lang="en-US" altLang="ko-KR" sz="1200" kern="1200" dirty="0">
                <a:solidFill>
                  <a:schemeClr val="tx1"/>
                </a:solidFill>
                <a:effectLst/>
                <a:latin typeface="+mn-lt"/>
                <a:ea typeface="+mn-ea"/>
                <a:cs typeface="+mn-cs"/>
              </a:rPr>
              <a:t>10</a:t>
            </a:r>
            <a:r>
              <a:rPr lang="en-US" altLang="ko-KR" dirty="0">
                <a:effectLst/>
              </a:rPr>
              <a:t>,</a:t>
            </a:r>
            <a:r>
              <a:rPr lang="en-US" altLang="ko-KR" sz="1200" kern="1200" dirty="0">
                <a:solidFill>
                  <a:schemeClr val="tx1"/>
                </a:solidFill>
                <a:effectLst/>
                <a:latin typeface="+mn-lt"/>
                <a:ea typeface="+mn-ea"/>
                <a:cs typeface="+mn-cs"/>
              </a:rPr>
              <a:t>20</a:t>
            </a:r>
            <a:r>
              <a:rPr lang="en-US" altLang="ko-KR" dirty="0">
                <a:effectLst/>
              </a:rPr>
              <a:t>], rule, time)</a:t>
            </a:r>
          </a:p>
          <a:p>
            <a:pPr latinLnBrk="0"/>
            <a:r>
              <a:rPr lang="en-US" altLang="ko-KR" dirty="0" err="1">
                <a:effectLst/>
              </a:rPr>
              <a:t>filtered_images</a:t>
            </a:r>
            <a:r>
              <a:rPr lang="en-US" altLang="ko-KR" dirty="0">
                <a:effectLst/>
              </a:rPr>
              <a:t> </a:t>
            </a:r>
            <a:r>
              <a:rPr lang="en-US" altLang="ko-KR" sz="1200" kern="1200" dirty="0">
                <a:solidFill>
                  <a:schemeClr val="tx1"/>
                </a:solidFill>
                <a:effectLst/>
                <a:latin typeface="+mn-lt"/>
                <a:ea typeface="+mn-ea"/>
                <a:cs typeface="+mn-cs"/>
              </a:rPr>
              <a:t>=</a:t>
            </a:r>
            <a:r>
              <a:rPr lang="en-US" altLang="ko-KR" dirty="0">
                <a:effectLst/>
              </a:rPr>
              <a:t> </a:t>
            </a:r>
            <a:r>
              <a:rPr lang="en-US" altLang="ko-KR" dirty="0" err="1">
                <a:effectLst/>
              </a:rPr>
              <a:t>DeepNoiseFilter</a:t>
            </a:r>
            <a:r>
              <a:rPr lang="en-US" altLang="ko-KR" dirty="0">
                <a:effectLst/>
              </a:rPr>
              <a:t>(images, </a:t>
            </a:r>
            <a:r>
              <a:rPr lang="en-US" altLang="ko-KR" dirty="0" err="1">
                <a:effectLst/>
              </a:rPr>
              <a:t>rule_NF</a:t>
            </a:r>
            <a:r>
              <a:rPr lang="en-US" altLang="ko-KR" sz="1200" kern="1200" dirty="0">
                <a:solidFill>
                  <a:schemeClr val="tx1"/>
                </a:solidFill>
                <a:effectLst/>
                <a:latin typeface="+mn-lt"/>
                <a:ea typeface="+mn-ea"/>
                <a:cs typeface="+mn-cs"/>
              </a:rPr>
              <a:t>='strict'</a:t>
            </a:r>
            <a:r>
              <a:rPr lang="en-US" altLang="ko-KR" dirty="0">
                <a:effectLst/>
              </a:rPr>
              <a:t>)</a:t>
            </a:r>
          </a:p>
          <a:p>
            <a:pPr latinLnBrk="0"/>
            <a:r>
              <a:rPr lang="en-US" altLang="ko-KR" sz="1200" kern="1200" dirty="0">
                <a:solidFill>
                  <a:schemeClr val="tx1"/>
                </a:solidFill>
                <a:effectLst/>
                <a:latin typeface="+mn-lt"/>
                <a:ea typeface="+mn-ea"/>
                <a:cs typeface="+mn-cs"/>
              </a:rPr>
              <a:t>def</a:t>
            </a:r>
            <a:r>
              <a:rPr lang="en-US" altLang="ko-KR" dirty="0">
                <a:effectLst/>
              </a:rPr>
              <a:t> </a:t>
            </a:r>
            <a:r>
              <a:rPr lang="en-US" altLang="ko-KR" dirty="0" err="1">
                <a:effectLst/>
              </a:rPr>
              <a:t>RepresentiveModel</a:t>
            </a:r>
            <a:r>
              <a:rPr lang="en-US" altLang="ko-KR" dirty="0">
                <a:effectLst/>
              </a:rPr>
              <a:t>(</a:t>
            </a:r>
            <a:r>
              <a:rPr lang="en-US" altLang="ko-KR" dirty="0" err="1">
                <a:effectLst/>
              </a:rPr>
              <a:t>filtered_images</a:t>
            </a:r>
            <a:r>
              <a:rPr lang="en-US" altLang="ko-KR" dirty="0">
                <a:effectLst/>
              </a:rPr>
              <a:t>, </a:t>
            </a:r>
            <a:r>
              <a:rPr lang="en-US" altLang="ko-KR" dirty="0" err="1">
                <a:effectLst/>
              </a:rPr>
              <a:t>top_k</a:t>
            </a:r>
            <a:r>
              <a:rPr lang="en-US" altLang="ko-KR" dirty="0">
                <a:effectLst/>
              </a:rPr>
              <a:t>, zoom</a:t>
            </a:r>
            <a:r>
              <a:rPr lang="en-US" altLang="ko-KR" sz="1200" kern="1200" dirty="0">
                <a:solidFill>
                  <a:schemeClr val="tx1"/>
                </a:solidFill>
                <a:effectLst/>
                <a:latin typeface="+mn-lt"/>
                <a:ea typeface="+mn-ea"/>
                <a:cs typeface="+mn-cs"/>
              </a:rPr>
              <a:t>=</a:t>
            </a:r>
            <a:r>
              <a:rPr lang="en-US" altLang="ko-KR" dirty="0">
                <a:effectLst/>
              </a:rPr>
              <a:t>[</a:t>
            </a:r>
            <a:r>
              <a:rPr lang="en-US" altLang="ko-KR" sz="1200" kern="1200" dirty="0">
                <a:solidFill>
                  <a:schemeClr val="tx1"/>
                </a:solidFill>
                <a:effectLst/>
                <a:latin typeface="+mn-lt"/>
                <a:ea typeface="+mn-ea"/>
                <a:cs typeface="+mn-cs"/>
              </a:rPr>
              <a:t>4</a:t>
            </a:r>
            <a:r>
              <a:rPr lang="en-US" altLang="ko-KR" dirty="0">
                <a:effectLst/>
              </a:rPr>
              <a:t>,</a:t>
            </a:r>
            <a:r>
              <a:rPr lang="en-US" altLang="ko-KR" sz="1200" kern="1200" dirty="0">
                <a:solidFill>
                  <a:schemeClr val="tx1"/>
                </a:solidFill>
                <a:effectLst/>
                <a:latin typeface="+mn-lt"/>
                <a:ea typeface="+mn-ea"/>
                <a:cs typeface="+mn-cs"/>
              </a:rPr>
              <a:t>10</a:t>
            </a:r>
            <a:r>
              <a:rPr lang="en-US" altLang="ko-KR" dirty="0">
                <a:effectLst/>
              </a:rPr>
              <a:t>,</a:t>
            </a:r>
            <a:r>
              <a:rPr lang="en-US" altLang="ko-KR" sz="1200" kern="1200" dirty="0">
                <a:solidFill>
                  <a:schemeClr val="tx1"/>
                </a:solidFill>
                <a:effectLst/>
                <a:latin typeface="+mn-lt"/>
                <a:ea typeface="+mn-ea"/>
                <a:cs typeface="+mn-cs"/>
              </a:rPr>
              <a:t>20</a:t>
            </a:r>
            <a:r>
              <a:rPr lang="en-US" altLang="ko-KR" dirty="0">
                <a:effectLst/>
              </a:rPr>
              <a:t>]){</a:t>
            </a:r>
          </a:p>
          <a:p>
            <a:pPr latinLnBrk="0"/>
            <a:r>
              <a:rPr lang="en-US" altLang="ko-KR" dirty="0" err="1">
                <a:effectLst/>
              </a:rPr>
              <a:t>representive_images</a:t>
            </a:r>
            <a:r>
              <a:rPr lang="en-US" altLang="ko-KR" dirty="0">
                <a:effectLst/>
              </a:rPr>
              <a:t> </a:t>
            </a:r>
            <a:r>
              <a:rPr lang="en-US" altLang="ko-KR" sz="1200" kern="1200" dirty="0">
                <a:solidFill>
                  <a:schemeClr val="tx1"/>
                </a:solidFill>
                <a:effectLst/>
                <a:latin typeface="+mn-lt"/>
                <a:ea typeface="+mn-ea"/>
                <a:cs typeface="+mn-cs"/>
              </a:rPr>
              <a:t>=</a:t>
            </a:r>
            <a:r>
              <a:rPr lang="en-US" altLang="ko-KR" dirty="0">
                <a:effectLst/>
              </a:rPr>
              <a:t> Dictionary()</a:t>
            </a:r>
          </a:p>
          <a:p>
            <a:pPr latinLnBrk="0"/>
            <a:r>
              <a:rPr lang="en-US" altLang="ko-KR" sz="1200" kern="1200" dirty="0">
                <a:solidFill>
                  <a:schemeClr val="tx1"/>
                </a:solidFill>
                <a:effectLst/>
                <a:latin typeface="+mn-lt"/>
                <a:ea typeface="+mn-ea"/>
                <a:cs typeface="+mn-cs"/>
              </a:rPr>
              <a:t>for</a:t>
            </a:r>
            <a:r>
              <a:rPr lang="en-US" altLang="ko-KR" dirty="0">
                <a:effectLst/>
              </a:rPr>
              <a:t> z </a:t>
            </a:r>
            <a:r>
              <a:rPr lang="en-US" altLang="ko-KR" sz="1200" kern="1200" dirty="0">
                <a:solidFill>
                  <a:schemeClr val="tx1"/>
                </a:solidFill>
                <a:effectLst/>
                <a:latin typeface="+mn-lt"/>
                <a:ea typeface="+mn-ea"/>
                <a:cs typeface="+mn-cs"/>
              </a:rPr>
              <a:t>in</a:t>
            </a:r>
            <a:r>
              <a:rPr lang="en-US" altLang="ko-KR" dirty="0">
                <a:effectLst/>
              </a:rPr>
              <a:t> zoom {</a:t>
            </a:r>
          </a:p>
          <a:p>
            <a:pPr latinLnBrk="0"/>
            <a:r>
              <a:rPr lang="en-US" altLang="ko-KR" dirty="0">
                <a:effectLst/>
              </a:rPr>
              <a:t>z </a:t>
            </a:r>
            <a:r>
              <a:rPr lang="en-US" altLang="ko-KR" sz="1200" kern="1200" dirty="0">
                <a:solidFill>
                  <a:schemeClr val="tx1"/>
                </a:solidFill>
                <a:effectLst/>
                <a:latin typeface="+mn-lt"/>
                <a:ea typeface="+mn-ea"/>
                <a:cs typeface="+mn-cs"/>
              </a:rPr>
              <a:t>=</a:t>
            </a:r>
            <a:r>
              <a:rPr lang="en-US" altLang="ko-KR" dirty="0">
                <a:effectLst/>
              </a:rPr>
              <a:t> z</a:t>
            </a:r>
            <a:r>
              <a:rPr lang="ko-KR" altLang="en-US" dirty="0">
                <a:effectLst/>
              </a:rPr>
              <a:t>배율</a:t>
            </a:r>
            <a:r>
              <a:rPr lang="en-US" altLang="ko-KR" dirty="0">
                <a:effectLst/>
              </a:rPr>
              <a:t>_</a:t>
            </a:r>
            <a:r>
              <a:rPr lang="ko-KR" altLang="en-US" dirty="0">
                <a:effectLst/>
              </a:rPr>
              <a:t>이미지</a:t>
            </a:r>
            <a:r>
              <a:rPr lang="en-US" altLang="ko-KR" dirty="0">
                <a:effectLst/>
              </a:rPr>
              <a:t>(</a:t>
            </a:r>
            <a:r>
              <a:rPr lang="en-US" altLang="ko-KR" dirty="0" err="1">
                <a:effectLst/>
              </a:rPr>
              <a:t>filtered_images</a:t>
            </a:r>
            <a:r>
              <a:rPr lang="en-US" altLang="ko-KR" dirty="0">
                <a:effectLst/>
              </a:rPr>
              <a:t>)</a:t>
            </a:r>
          </a:p>
          <a:p>
            <a:pPr latinLnBrk="0"/>
            <a:r>
              <a:rPr lang="en-US" altLang="ko-KR" dirty="0" err="1">
                <a:effectLst/>
              </a:rPr>
              <a:t>sorted_z</a:t>
            </a:r>
            <a:r>
              <a:rPr lang="en-US" altLang="ko-KR" dirty="0">
                <a:effectLst/>
              </a:rPr>
              <a:t> </a:t>
            </a:r>
            <a:r>
              <a:rPr lang="en-US" altLang="ko-KR" sz="1200" kern="1200" dirty="0">
                <a:solidFill>
                  <a:schemeClr val="tx1"/>
                </a:solidFill>
                <a:effectLst/>
                <a:latin typeface="+mn-lt"/>
                <a:ea typeface="+mn-ea"/>
                <a:cs typeface="+mn-cs"/>
              </a:rPr>
              <a:t>=</a:t>
            </a:r>
            <a:r>
              <a:rPr lang="en-US" altLang="ko-KR" dirty="0">
                <a:effectLst/>
              </a:rPr>
              <a:t> </a:t>
            </a:r>
            <a:r>
              <a:rPr lang="en-US" altLang="ko-KR" dirty="0" err="1">
                <a:effectLst/>
              </a:rPr>
              <a:t>sort_by_confidence</a:t>
            </a:r>
            <a:r>
              <a:rPr lang="en-US" altLang="ko-KR" dirty="0">
                <a:effectLst/>
              </a:rPr>
              <a:t>(z)</a:t>
            </a:r>
          </a:p>
          <a:p>
            <a:pPr latinLnBrk="0"/>
            <a:r>
              <a:rPr lang="en-US" altLang="ko-KR" dirty="0" err="1">
                <a:effectLst/>
              </a:rPr>
              <a:t>representive_images</a:t>
            </a:r>
            <a:r>
              <a:rPr lang="en-US" altLang="ko-KR" dirty="0">
                <a:effectLst/>
              </a:rPr>
              <a:t>[z] </a:t>
            </a:r>
            <a:r>
              <a:rPr lang="en-US" altLang="ko-KR" sz="1200" kern="1200" dirty="0">
                <a:solidFill>
                  <a:schemeClr val="tx1"/>
                </a:solidFill>
                <a:effectLst/>
                <a:latin typeface="+mn-lt"/>
                <a:ea typeface="+mn-ea"/>
                <a:cs typeface="+mn-cs"/>
              </a:rPr>
              <a:t>=</a:t>
            </a:r>
            <a:r>
              <a:rPr lang="en-US" altLang="ko-KR" dirty="0">
                <a:effectLst/>
              </a:rPr>
              <a:t> </a:t>
            </a:r>
            <a:r>
              <a:rPr lang="en-US" altLang="ko-KR" dirty="0" err="1">
                <a:effectLst/>
              </a:rPr>
              <a:t>rule_based_similarity_filtering</a:t>
            </a:r>
            <a:r>
              <a:rPr lang="en-US" altLang="ko-KR" dirty="0">
                <a:effectLst/>
              </a:rPr>
              <a:t>(</a:t>
            </a:r>
            <a:r>
              <a:rPr lang="en-US" altLang="ko-KR" dirty="0" err="1">
                <a:effectLst/>
              </a:rPr>
              <a:t>sorted_z</a:t>
            </a:r>
            <a:r>
              <a:rPr lang="en-US" altLang="ko-KR" dirty="0">
                <a:effectLst/>
              </a:rPr>
              <a:t>, </a:t>
            </a:r>
            <a:r>
              <a:rPr lang="en-US" altLang="ko-KR" dirty="0" err="1">
                <a:effectLst/>
              </a:rPr>
              <a:t>top_k</a:t>
            </a:r>
            <a:r>
              <a:rPr lang="en-US" altLang="ko-KR" dirty="0">
                <a:effectLst/>
              </a:rPr>
              <a:t>)</a:t>
            </a:r>
          </a:p>
          <a:p>
            <a:pPr latinLnBrk="0"/>
            <a:r>
              <a:rPr lang="en-US" altLang="ko-KR" dirty="0">
                <a:effectLst/>
              </a:rPr>
              <a:t>}</a:t>
            </a:r>
          </a:p>
          <a:p>
            <a:pPr latinLnBrk="0"/>
            <a:r>
              <a:rPr lang="en-US" altLang="ko-KR" dirty="0">
                <a:effectLst/>
              </a:rPr>
              <a:t>}</a:t>
            </a:r>
          </a:p>
          <a:p>
            <a:pPr latinLnBrk="0"/>
            <a:r>
              <a:rPr lang="en-US" altLang="ko-KR" dirty="0" err="1">
                <a:effectLst/>
              </a:rPr>
              <a:t>representive_images</a:t>
            </a:r>
            <a:r>
              <a:rPr lang="en-US" altLang="ko-KR" dirty="0">
                <a:effectLst/>
              </a:rPr>
              <a:t> </a:t>
            </a:r>
            <a:r>
              <a:rPr lang="en-US" altLang="ko-KR" sz="1200" kern="1200" dirty="0">
                <a:solidFill>
                  <a:schemeClr val="tx1"/>
                </a:solidFill>
                <a:effectLst/>
                <a:latin typeface="+mn-lt"/>
                <a:ea typeface="+mn-ea"/>
                <a:cs typeface="+mn-cs"/>
              </a:rPr>
              <a:t>=</a:t>
            </a:r>
            <a:r>
              <a:rPr lang="en-US" altLang="ko-KR" dirty="0">
                <a:effectLst/>
              </a:rPr>
              <a:t> </a:t>
            </a:r>
            <a:r>
              <a:rPr lang="en-US" altLang="ko-KR" dirty="0" err="1">
                <a:effectLst/>
              </a:rPr>
              <a:t>RepresentiveModel</a:t>
            </a:r>
            <a:r>
              <a:rPr lang="en-US" altLang="ko-KR" dirty="0">
                <a:effectLst/>
              </a:rPr>
              <a:t>(</a:t>
            </a:r>
            <a:r>
              <a:rPr lang="en-US" altLang="ko-KR" dirty="0" err="1">
                <a:effectLst/>
              </a:rPr>
              <a:t>filtered_images</a:t>
            </a:r>
            <a:r>
              <a:rPr lang="en-US" altLang="ko-KR" dirty="0">
                <a:effectLst/>
              </a:rPr>
              <a:t>, </a:t>
            </a:r>
            <a:r>
              <a:rPr lang="en-US" altLang="ko-KR" dirty="0" err="1">
                <a:effectLst/>
              </a:rPr>
              <a:t>top_k</a:t>
            </a:r>
            <a:r>
              <a:rPr lang="en-US" altLang="ko-KR" sz="1200" kern="1200" dirty="0">
                <a:solidFill>
                  <a:schemeClr val="tx1"/>
                </a:solidFill>
                <a:effectLst/>
                <a:latin typeface="+mn-lt"/>
                <a:ea typeface="+mn-ea"/>
                <a:cs typeface="+mn-cs"/>
              </a:rPr>
              <a:t>=10</a:t>
            </a:r>
            <a:r>
              <a:rPr lang="en-US" altLang="ko-KR" dirty="0">
                <a:effectLst/>
              </a:rPr>
              <a:t>)</a:t>
            </a:r>
          </a:p>
          <a:p>
            <a:pPr latinLnBrk="0"/>
            <a:r>
              <a:rPr lang="en-US" altLang="ko-KR" dirty="0" err="1">
                <a:effectLst/>
              </a:rPr>
              <a:t>representive_images</a:t>
            </a:r>
            <a:r>
              <a:rPr lang="en-US" altLang="ko-KR" dirty="0">
                <a:effectLst/>
              </a:rPr>
              <a:t>, masks </a:t>
            </a:r>
            <a:r>
              <a:rPr lang="en-US" altLang="ko-KR" sz="1200" kern="1200" dirty="0">
                <a:solidFill>
                  <a:schemeClr val="tx1"/>
                </a:solidFill>
                <a:effectLst/>
                <a:latin typeface="+mn-lt"/>
                <a:ea typeface="+mn-ea"/>
                <a:cs typeface="+mn-cs"/>
              </a:rPr>
              <a:t>=</a:t>
            </a:r>
            <a:r>
              <a:rPr lang="en-US" altLang="ko-KR" dirty="0">
                <a:effectLst/>
              </a:rPr>
              <a:t> </a:t>
            </a:r>
            <a:r>
              <a:rPr lang="en-US" altLang="ko-KR" dirty="0" err="1">
                <a:effectLst/>
              </a:rPr>
              <a:t>DeepSegModel</a:t>
            </a:r>
            <a:r>
              <a:rPr lang="en-US" altLang="ko-KR" dirty="0">
                <a:effectLst/>
              </a:rPr>
              <a:t>(</a:t>
            </a:r>
            <a:r>
              <a:rPr lang="en-US" altLang="ko-KR" dirty="0" err="1">
                <a:effectLst/>
              </a:rPr>
              <a:t>representive_images</a:t>
            </a:r>
            <a:r>
              <a:rPr lang="en-US" altLang="ko-KR" dirty="0">
                <a:effectLst/>
              </a:rPr>
              <a:t>)</a:t>
            </a:r>
          </a:p>
          <a:p>
            <a:endParaRPr lang="ko-KR" altLang="en-US" dirty="0"/>
          </a:p>
        </p:txBody>
      </p:sp>
      <p:sp>
        <p:nvSpPr>
          <p:cNvPr id="4" name="슬라이드 번호 개체 틀 3"/>
          <p:cNvSpPr>
            <a:spLocks noGrp="1"/>
          </p:cNvSpPr>
          <p:nvPr>
            <p:ph type="sldNum" sz="quarter" idx="5"/>
          </p:nvPr>
        </p:nvSpPr>
        <p:spPr/>
        <p:txBody>
          <a:bodyPr/>
          <a:lstStyle/>
          <a:p>
            <a:fld id="{13CB1D4D-75CA-43F2-AB9F-D8D9294CC65A}" type="slidenum">
              <a:rPr lang="ko-KR" altLang="en-US" smtClean="0"/>
              <a:t>11</a:t>
            </a:fld>
            <a:endParaRPr lang="ko-KR" altLang="en-US"/>
          </a:p>
        </p:txBody>
      </p:sp>
    </p:spTree>
    <p:extLst>
      <p:ext uri="{BB962C8B-B14F-4D97-AF65-F5344CB8AC3E}">
        <p14:creationId xmlns:p14="http://schemas.microsoft.com/office/powerpoint/2010/main" val="2173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242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088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24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20792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86327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78563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17509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9030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63459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0940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28604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69847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07117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4773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414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1143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88766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54109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1677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7504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54278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4214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09020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6F71E0A-1BA3-4611-A482-36D38AFCB117}"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1950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400"/>
              <a:buFont typeface="Arial"/>
              <a:buNone/>
            </a:pPr>
            <a:r>
              <a:rPr lang="en-US" sz="1400" b="1"/>
              <a:t>Recommendation module</a:t>
            </a:r>
            <a:endParaRPr/>
          </a:p>
          <a:p>
            <a:pPr marL="285750" lvl="0" indent="-285750" algn="l" rtl="0">
              <a:lnSpc>
                <a:spcPct val="150000"/>
              </a:lnSpc>
              <a:spcBef>
                <a:spcPts val="0"/>
              </a:spcBef>
              <a:spcAft>
                <a:spcPts val="0"/>
              </a:spcAft>
              <a:buClr>
                <a:schemeClr val="dk1"/>
              </a:buClr>
              <a:buSzPts val="1400"/>
              <a:buFont typeface="Arial"/>
              <a:buChar char="•"/>
            </a:pPr>
            <a:r>
              <a:rPr lang="en-US" sz="1400" b="1"/>
              <a:t>주요 역할: oracle에게 학습이 필요한 이미지를 추천해 주는 모듈 </a:t>
            </a:r>
            <a:endParaRPr sz="1400" b="1"/>
          </a:p>
          <a:p>
            <a:pPr marL="0" lvl="0" indent="0" algn="l" rtl="0">
              <a:lnSpc>
                <a:spcPct val="150000"/>
              </a:lnSpc>
              <a:spcBef>
                <a:spcPts val="0"/>
              </a:spcBef>
              <a:spcAft>
                <a:spcPts val="0"/>
              </a:spcAft>
              <a:buClr>
                <a:schemeClr val="dk1"/>
              </a:buClr>
              <a:buSzPts val="1400"/>
              <a:buFont typeface="Arial"/>
              <a:buNone/>
            </a:pPr>
            <a:endParaRPr sz="1400" b="1"/>
          </a:p>
          <a:p>
            <a:pPr marL="0" lvl="0" indent="0" algn="l" rtl="0">
              <a:lnSpc>
                <a:spcPct val="150000"/>
              </a:lnSpc>
              <a:spcBef>
                <a:spcPts val="0"/>
              </a:spcBef>
              <a:spcAft>
                <a:spcPts val="0"/>
              </a:spcAft>
              <a:buClr>
                <a:schemeClr val="dk1"/>
              </a:buClr>
              <a:buSzPts val="1400"/>
              <a:buFont typeface="Arial"/>
              <a:buNone/>
            </a:pPr>
            <a:r>
              <a:rPr lang="en-US" sz="1400" b="1"/>
              <a:t>Patch generator module</a:t>
            </a:r>
            <a:endParaRPr/>
          </a:p>
          <a:p>
            <a:pPr marL="285750" lvl="0" indent="-285750" algn="l" rtl="0">
              <a:lnSpc>
                <a:spcPct val="150000"/>
              </a:lnSpc>
              <a:spcBef>
                <a:spcPts val="0"/>
              </a:spcBef>
              <a:spcAft>
                <a:spcPts val="0"/>
              </a:spcAft>
              <a:buClr>
                <a:schemeClr val="dk1"/>
              </a:buClr>
              <a:buSzPts val="1400"/>
              <a:buFont typeface="Arial"/>
              <a:buChar char="•"/>
            </a:pPr>
            <a:r>
              <a:rPr lang="en-US" sz="1400" b="1"/>
              <a:t>주요 역할: oracle에 의해서 선택된 이미지를 패치 이미지로 생성하는 모듈</a:t>
            </a:r>
            <a:endParaRPr sz="1400" b="1"/>
          </a:p>
          <a:p>
            <a:pPr marL="285750" lvl="0" indent="-196850" algn="l" rtl="0">
              <a:lnSpc>
                <a:spcPct val="150000"/>
              </a:lnSpc>
              <a:spcBef>
                <a:spcPts val="0"/>
              </a:spcBef>
              <a:spcAft>
                <a:spcPts val="0"/>
              </a:spcAft>
              <a:buClr>
                <a:schemeClr val="dk1"/>
              </a:buClr>
              <a:buSzPts val="1400"/>
              <a:buFont typeface="Arial"/>
              <a:buNone/>
            </a:pPr>
            <a:endParaRPr sz="1400" b="1"/>
          </a:p>
          <a:p>
            <a:pPr marL="0" lvl="0" indent="0" algn="l" rtl="0">
              <a:lnSpc>
                <a:spcPct val="150000"/>
              </a:lnSpc>
              <a:spcBef>
                <a:spcPts val="0"/>
              </a:spcBef>
              <a:spcAft>
                <a:spcPts val="0"/>
              </a:spcAft>
              <a:buClr>
                <a:schemeClr val="dk1"/>
              </a:buClr>
              <a:buSzPts val="1400"/>
              <a:buFont typeface="Arial"/>
              <a:buNone/>
            </a:pPr>
            <a:r>
              <a:rPr lang="en-US" sz="1400" b="1"/>
              <a:t>Patch classifier train module</a:t>
            </a:r>
            <a:endParaRPr/>
          </a:p>
          <a:p>
            <a:pPr marL="285750" lvl="0" indent="-285750" algn="l" rtl="0">
              <a:lnSpc>
                <a:spcPct val="150000"/>
              </a:lnSpc>
              <a:spcBef>
                <a:spcPts val="0"/>
              </a:spcBef>
              <a:spcAft>
                <a:spcPts val="0"/>
              </a:spcAft>
              <a:buClr>
                <a:schemeClr val="dk1"/>
              </a:buClr>
              <a:buSzPts val="1400"/>
              <a:buFont typeface="Arial"/>
              <a:buChar char="•"/>
            </a:pPr>
            <a:r>
              <a:rPr lang="en-US" sz="1400" b="1"/>
              <a:t>LossDiff : </a:t>
            </a:r>
            <a:endParaRPr/>
          </a:p>
          <a:p>
            <a:pPr marL="742950" lvl="1" indent="-285750" algn="l" rtl="0">
              <a:lnSpc>
                <a:spcPct val="150000"/>
              </a:lnSpc>
              <a:spcBef>
                <a:spcPts val="0"/>
              </a:spcBef>
              <a:spcAft>
                <a:spcPts val="0"/>
              </a:spcAft>
              <a:buClr>
                <a:schemeClr val="dk1"/>
              </a:buClr>
              <a:buSzPts val="1400"/>
              <a:buFont typeface="Arial"/>
              <a:buChar char="•"/>
            </a:pPr>
            <a:r>
              <a:rPr lang="en-US" sz="1400" b="1"/>
              <a:t>주요 역할 : noisy-label</a:t>
            </a:r>
            <a:r>
              <a:rPr lang="en-US" sz="1400"/>
              <a:t> 및 </a:t>
            </a:r>
            <a:r>
              <a:rPr lang="en-US" sz="1400" b="1"/>
              <a:t>noise-data</a:t>
            </a:r>
            <a:r>
              <a:rPr lang="en-US" sz="1400"/>
              <a:t> 처리의 목적 </a:t>
            </a:r>
            <a:endParaRPr sz="1400"/>
          </a:p>
          <a:p>
            <a:pPr marL="285750" lvl="0" indent="-285750" algn="l" rtl="0">
              <a:lnSpc>
                <a:spcPct val="150000"/>
              </a:lnSpc>
              <a:spcBef>
                <a:spcPts val="0"/>
              </a:spcBef>
              <a:spcAft>
                <a:spcPts val="0"/>
              </a:spcAft>
              <a:buClr>
                <a:schemeClr val="dk1"/>
              </a:buClr>
              <a:buSzPts val="1400"/>
              <a:buFont typeface="Arial"/>
              <a:buChar char="•"/>
            </a:pPr>
            <a:r>
              <a:rPr lang="en-US" sz="1400" b="1"/>
              <a:t>AL system의 특수성:</a:t>
            </a:r>
            <a:endParaRPr/>
          </a:p>
          <a:p>
            <a:pPr marL="742950" lvl="1" indent="-285750" algn="l" rtl="0">
              <a:lnSpc>
                <a:spcPct val="150000"/>
              </a:lnSpc>
              <a:spcBef>
                <a:spcPts val="0"/>
              </a:spcBef>
              <a:spcAft>
                <a:spcPts val="0"/>
              </a:spcAft>
              <a:buClr>
                <a:schemeClr val="dk1"/>
              </a:buClr>
              <a:buSzPts val="1400"/>
              <a:buFont typeface="Arial"/>
              <a:buChar char="•"/>
            </a:pPr>
            <a:r>
              <a:rPr lang="en-US" sz="1400"/>
              <a:t>AL 추가될 데이터는 noise 발생 가능성이 현저히 낮음 : 사실상 </a:t>
            </a:r>
            <a:r>
              <a:rPr lang="en-US" sz="1400" b="1"/>
              <a:t>전문의에 의한 전수 검사</a:t>
            </a:r>
            <a:endParaRPr sz="1400" b="1"/>
          </a:p>
          <a:p>
            <a:pPr marL="742950" lvl="1" indent="-285750" algn="l" rtl="0">
              <a:lnSpc>
                <a:spcPct val="150000"/>
              </a:lnSpc>
              <a:spcBef>
                <a:spcPts val="0"/>
              </a:spcBef>
              <a:spcAft>
                <a:spcPts val="0"/>
              </a:spcAft>
              <a:buClr>
                <a:schemeClr val="dk1"/>
              </a:buClr>
              <a:buSzPts val="1400"/>
              <a:buFont typeface="Arial"/>
              <a:buChar char="•"/>
            </a:pPr>
            <a:r>
              <a:rPr lang="en-US" sz="1400" b="1"/>
              <a:t>D/M case: </a:t>
            </a:r>
            <a:r>
              <a:rPr lang="en-US" sz="1400"/>
              <a:t>전수 검사에 가까운 데이터가 추가될 예정</a:t>
            </a:r>
            <a:endParaRPr/>
          </a:p>
          <a:p>
            <a:pPr marL="742950" lvl="1" indent="-285750" algn="l" rtl="0">
              <a:lnSpc>
                <a:spcPct val="150000"/>
              </a:lnSpc>
              <a:spcBef>
                <a:spcPts val="0"/>
              </a:spcBef>
              <a:spcAft>
                <a:spcPts val="0"/>
              </a:spcAft>
              <a:buClr>
                <a:schemeClr val="dk1"/>
              </a:buClr>
              <a:buSzPts val="1400"/>
              <a:buFont typeface="Arial"/>
              <a:buChar char="•"/>
            </a:pPr>
            <a:r>
              <a:rPr lang="en-US" sz="1400" b="1"/>
              <a:t>N case:  일부 데이터의 자동 선택이 발생함 – noise-data(일부, 알고리즘 버그)/ noisy-label(X)</a:t>
            </a:r>
            <a:endParaRPr/>
          </a:p>
          <a:p>
            <a:pPr marL="742950" lvl="1" indent="-285750" algn="l" rtl="0">
              <a:lnSpc>
                <a:spcPct val="150000"/>
              </a:lnSpc>
              <a:spcBef>
                <a:spcPts val="0"/>
              </a:spcBef>
              <a:spcAft>
                <a:spcPts val="0"/>
              </a:spcAft>
              <a:buClr>
                <a:schemeClr val="dk1"/>
              </a:buClr>
              <a:buSzPts val="1400"/>
              <a:buFont typeface="Arial"/>
              <a:buChar char="•"/>
            </a:pPr>
            <a:r>
              <a:rPr lang="en-US" sz="1400" b="1"/>
              <a:t>** 기존 방식으로 WSI 이미지를 추가해야 하는 경우에 LossDiff 작동 필요</a:t>
            </a:r>
            <a:endParaRPr sz="1400" b="1"/>
          </a:p>
          <a:p>
            <a:pPr marL="0" lvl="0" indent="0" algn="l" rtl="0">
              <a:spcBef>
                <a:spcPts val="0"/>
              </a:spcBef>
              <a:spcAft>
                <a:spcPts val="0"/>
              </a:spcAft>
              <a:buNone/>
            </a:pPr>
            <a:endParaRPr/>
          </a:p>
          <a:p>
            <a:pPr marL="0" lvl="0" indent="0" algn="l" rtl="0">
              <a:spcBef>
                <a:spcPts val="0"/>
              </a:spcBef>
              <a:spcAft>
                <a:spcPts val="0"/>
              </a:spcAft>
              <a:buNone/>
            </a:pPr>
            <a:r>
              <a:rPr lang="en-US" b="1"/>
              <a:t>WSI classifier train module</a:t>
            </a:r>
            <a:endParaRPr/>
          </a:p>
          <a:p>
            <a:pPr marL="285750" lvl="0" indent="-285750" algn="l" rtl="0">
              <a:lnSpc>
                <a:spcPct val="150000"/>
              </a:lnSpc>
              <a:spcBef>
                <a:spcPts val="0"/>
              </a:spcBef>
              <a:spcAft>
                <a:spcPts val="0"/>
              </a:spcAft>
              <a:buClr>
                <a:schemeClr val="dk1"/>
              </a:buClr>
              <a:buSzPts val="1400"/>
              <a:buFont typeface="Arial"/>
              <a:buChar char="•"/>
            </a:pPr>
            <a:r>
              <a:rPr lang="en-US" sz="1400" b="1"/>
              <a:t>Feature_cube : </a:t>
            </a:r>
            <a:endParaRPr/>
          </a:p>
          <a:p>
            <a:pPr marL="742950" lvl="1" indent="-285750" algn="l" rtl="0">
              <a:lnSpc>
                <a:spcPct val="150000"/>
              </a:lnSpc>
              <a:spcBef>
                <a:spcPts val="0"/>
              </a:spcBef>
              <a:spcAft>
                <a:spcPts val="0"/>
              </a:spcAft>
              <a:buClr>
                <a:schemeClr val="dk1"/>
              </a:buClr>
              <a:buSzPts val="1400"/>
              <a:buFont typeface="Arial"/>
              <a:buChar char="•"/>
            </a:pPr>
            <a:r>
              <a:rPr lang="en-US" sz="1400" b="1"/>
              <a:t> </a:t>
            </a:r>
            <a:r>
              <a:rPr lang="en-US" sz="1400"/>
              <a:t>Feature_cube의 경우 큰 이슈 사항은 없는 것으로 확인</a:t>
            </a:r>
            <a:endParaRPr sz="1400"/>
          </a:p>
          <a:p>
            <a:pPr marL="742950" lvl="1" indent="-285750" algn="l" rtl="0">
              <a:lnSpc>
                <a:spcPct val="150000"/>
              </a:lnSpc>
              <a:spcBef>
                <a:spcPts val="0"/>
              </a:spcBef>
              <a:spcAft>
                <a:spcPts val="0"/>
              </a:spcAft>
              <a:buClr>
                <a:schemeClr val="dk1"/>
              </a:buClr>
              <a:buSzPts val="1400"/>
              <a:buFont typeface="Arial"/>
              <a:buChar char="•"/>
            </a:pPr>
            <a:r>
              <a:rPr lang="en-US" sz="1400"/>
              <a:t>모듈이 학습 대상 기간에 해당하는 각 folder를 읽어와서 학습할 예정</a:t>
            </a:r>
            <a:endParaRPr sz="1400"/>
          </a:p>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eaLnBrk="1" fontAlgn="ctr" latinLnBrk="1" hangingPunct="1"/>
            <a:r>
              <a:rPr lang="en-US" altLang="ko-KR" sz="1200" b="1" i="0" u="none" strike="noStrike" kern="1200" dirty="0">
                <a:solidFill>
                  <a:schemeClr val="tx1"/>
                </a:solidFill>
                <a:effectLst/>
                <a:latin typeface="+mn-lt"/>
                <a:ea typeface="+mn-ea"/>
                <a:cs typeface="+mn-cs"/>
              </a:rPr>
              <a:t>3</a:t>
            </a:r>
            <a:endParaRPr lang="ko-KR" altLang="ko-KR" sz="1200" b="0" i="0" u="none" strike="noStrike" kern="1200" dirty="0">
              <a:solidFill>
                <a:schemeClr val="tx1"/>
              </a:solidFill>
              <a:effectLst/>
              <a:latin typeface="+mn-lt"/>
              <a:ea typeface="+mn-ea"/>
              <a:cs typeface="+mn-cs"/>
            </a:endParaRPr>
          </a:p>
          <a:p>
            <a:pPr rtl="0" eaLnBrk="1" fontAlgn="ctr" latinLnBrk="1" hangingPunct="1"/>
            <a:r>
              <a:rPr lang="en-US" altLang="ko-KR" sz="1200" b="1" i="0" u="none" strike="noStrike" kern="1200" dirty="0">
                <a:solidFill>
                  <a:schemeClr val="tx1"/>
                </a:solidFill>
                <a:effectLst/>
                <a:latin typeface="+mn-lt"/>
                <a:ea typeface="+mn-ea"/>
                <a:cs typeface="+mn-cs"/>
              </a:rPr>
              <a:t>Patch classifier training module</a:t>
            </a:r>
            <a:r>
              <a:rPr lang="ko-KR" altLang="en-US" sz="1200" b="1" i="0" u="none" strike="noStrike" kern="1200" dirty="0">
                <a:solidFill>
                  <a:schemeClr val="tx1"/>
                </a:solidFill>
                <a:effectLst/>
                <a:latin typeface="+mn-lt"/>
                <a:ea typeface="+mn-ea"/>
                <a:cs typeface="+mn-cs"/>
              </a:rPr>
              <a:t>의 경우 이번주 </a:t>
            </a:r>
            <a:r>
              <a:rPr lang="ko-KR" altLang="en-US" sz="1200" b="1" i="0" u="none" strike="noStrike" kern="1200" dirty="0" err="1">
                <a:solidFill>
                  <a:schemeClr val="tx1"/>
                </a:solidFill>
                <a:effectLst/>
                <a:latin typeface="+mn-lt"/>
                <a:ea typeface="+mn-ea"/>
                <a:cs typeface="+mn-cs"/>
              </a:rPr>
              <a:t>이솔</a:t>
            </a:r>
            <a:r>
              <a:rPr lang="ko-KR" altLang="en-US" sz="1200" b="1" i="0" u="none" strike="noStrike" kern="1200" dirty="0">
                <a:solidFill>
                  <a:schemeClr val="tx1"/>
                </a:solidFill>
                <a:effectLst/>
                <a:latin typeface="+mn-lt"/>
                <a:ea typeface="+mn-ea"/>
                <a:cs typeface="+mn-cs"/>
              </a:rPr>
              <a:t> 학생 휴가로 인해서</a:t>
            </a:r>
            <a:r>
              <a:rPr lang="en-US" altLang="ko-KR" sz="1200" b="1" i="0" u="none" strike="noStrike" kern="1200" dirty="0">
                <a:solidFill>
                  <a:schemeClr val="tx1"/>
                </a:solidFill>
                <a:effectLst/>
                <a:latin typeface="+mn-lt"/>
                <a:ea typeface="+mn-ea"/>
                <a:cs typeface="+mn-cs"/>
              </a:rPr>
              <a:t>, </a:t>
            </a:r>
            <a:r>
              <a:rPr lang="ko-KR" altLang="en-US" sz="1200" b="1" i="0" u="none" strike="noStrike" kern="1200" dirty="0">
                <a:solidFill>
                  <a:schemeClr val="tx1"/>
                </a:solidFill>
                <a:effectLst/>
                <a:latin typeface="+mn-lt"/>
                <a:ea typeface="+mn-ea"/>
                <a:cs typeface="+mn-cs"/>
              </a:rPr>
              <a:t>다음주 월요일에 내가 개발 계획 전달 예정임</a:t>
            </a:r>
            <a:endParaRPr lang="en-US" altLang="ko-KR" sz="1200" b="1" i="0" u="none" strike="noStrike" kern="1200" dirty="0">
              <a:solidFill>
                <a:schemeClr val="tx1"/>
              </a:solidFill>
              <a:effectLst/>
              <a:latin typeface="+mn-lt"/>
              <a:ea typeface="+mn-ea"/>
              <a:cs typeface="+mn-cs"/>
            </a:endParaRPr>
          </a:p>
          <a:p>
            <a:pPr rtl="0" eaLnBrk="1" fontAlgn="ctr" latinLnBrk="1" hangingPunct="1"/>
            <a:endParaRPr lang="en-US" altLang="ko-KR" sz="1200" b="1" i="0" u="none" strike="noStrike" kern="1200" dirty="0">
              <a:solidFill>
                <a:schemeClr val="tx1"/>
              </a:solidFill>
              <a:effectLst/>
              <a:latin typeface="+mn-lt"/>
              <a:ea typeface="+mn-ea"/>
              <a:cs typeface="+mn-cs"/>
            </a:endParaRPr>
          </a:p>
          <a:p>
            <a:pPr rtl="0" eaLnBrk="1" fontAlgn="ctr" latinLnBrk="1" hangingPunct="1"/>
            <a:r>
              <a:rPr lang="ko-KR" altLang="en-US" sz="1200" b="0" i="0" u="none" strike="noStrike" kern="1200" dirty="0">
                <a:solidFill>
                  <a:schemeClr val="tx1"/>
                </a:solidFill>
                <a:effectLst/>
                <a:latin typeface="+mn-lt"/>
                <a:ea typeface="+mn-ea"/>
                <a:cs typeface="+mn-cs"/>
              </a:rPr>
              <a:t>개발 착수 정도로 전달 </a:t>
            </a:r>
            <a:r>
              <a:rPr lang="ko-KR" altLang="en-US" sz="1200" b="0" i="0" u="none" strike="noStrike" kern="1200" dirty="0" err="1">
                <a:solidFill>
                  <a:schemeClr val="tx1"/>
                </a:solidFill>
                <a:effectLst/>
                <a:latin typeface="+mn-lt"/>
                <a:ea typeface="+mn-ea"/>
                <a:cs typeface="+mn-cs"/>
              </a:rPr>
              <a:t>드리면됨</a:t>
            </a:r>
            <a:endParaRPr lang="ko-KR" altLang="ko-KR" sz="1200" b="0" i="0" u="none" strike="noStrike"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95BCD2DF-2B55-4632-A6F1-AAF9AB27DC23}" type="slidenum">
              <a:rPr lang="ko-KR" altLang="en-US" smtClean="0"/>
              <a:t>9</a:t>
            </a:fld>
            <a:endParaRPr lang="ko-KR" altLang="en-US"/>
          </a:p>
        </p:txBody>
      </p:sp>
    </p:spTree>
    <p:extLst>
      <p:ext uri="{BB962C8B-B14F-4D97-AF65-F5344CB8AC3E}">
        <p14:creationId xmlns:p14="http://schemas.microsoft.com/office/powerpoint/2010/main" val="109034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7980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3862674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42509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type="title">
  <p:cSld name="제목 슬라이드">
    <p:spTree>
      <p:nvGrpSpPr>
        <p:cNvPr id="1" name="Shape 15"/>
        <p:cNvGrpSpPr/>
        <p:nvPr/>
      </p:nvGrpSpPr>
      <p:grpSpPr>
        <a:xfrm>
          <a:off x="0" y="0"/>
          <a:ext cx="0" cy="0"/>
          <a:chOff x="0" y="0"/>
          <a:chExt cx="0" cy="0"/>
        </a:xfrm>
      </p:grpSpPr>
      <p:sp>
        <p:nvSpPr>
          <p:cNvPr id="16" name="Google Shape;16;p57"/>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5356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및 내용" type="obj">
  <p:cSld name="제목 및 내용">
    <p:spTree>
      <p:nvGrpSpPr>
        <p:cNvPr id="1" name="Shape 21"/>
        <p:cNvGrpSpPr/>
        <p:nvPr/>
      </p:nvGrpSpPr>
      <p:grpSpPr>
        <a:xfrm>
          <a:off x="0" y="0"/>
          <a:ext cx="0" cy="0"/>
          <a:chOff x="0" y="0"/>
          <a:chExt cx="0" cy="0"/>
        </a:xfrm>
      </p:grpSpPr>
      <p:sp>
        <p:nvSpPr>
          <p:cNvPr id="22" name="Google Shape;22;p5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55811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구역 머리글">
    <p:spTree>
      <p:nvGrpSpPr>
        <p:cNvPr id="1" name="Shape 27"/>
        <p:cNvGrpSpPr/>
        <p:nvPr/>
      </p:nvGrpSpPr>
      <p:grpSpPr>
        <a:xfrm>
          <a:off x="0" y="0"/>
          <a:ext cx="0" cy="0"/>
          <a:chOff x="0" y="0"/>
          <a:chExt cx="0" cy="0"/>
        </a:xfrm>
      </p:grpSpPr>
      <p:sp>
        <p:nvSpPr>
          <p:cNvPr id="28" name="Google Shape;28;p5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9882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콘텐츠 2개">
    <p:spTree>
      <p:nvGrpSpPr>
        <p:cNvPr id="1" name="Shape 33"/>
        <p:cNvGrpSpPr/>
        <p:nvPr/>
      </p:nvGrpSpPr>
      <p:grpSpPr>
        <a:xfrm>
          <a:off x="0" y="0"/>
          <a:ext cx="0" cy="0"/>
          <a:chOff x="0" y="0"/>
          <a:chExt cx="0" cy="0"/>
        </a:xfrm>
      </p:grpSpPr>
      <p:sp>
        <p:nvSpPr>
          <p:cNvPr id="34" name="Google Shape;34;p6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7173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비교">
    <p:spTree>
      <p:nvGrpSpPr>
        <p:cNvPr id="1" name="Shape 40"/>
        <p:cNvGrpSpPr/>
        <p:nvPr/>
      </p:nvGrpSpPr>
      <p:grpSpPr>
        <a:xfrm>
          <a:off x="0" y="0"/>
          <a:ext cx="0" cy="0"/>
          <a:chOff x="0" y="0"/>
          <a:chExt cx="0" cy="0"/>
        </a:xfrm>
      </p:grpSpPr>
      <p:sp>
        <p:nvSpPr>
          <p:cNvPr id="41" name="Google Shape;41;p6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12138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제목만">
    <p:spTree>
      <p:nvGrpSpPr>
        <p:cNvPr id="1" name="Shape 49"/>
        <p:cNvGrpSpPr/>
        <p:nvPr/>
      </p:nvGrpSpPr>
      <p:grpSpPr>
        <a:xfrm>
          <a:off x="0" y="0"/>
          <a:ext cx="0" cy="0"/>
          <a:chOff x="0" y="0"/>
          <a:chExt cx="0" cy="0"/>
        </a:xfrm>
      </p:grpSpPr>
      <p:sp>
        <p:nvSpPr>
          <p:cNvPr id="50" name="Google Shape;50;p6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56337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빈 화면">
    <p:spTree>
      <p:nvGrpSpPr>
        <p:cNvPr id="1" name="Shape 54"/>
        <p:cNvGrpSpPr/>
        <p:nvPr/>
      </p:nvGrpSpPr>
      <p:grpSpPr>
        <a:xfrm>
          <a:off x="0" y="0"/>
          <a:ext cx="0" cy="0"/>
          <a:chOff x="0" y="0"/>
          <a:chExt cx="0" cy="0"/>
        </a:xfrm>
      </p:grpSpPr>
      <p:sp>
        <p:nvSpPr>
          <p:cNvPr id="55" name="Google Shape;55;p6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24775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캡션 있는 콘텐츠">
    <p:spTree>
      <p:nvGrpSpPr>
        <p:cNvPr id="1" name="Shape 58"/>
        <p:cNvGrpSpPr/>
        <p:nvPr/>
      </p:nvGrpSpPr>
      <p:grpSpPr>
        <a:xfrm>
          <a:off x="0" y="0"/>
          <a:ext cx="0" cy="0"/>
          <a:chOff x="0" y="0"/>
          <a:chExt cx="0" cy="0"/>
        </a:xfrm>
      </p:grpSpPr>
      <p:sp>
        <p:nvSpPr>
          <p:cNvPr id="59" name="Google Shape;59;p6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388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838926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캡션 있는 그림">
    <p:spTree>
      <p:nvGrpSpPr>
        <p:cNvPr id="1" name="Shape 65"/>
        <p:cNvGrpSpPr/>
        <p:nvPr/>
      </p:nvGrpSpPr>
      <p:grpSpPr>
        <a:xfrm>
          <a:off x="0" y="0"/>
          <a:ext cx="0" cy="0"/>
          <a:chOff x="0" y="0"/>
          <a:chExt cx="0" cy="0"/>
        </a:xfrm>
      </p:grpSpPr>
      <p:sp>
        <p:nvSpPr>
          <p:cNvPr id="66" name="Google Shape;66;p6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5"/>
          <p:cNvSpPr>
            <a:spLocks noGrp="1"/>
          </p:cNvSpPr>
          <p:nvPr>
            <p:ph type="pic" idx="2"/>
          </p:nvPr>
        </p:nvSpPr>
        <p:spPr>
          <a:xfrm>
            <a:off x="3887391" y="987426"/>
            <a:ext cx="4629150" cy="4873625"/>
          </a:xfrm>
          <a:prstGeom prst="rect">
            <a:avLst/>
          </a:prstGeom>
          <a:noFill/>
          <a:ln>
            <a:noFill/>
          </a:ln>
        </p:spPr>
      </p:sp>
      <p:sp>
        <p:nvSpPr>
          <p:cNvPr id="68" name="Google Shape;68;p65"/>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80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제목 및 세로 텍스트">
    <p:spTree>
      <p:nvGrpSpPr>
        <p:cNvPr id="1" name="Shape 72"/>
        <p:cNvGrpSpPr/>
        <p:nvPr/>
      </p:nvGrpSpPr>
      <p:grpSpPr>
        <a:xfrm>
          <a:off x="0" y="0"/>
          <a:ext cx="0" cy="0"/>
          <a:chOff x="0" y="0"/>
          <a:chExt cx="0" cy="0"/>
        </a:xfrm>
      </p:grpSpPr>
      <p:sp>
        <p:nvSpPr>
          <p:cNvPr id="73" name="Google Shape;73;p6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31133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세로 제목 및 텍스트">
    <p:spTree>
      <p:nvGrpSpPr>
        <p:cNvPr id="1" name="Shape 78"/>
        <p:cNvGrpSpPr/>
        <p:nvPr/>
      </p:nvGrpSpPr>
      <p:grpSpPr>
        <a:xfrm>
          <a:off x="0" y="0"/>
          <a:ext cx="0" cy="0"/>
          <a:chOff x="0" y="0"/>
          <a:chExt cx="0" cy="0"/>
        </a:xfrm>
      </p:grpSpPr>
      <p:sp>
        <p:nvSpPr>
          <p:cNvPr id="79" name="Google Shape;79;p6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7"/>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65946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CF0F23-2EF0-4BC7-9B6E-35145D29CABC}"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3197985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CF0F23-2EF0-4BC7-9B6E-35145D29CABC}"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33064602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CF0F23-2EF0-4BC7-9B6E-35145D29CABC}"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4234709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CF0F23-2EF0-4BC7-9B6E-35145D29CABC}"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2320828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CF0F23-2EF0-4BC7-9B6E-35145D29CABC}" type="datetimeFigureOut">
              <a:rPr lang="en-US" smtClean="0"/>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2086476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CF0F23-2EF0-4BC7-9B6E-35145D29CABC}" type="datetimeFigureOut">
              <a:rPr lang="en-US" smtClean="0"/>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3548239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CF0F23-2EF0-4BC7-9B6E-35145D29CABC}" type="datetimeFigureOut">
              <a:rPr lang="en-US" smtClean="0"/>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905712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300803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CF0F23-2EF0-4BC7-9B6E-35145D29CABC}"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1904048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CF0F23-2EF0-4BC7-9B6E-35145D29CABC}"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2747921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CF0F23-2EF0-4BC7-9B6E-35145D29CABC}"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3558258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CF0F23-2EF0-4BC7-9B6E-35145D29CABC}"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FEDDC-B686-4655-8298-22CE6DACE4A3}" type="slidenum">
              <a:rPr lang="en-US" smtClean="0"/>
              <a:t>‹#›</a:t>
            </a:fld>
            <a:endParaRPr lang="en-US"/>
          </a:p>
        </p:txBody>
      </p:sp>
    </p:spTree>
    <p:extLst>
      <p:ext uri="{BB962C8B-B14F-4D97-AF65-F5344CB8AC3E}">
        <p14:creationId xmlns:p14="http://schemas.microsoft.com/office/powerpoint/2010/main" val="1902693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p>
        </p:txBody>
      </p:sp>
      <p:grpSp>
        <p:nvGrpSpPr>
          <p:cNvPr id="11" name="Google Shape;11;p2"/>
          <p:cNvGrpSpPr/>
          <p:nvPr/>
        </p:nvGrpSpPr>
        <p:grpSpPr>
          <a:xfrm>
            <a:off x="830277" y="1588427"/>
            <a:ext cx="745737"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14" name="Google Shape;14;p2"/>
          <p:cNvSpPr txBox="1">
            <a:spLocks noGrp="1"/>
          </p:cNvSpPr>
          <p:nvPr>
            <p:ph type="ctrTitle"/>
          </p:nvPr>
        </p:nvSpPr>
        <p:spPr>
          <a:xfrm>
            <a:off x="729450" y="1763267"/>
            <a:ext cx="7688025" cy="2219700"/>
          </a:xfrm>
          <a:prstGeom prst="rect">
            <a:avLst/>
          </a:prstGeom>
        </p:spPr>
        <p:txBody>
          <a:bodyPr spcFirstLastPara="1" wrap="square" lIns="121900" tIns="121900" rIns="121900" bIns="121900" anchor="t" anchorCtr="0">
            <a:normAutofit/>
          </a:bodyPr>
          <a:lstStyle>
            <a:lvl1pPr lvl="0">
              <a:spcBef>
                <a:spcPts val="0"/>
              </a:spcBef>
              <a:spcAft>
                <a:spcPts val="0"/>
              </a:spcAft>
              <a:buSzPts val="5600"/>
              <a:buNone/>
              <a:defRPr sz="4200"/>
            </a:lvl1pPr>
            <a:lvl2pPr lvl="1">
              <a:spcBef>
                <a:spcPts val="0"/>
              </a:spcBef>
              <a:spcAft>
                <a:spcPts val="0"/>
              </a:spcAft>
              <a:buSzPts val="5600"/>
              <a:buNone/>
              <a:defRPr sz="4200"/>
            </a:lvl2pPr>
            <a:lvl3pPr lvl="2">
              <a:spcBef>
                <a:spcPts val="0"/>
              </a:spcBef>
              <a:spcAft>
                <a:spcPts val="0"/>
              </a:spcAft>
              <a:buSzPts val="5600"/>
              <a:buNone/>
              <a:defRPr sz="4200"/>
            </a:lvl3pPr>
            <a:lvl4pPr lvl="3">
              <a:spcBef>
                <a:spcPts val="0"/>
              </a:spcBef>
              <a:spcAft>
                <a:spcPts val="0"/>
              </a:spcAft>
              <a:buSzPts val="5600"/>
              <a:buNone/>
              <a:defRPr sz="4200"/>
            </a:lvl4pPr>
            <a:lvl5pPr lvl="4">
              <a:spcBef>
                <a:spcPts val="0"/>
              </a:spcBef>
              <a:spcAft>
                <a:spcPts val="0"/>
              </a:spcAft>
              <a:buSzPts val="5600"/>
              <a:buNone/>
              <a:defRPr sz="4200"/>
            </a:lvl5pPr>
            <a:lvl6pPr lvl="5">
              <a:spcBef>
                <a:spcPts val="0"/>
              </a:spcBef>
              <a:spcAft>
                <a:spcPts val="0"/>
              </a:spcAft>
              <a:buSzPts val="5600"/>
              <a:buNone/>
              <a:defRPr sz="4200"/>
            </a:lvl6pPr>
            <a:lvl7pPr lvl="6">
              <a:spcBef>
                <a:spcPts val="0"/>
              </a:spcBef>
              <a:spcAft>
                <a:spcPts val="0"/>
              </a:spcAft>
              <a:buSzPts val="5600"/>
              <a:buNone/>
              <a:defRPr sz="4200"/>
            </a:lvl7pPr>
            <a:lvl8pPr lvl="7">
              <a:spcBef>
                <a:spcPts val="0"/>
              </a:spcBef>
              <a:spcAft>
                <a:spcPts val="0"/>
              </a:spcAft>
              <a:buSzPts val="5600"/>
              <a:buNone/>
              <a:defRPr sz="4200"/>
            </a:lvl8pPr>
            <a:lvl9pPr lvl="8">
              <a:spcBef>
                <a:spcPts val="0"/>
              </a:spcBef>
              <a:spcAft>
                <a:spcPts val="0"/>
              </a:spcAft>
              <a:buSzPts val="5600"/>
              <a:buNone/>
              <a:defRPr sz="4200"/>
            </a:lvl9pPr>
          </a:lstStyle>
          <a:p>
            <a:endParaRPr/>
          </a:p>
        </p:txBody>
      </p:sp>
      <p:sp>
        <p:nvSpPr>
          <p:cNvPr id="15" name="Google Shape;15;p2"/>
          <p:cNvSpPr txBox="1">
            <a:spLocks noGrp="1"/>
          </p:cNvSpPr>
          <p:nvPr>
            <p:ph type="subTitle" idx="1"/>
          </p:nvPr>
        </p:nvSpPr>
        <p:spPr>
          <a:xfrm>
            <a:off x="729628" y="4230533"/>
            <a:ext cx="7688025" cy="7215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1575"/>
            </a:lvl1pPr>
            <a:lvl2pPr lvl="1">
              <a:lnSpc>
                <a:spcPct val="100000"/>
              </a:lnSpc>
              <a:spcBef>
                <a:spcPts val="0"/>
              </a:spcBef>
              <a:spcAft>
                <a:spcPts val="0"/>
              </a:spcAft>
              <a:buSzPts val="2100"/>
              <a:buNone/>
              <a:defRPr sz="1575"/>
            </a:lvl2pPr>
            <a:lvl3pPr lvl="2">
              <a:lnSpc>
                <a:spcPct val="100000"/>
              </a:lnSpc>
              <a:spcBef>
                <a:spcPts val="0"/>
              </a:spcBef>
              <a:spcAft>
                <a:spcPts val="0"/>
              </a:spcAft>
              <a:buSzPts val="2100"/>
              <a:buNone/>
              <a:defRPr sz="1575"/>
            </a:lvl3pPr>
            <a:lvl4pPr lvl="3">
              <a:lnSpc>
                <a:spcPct val="100000"/>
              </a:lnSpc>
              <a:spcBef>
                <a:spcPts val="0"/>
              </a:spcBef>
              <a:spcAft>
                <a:spcPts val="0"/>
              </a:spcAft>
              <a:buSzPts val="2100"/>
              <a:buNone/>
              <a:defRPr sz="1575"/>
            </a:lvl4pPr>
            <a:lvl5pPr lvl="4">
              <a:lnSpc>
                <a:spcPct val="100000"/>
              </a:lnSpc>
              <a:spcBef>
                <a:spcPts val="0"/>
              </a:spcBef>
              <a:spcAft>
                <a:spcPts val="0"/>
              </a:spcAft>
              <a:buSzPts val="2100"/>
              <a:buNone/>
              <a:defRPr sz="1575"/>
            </a:lvl5pPr>
            <a:lvl6pPr lvl="5">
              <a:lnSpc>
                <a:spcPct val="100000"/>
              </a:lnSpc>
              <a:spcBef>
                <a:spcPts val="0"/>
              </a:spcBef>
              <a:spcAft>
                <a:spcPts val="0"/>
              </a:spcAft>
              <a:buSzPts val="2100"/>
              <a:buNone/>
              <a:defRPr sz="1575"/>
            </a:lvl6pPr>
            <a:lvl7pPr lvl="6">
              <a:lnSpc>
                <a:spcPct val="100000"/>
              </a:lnSpc>
              <a:spcBef>
                <a:spcPts val="0"/>
              </a:spcBef>
              <a:spcAft>
                <a:spcPts val="0"/>
              </a:spcAft>
              <a:buSzPts val="2100"/>
              <a:buNone/>
              <a:defRPr sz="1575"/>
            </a:lvl7pPr>
            <a:lvl8pPr lvl="7">
              <a:lnSpc>
                <a:spcPct val="100000"/>
              </a:lnSpc>
              <a:spcBef>
                <a:spcPts val="0"/>
              </a:spcBef>
              <a:spcAft>
                <a:spcPts val="0"/>
              </a:spcAft>
              <a:buSzPts val="2100"/>
              <a:buNone/>
              <a:defRPr sz="1575"/>
            </a:lvl8pPr>
            <a:lvl9pPr lvl="8">
              <a:lnSpc>
                <a:spcPct val="100000"/>
              </a:lnSpc>
              <a:spcBef>
                <a:spcPts val="0"/>
              </a:spcBef>
              <a:spcAft>
                <a:spcPts val="0"/>
              </a:spcAft>
              <a:buSzPts val="2100"/>
              <a:buNone/>
              <a:defRPr sz="1575"/>
            </a:lvl9pPr>
          </a:lstStyle>
          <a:p>
            <a:endParaRPr/>
          </a:p>
        </p:txBody>
      </p:sp>
      <p:sp>
        <p:nvSpPr>
          <p:cNvPr id="16" name="Google Shape;16;p2"/>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251611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277" y="1588427"/>
            <a:ext cx="745737"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21" name="Google Shape;21;p3"/>
          <p:cNvSpPr txBox="1">
            <a:spLocks noGrp="1"/>
          </p:cNvSpPr>
          <p:nvPr>
            <p:ph type="title"/>
          </p:nvPr>
        </p:nvSpPr>
        <p:spPr>
          <a:xfrm>
            <a:off x="729450" y="1763267"/>
            <a:ext cx="7688475" cy="20247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4800"/>
              <a:buNone/>
              <a:defRPr sz="3600">
                <a:solidFill>
                  <a:schemeClr val="lt1"/>
                </a:solidFill>
              </a:defRPr>
            </a:lvl1pPr>
            <a:lvl2pPr lvl="1">
              <a:spcBef>
                <a:spcPts val="0"/>
              </a:spcBef>
              <a:spcAft>
                <a:spcPts val="0"/>
              </a:spcAft>
              <a:buClr>
                <a:schemeClr val="lt1"/>
              </a:buClr>
              <a:buSzPts val="4800"/>
              <a:buNone/>
              <a:defRPr sz="3600">
                <a:solidFill>
                  <a:schemeClr val="lt1"/>
                </a:solidFill>
              </a:defRPr>
            </a:lvl2pPr>
            <a:lvl3pPr lvl="2">
              <a:spcBef>
                <a:spcPts val="0"/>
              </a:spcBef>
              <a:spcAft>
                <a:spcPts val="0"/>
              </a:spcAft>
              <a:buClr>
                <a:schemeClr val="lt1"/>
              </a:buClr>
              <a:buSzPts val="4800"/>
              <a:buNone/>
              <a:defRPr sz="3600">
                <a:solidFill>
                  <a:schemeClr val="lt1"/>
                </a:solidFill>
              </a:defRPr>
            </a:lvl3pPr>
            <a:lvl4pPr lvl="3">
              <a:spcBef>
                <a:spcPts val="0"/>
              </a:spcBef>
              <a:spcAft>
                <a:spcPts val="0"/>
              </a:spcAft>
              <a:buClr>
                <a:schemeClr val="lt1"/>
              </a:buClr>
              <a:buSzPts val="4800"/>
              <a:buNone/>
              <a:defRPr sz="3600">
                <a:solidFill>
                  <a:schemeClr val="lt1"/>
                </a:solidFill>
              </a:defRPr>
            </a:lvl4pPr>
            <a:lvl5pPr lvl="4">
              <a:spcBef>
                <a:spcPts val="0"/>
              </a:spcBef>
              <a:spcAft>
                <a:spcPts val="0"/>
              </a:spcAft>
              <a:buClr>
                <a:schemeClr val="lt1"/>
              </a:buClr>
              <a:buSzPts val="4800"/>
              <a:buNone/>
              <a:defRPr sz="3600">
                <a:solidFill>
                  <a:schemeClr val="lt1"/>
                </a:solidFill>
              </a:defRPr>
            </a:lvl5pPr>
            <a:lvl6pPr lvl="5">
              <a:spcBef>
                <a:spcPts val="0"/>
              </a:spcBef>
              <a:spcAft>
                <a:spcPts val="0"/>
              </a:spcAft>
              <a:buClr>
                <a:schemeClr val="lt1"/>
              </a:buClr>
              <a:buSzPts val="4800"/>
              <a:buNone/>
              <a:defRPr sz="3600">
                <a:solidFill>
                  <a:schemeClr val="lt1"/>
                </a:solidFill>
              </a:defRPr>
            </a:lvl6pPr>
            <a:lvl7pPr lvl="6">
              <a:spcBef>
                <a:spcPts val="0"/>
              </a:spcBef>
              <a:spcAft>
                <a:spcPts val="0"/>
              </a:spcAft>
              <a:buClr>
                <a:schemeClr val="lt1"/>
              </a:buClr>
              <a:buSzPts val="4800"/>
              <a:buNone/>
              <a:defRPr sz="3600">
                <a:solidFill>
                  <a:schemeClr val="lt1"/>
                </a:solidFill>
              </a:defRPr>
            </a:lvl7pPr>
            <a:lvl8pPr lvl="7">
              <a:spcBef>
                <a:spcPts val="0"/>
              </a:spcBef>
              <a:spcAft>
                <a:spcPts val="0"/>
              </a:spcAft>
              <a:buClr>
                <a:schemeClr val="lt1"/>
              </a:buClr>
              <a:buSzPts val="4800"/>
              <a:buNone/>
              <a:defRPr sz="3600">
                <a:solidFill>
                  <a:schemeClr val="lt1"/>
                </a:solidFill>
              </a:defRPr>
            </a:lvl8pPr>
            <a:lvl9pPr lvl="8">
              <a:spcBef>
                <a:spcPts val="0"/>
              </a:spcBef>
              <a:spcAft>
                <a:spcPts val="0"/>
              </a:spcAft>
              <a:buClr>
                <a:schemeClr val="lt1"/>
              </a:buClr>
              <a:buSzPts val="48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78751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p>
        </p:txBody>
      </p:sp>
      <p:grpSp>
        <p:nvGrpSpPr>
          <p:cNvPr id="25" name="Google Shape;25;p4"/>
          <p:cNvGrpSpPr/>
          <p:nvPr/>
        </p:nvGrpSpPr>
        <p:grpSpPr>
          <a:xfrm>
            <a:off x="830277" y="1588427"/>
            <a:ext cx="745737"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28" name="Google Shape;28;p4"/>
          <p:cNvSpPr txBox="1">
            <a:spLocks noGrp="1"/>
          </p:cNvSpPr>
          <p:nvPr>
            <p:ph type="title"/>
          </p:nvPr>
        </p:nvSpPr>
        <p:spPr>
          <a:xfrm>
            <a:off x="729450" y="1758200"/>
            <a:ext cx="7688700"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2625"/>
            </a:lvl1pPr>
            <a:lvl2pPr lvl="1">
              <a:spcBef>
                <a:spcPts val="0"/>
              </a:spcBef>
              <a:spcAft>
                <a:spcPts val="0"/>
              </a:spcAft>
              <a:buSzPts val="3500"/>
              <a:buNone/>
              <a:defRPr sz="2625"/>
            </a:lvl2pPr>
            <a:lvl3pPr lvl="2">
              <a:spcBef>
                <a:spcPts val="0"/>
              </a:spcBef>
              <a:spcAft>
                <a:spcPts val="0"/>
              </a:spcAft>
              <a:buSzPts val="3500"/>
              <a:buNone/>
              <a:defRPr sz="2625"/>
            </a:lvl3pPr>
            <a:lvl4pPr lvl="3">
              <a:spcBef>
                <a:spcPts val="0"/>
              </a:spcBef>
              <a:spcAft>
                <a:spcPts val="0"/>
              </a:spcAft>
              <a:buSzPts val="3500"/>
              <a:buNone/>
              <a:defRPr sz="2625"/>
            </a:lvl4pPr>
            <a:lvl5pPr lvl="4">
              <a:spcBef>
                <a:spcPts val="0"/>
              </a:spcBef>
              <a:spcAft>
                <a:spcPts val="0"/>
              </a:spcAft>
              <a:buSzPts val="3500"/>
              <a:buNone/>
              <a:defRPr sz="2625"/>
            </a:lvl5pPr>
            <a:lvl6pPr lvl="5">
              <a:spcBef>
                <a:spcPts val="0"/>
              </a:spcBef>
              <a:spcAft>
                <a:spcPts val="0"/>
              </a:spcAft>
              <a:buSzPts val="3500"/>
              <a:buNone/>
              <a:defRPr sz="2625"/>
            </a:lvl6pPr>
            <a:lvl7pPr lvl="6">
              <a:spcBef>
                <a:spcPts val="0"/>
              </a:spcBef>
              <a:spcAft>
                <a:spcPts val="0"/>
              </a:spcAft>
              <a:buSzPts val="3500"/>
              <a:buNone/>
              <a:defRPr sz="2625"/>
            </a:lvl7pPr>
            <a:lvl8pPr lvl="7">
              <a:spcBef>
                <a:spcPts val="0"/>
              </a:spcBef>
              <a:spcAft>
                <a:spcPts val="0"/>
              </a:spcAft>
              <a:buSzPts val="3500"/>
              <a:buNone/>
              <a:defRPr sz="2625"/>
            </a:lvl8pPr>
            <a:lvl9pPr lvl="8">
              <a:spcBef>
                <a:spcPts val="0"/>
              </a:spcBef>
              <a:spcAft>
                <a:spcPts val="0"/>
              </a:spcAft>
              <a:buSzPts val="3500"/>
              <a:buNone/>
              <a:defRPr sz="2625"/>
            </a:lvl9pPr>
          </a:lstStyle>
          <a:p>
            <a:endParaRPr/>
          </a:p>
        </p:txBody>
      </p:sp>
      <p:sp>
        <p:nvSpPr>
          <p:cNvPr id="29" name="Google Shape;29;p4"/>
          <p:cNvSpPr txBox="1">
            <a:spLocks noGrp="1"/>
          </p:cNvSpPr>
          <p:nvPr>
            <p:ph type="body" idx="1"/>
          </p:nvPr>
        </p:nvSpPr>
        <p:spPr>
          <a:xfrm>
            <a:off x="729450" y="2771833"/>
            <a:ext cx="7688700" cy="3014700"/>
          </a:xfrm>
          <a:prstGeom prst="rect">
            <a:avLst/>
          </a:prstGeom>
        </p:spPr>
        <p:txBody>
          <a:bodyPr spcFirstLastPara="1" wrap="square" lIns="121900" tIns="121900" rIns="121900" bIns="121900" anchor="t" anchorCtr="0">
            <a:normAutofit/>
          </a:bodyPr>
          <a:lstStyle>
            <a:lvl1pPr marL="342900" lvl="0" indent="-252413">
              <a:spcBef>
                <a:spcPts val="0"/>
              </a:spcBef>
              <a:spcAft>
                <a:spcPts val="0"/>
              </a:spcAft>
              <a:buSzPts val="1700"/>
              <a:buChar char="●"/>
              <a:defRPr/>
            </a:lvl1pPr>
            <a:lvl2pPr marL="685800" lvl="1" indent="-242888">
              <a:spcBef>
                <a:spcPts val="0"/>
              </a:spcBef>
              <a:spcAft>
                <a:spcPts val="0"/>
              </a:spcAft>
              <a:buSzPts val="1500"/>
              <a:buChar char="○"/>
              <a:defRPr/>
            </a:lvl2pPr>
            <a:lvl3pPr marL="1028700" lvl="2" indent="-242888">
              <a:spcBef>
                <a:spcPts val="0"/>
              </a:spcBef>
              <a:spcAft>
                <a:spcPts val="0"/>
              </a:spcAft>
              <a:buSzPts val="1500"/>
              <a:buChar char="■"/>
              <a:defRPr/>
            </a:lvl3pPr>
            <a:lvl4pPr marL="1371600" lvl="3" indent="-242888">
              <a:spcBef>
                <a:spcPts val="0"/>
              </a:spcBef>
              <a:spcAft>
                <a:spcPts val="0"/>
              </a:spcAft>
              <a:buSzPts val="1500"/>
              <a:buChar char="●"/>
              <a:defRPr/>
            </a:lvl4pPr>
            <a:lvl5pPr marL="1714500" lvl="4" indent="-242888">
              <a:spcBef>
                <a:spcPts val="0"/>
              </a:spcBef>
              <a:spcAft>
                <a:spcPts val="0"/>
              </a:spcAft>
              <a:buSzPts val="1500"/>
              <a:buChar char="○"/>
              <a:defRPr/>
            </a:lvl5pPr>
            <a:lvl6pPr marL="2057400" lvl="5" indent="-242888">
              <a:spcBef>
                <a:spcPts val="0"/>
              </a:spcBef>
              <a:spcAft>
                <a:spcPts val="0"/>
              </a:spcAft>
              <a:buSzPts val="1500"/>
              <a:buChar char="■"/>
              <a:defRPr/>
            </a:lvl6pPr>
            <a:lvl7pPr marL="2400300" lvl="6" indent="-242888">
              <a:spcBef>
                <a:spcPts val="0"/>
              </a:spcBef>
              <a:spcAft>
                <a:spcPts val="0"/>
              </a:spcAft>
              <a:buSzPts val="1500"/>
              <a:buChar char="●"/>
              <a:defRPr/>
            </a:lvl7pPr>
            <a:lvl8pPr marL="2743200" lvl="7" indent="-242888">
              <a:spcBef>
                <a:spcPts val="0"/>
              </a:spcBef>
              <a:spcAft>
                <a:spcPts val="0"/>
              </a:spcAft>
              <a:buSzPts val="1500"/>
              <a:buChar char="○"/>
              <a:defRPr/>
            </a:lvl8pPr>
            <a:lvl9pPr marL="3086100" lvl="8" indent="-242888">
              <a:spcBef>
                <a:spcPts val="0"/>
              </a:spcBef>
              <a:spcAft>
                <a:spcPts val="0"/>
              </a:spcAft>
              <a:buSzPts val="1500"/>
              <a:buChar char="■"/>
              <a:defRPr/>
            </a:lvl9pPr>
          </a:lstStyle>
          <a:p>
            <a:endParaRPr/>
          </a:p>
        </p:txBody>
      </p:sp>
      <p:sp>
        <p:nvSpPr>
          <p:cNvPr id="30" name="Google Shape;30;p4"/>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64760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p>
        </p:txBody>
      </p:sp>
      <p:grpSp>
        <p:nvGrpSpPr>
          <p:cNvPr id="33" name="Google Shape;33;p5"/>
          <p:cNvGrpSpPr/>
          <p:nvPr/>
        </p:nvGrpSpPr>
        <p:grpSpPr>
          <a:xfrm>
            <a:off x="830277" y="1588427"/>
            <a:ext cx="745737"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36" name="Google Shape;36;p5"/>
          <p:cNvSpPr txBox="1">
            <a:spLocks noGrp="1"/>
          </p:cNvSpPr>
          <p:nvPr>
            <p:ph type="title"/>
          </p:nvPr>
        </p:nvSpPr>
        <p:spPr>
          <a:xfrm>
            <a:off x="729450" y="1758200"/>
            <a:ext cx="7688475"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2625"/>
            </a:lvl1pPr>
            <a:lvl2pPr lvl="1">
              <a:spcBef>
                <a:spcPts val="0"/>
              </a:spcBef>
              <a:spcAft>
                <a:spcPts val="0"/>
              </a:spcAft>
              <a:buSzPts val="3500"/>
              <a:buNone/>
              <a:defRPr sz="2625"/>
            </a:lvl2pPr>
            <a:lvl3pPr lvl="2">
              <a:spcBef>
                <a:spcPts val="0"/>
              </a:spcBef>
              <a:spcAft>
                <a:spcPts val="0"/>
              </a:spcAft>
              <a:buSzPts val="3500"/>
              <a:buNone/>
              <a:defRPr sz="2625"/>
            </a:lvl3pPr>
            <a:lvl4pPr lvl="3">
              <a:spcBef>
                <a:spcPts val="0"/>
              </a:spcBef>
              <a:spcAft>
                <a:spcPts val="0"/>
              </a:spcAft>
              <a:buSzPts val="3500"/>
              <a:buNone/>
              <a:defRPr sz="2625"/>
            </a:lvl4pPr>
            <a:lvl5pPr lvl="4">
              <a:spcBef>
                <a:spcPts val="0"/>
              </a:spcBef>
              <a:spcAft>
                <a:spcPts val="0"/>
              </a:spcAft>
              <a:buSzPts val="3500"/>
              <a:buNone/>
              <a:defRPr sz="2625"/>
            </a:lvl5pPr>
            <a:lvl6pPr lvl="5">
              <a:spcBef>
                <a:spcPts val="0"/>
              </a:spcBef>
              <a:spcAft>
                <a:spcPts val="0"/>
              </a:spcAft>
              <a:buSzPts val="3500"/>
              <a:buNone/>
              <a:defRPr sz="2625"/>
            </a:lvl6pPr>
            <a:lvl7pPr lvl="6">
              <a:spcBef>
                <a:spcPts val="0"/>
              </a:spcBef>
              <a:spcAft>
                <a:spcPts val="0"/>
              </a:spcAft>
              <a:buSzPts val="3500"/>
              <a:buNone/>
              <a:defRPr sz="2625"/>
            </a:lvl7pPr>
            <a:lvl8pPr lvl="7">
              <a:spcBef>
                <a:spcPts val="0"/>
              </a:spcBef>
              <a:spcAft>
                <a:spcPts val="0"/>
              </a:spcAft>
              <a:buSzPts val="3500"/>
              <a:buNone/>
              <a:defRPr sz="2625"/>
            </a:lvl8pPr>
            <a:lvl9pPr lvl="8">
              <a:spcBef>
                <a:spcPts val="0"/>
              </a:spcBef>
              <a:spcAft>
                <a:spcPts val="0"/>
              </a:spcAft>
              <a:buSzPts val="3500"/>
              <a:buNone/>
              <a:defRPr sz="2625"/>
            </a:lvl9pPr>
          </a:lstStyle>
          <a:p>
            <a:endParaRPr/>
          </a:p>
        </p:txBody>
      </p:sp>
      <p:sp>
        <p:nvSpPr>
          <p:cNvPr id="37" name="Google Shape;37;p5"/>
          <p:cNvSpPr txBox="1">
            <a:spLocks noGrp="1"/>
          </p:cNvSpPr>
          <p:nvPr>
            <p:ph type="body" idx="1"/>
          </p:nvPr>
        </p:nvSpPr>
        <p:spPr>
          <a:xfrm>
            <a:off x="729326" y="2771833"/>
            <a:ext cx="3774375" cy="3014700"/>
          </a:xfrm>
          <a:prstGeom prst="rect">
            <a:avLst/>
          </a:prstGeom>
        </p:spPr>
        <p:txBody>
          <a:bodyPr spcFirstLastPara="1" wrap="square" lIns="121900" tIns="121900" rIns="121900" bIns="121900" anchor="t" anchorCtr="0">
            <a:normAutofit/>
          </a:bodyPr>
          <a:lstStyle>
            <a:lvl1pPr marL="342900" lvl="0" indent="-252413">
              <a:spcBef>
                <a:spcPts val="0"/>
              </a:spcBef>
              <a:spcAft>
                <a:spcPts val="0"/>
              </a:spcAft>
              <a:buSzPts val="1700"/>
              <a:buChar char="●"/>
              <a:defRPr/>
            </a:lvl1pPr>
            <a:lvl2pPr marL="685800" lvl="1" indent="-242888">
              <a:spcBef>
                <a:spcPts val="0"/>
              </a:spcBef>
              <a:spcAft>
                <a:spcPts val="0"/>
              </a:spcAft>
              <a:buSzPts val="1500"/>
              <a:buChar char="○"/>
              <a:defRPr/>
            </a:lvl2pPr>
            <a:lvl3pPr marL="1028700" lvl="2" indent="-242888">
              <a:spcBef>
                <a:spcPts val="0"/>
              </a:spcBef>
              <a:spcAft>
                <a:spcPts val="0"/>
              </a:spcAft>
              <a:buSzPts val="1500"/>
              <a:buChar char="■"/>
              <a:defRPr/>
            </a:lvl3pPr>
            <a:lvl4pPr marL="1371600" lvl="3" indent="-242888">
              <a:spcBef>
                <a:spcPts val="0"/>
              </a:spcBef>
              <a:spcAft>
                <a:spcPts val="0"/>
              </a:spcAft>
              <a:buSzPts val="1500"/>
              <a:buChar char="●"/>
              <a:defRPr/>
            </a:lvl4pPr>
            <a:lvl5pPr marL="1714500" lvl="4" indent="-242888">
              <a:spcBef>
                <a:spcPts val="0"/>
              </a:spcBef>
              <a:spcAft>
                <a:spcPts val="0"/>
              </a:spcAft>
              <a:buSzPts val="1500"/>
              <a:buChar char="○"/>
              <a:defRPr/>
            </a:lvl5pPr>
            <a:lvl6pPr marL="2057400" lvl="5" indent="-242888">
              <a:spcBef>
                <a:spcPts val="0"/>
              </a:spcBef>
              <a:spcAft>
                <a:spcPts val="0"/>
              </a:spcAft>
              <a:buSzPts val="1500"/>
              <a:buChar char="■"/>
              <a:defRPr/>
            </a:lvl6pPr>
            <a:lvl7pPr marL="2400300" lvl="6" indent="-242888">
              <a:spcBef>
                <a:spcPts val="0"/>
              </a:spcBef>
              <a:spcAft>
                <a:spcPts val="0"/>
              </a:spcAft>
              <a:buSzPts val="1500"/>
              <a:buChar char="●"/>
              <a:defRPr/>
            </a:lvl7pPr>
            <a:lvl8pPr marL="2743200" lvl="7" indent="-242888">
              <a:spcBef>
                <a:spcPts val="0"/>
              </a:spcBef>
              <a:spcAft>
                <a:spcPts val="0"/>
              </a:spcAft>
              <a:buSzPts val="1500"/>
              <a:buChar char="○"/>
              <a:defRPr/>
            </a:lvl8pPr>
            <a:lvl9pPr marL="3086100" lvl="8" indent="-242888">
              <a:spcBef>
                <a:spcPts val="0"/>
              </a:spcBef>
              <a:spcAft>
                <a:spcPts val="0"/>
              </a:spcAft>
              <a:buSzPts val="1500"/>
              <a:buChar char="■"/>
              <a:defRPr/>
            </a:lvl9pPr>
          </a:lstStyle>
          <a:p>
            <a:endParaRPr/>
          </a:p>
        </p:txBody>
      </p:sp>
      <p:sp>
        <p:nvSpPr>
          <p:cNvPr id="38" name="Google Shape;38;p5"/>
          <p:cNvSpPr txBox="1">
            <a:spLocks noGrp="1"/>
          </p:cNvSpPr>
          <p:nvPr>
            <p:ph type="body" idx="2"/>
          </p:nvPr>
        </p:nvSpPr>
        <p:spPr>
          <a:xfrm>
            <a:off x="4643603" y="2771833"/>
            <a:ext cx="3774375" cy="3014700"/>
          </a:xfrm>
          <a:prstGeom prst="rect">
            <a:avLst/>
          </a:prstGeom>
        </p:spPr>
        <p:txBody>
          <a:bodyPr spcFirstLastPara="1" wrap="square" lIns="121900" tIns="121900" rIns="121900" bIns="121900" anchor="t" anchorCtr="0">
            <a:normAutofit/>
          </a:bodyPr>
          <a:lstStyle>
            <a:lvl1pPr marL="342900" lvl="0" indent="-252413">
              <a:spcBef>
                <a:spcPts val="0"/>
              </a:spcBef>
              <a:spcAft>
                <a:spcPts val="0"/>
              </a:spcAft>
              <a:buSzPts val="1700"/>
              <a:buChar char="●"/>
              <a:defRPr/>
            </a:lvl1pPr>
            <a:lvl2pPr marL="685800" lvl="1" indent="-242888">
              <a:spcBef>
                <a:spcPts val="0"/>
              </a:spcBef>
              <a:spcAft>
                <a:spcPts val="0"/>
              </a:spcAft>
              <a:buSzPts val="1500"/>
              <a:buChar char="○"/>
              <a:defRPr/>
            </a:lvl2pPr>
            <a:lvl3pPr marL="1028700" lvl="2" indent="-242888">
              <a:spcBef>
                <a:spcPts val="0"/>
              </a:spcBef>
              <a:spcAft>
                <a:spcPts val="0"/>
              </a:spcAft>
              <a:buSzPts val="1500"/>
              <a:buChar char="■"/>
              <a:defRPr/>
            </a:lvl3pPr>
            <a:lvl4pPr marL="1371600" lvl="3" indent="-242888">
              <a:spcBef>
                <a:spcPts val="0"/>
              </a:spcBef>
              <a:spcAft>
                <a:spcPts val="0"/>
              </a:spcAft>
              <a:buSzPts val="1500"/>
              <a:buChar char="●"/>
              <a:defRPr/>
            </a:lvl4pPr>
            <a:lvl5pPr marL="1714500" lvl="4" indent="-242888">
              <a:spcBef>
                <a:spcPts val="0"/>
              </a:spcBef>
              <a:spcAft>
                <a:spcPts val="0"/>
              </a:spcAft>
              <a:buSzPts val="1500"/>
              <a:buChar char="○"/>
              <a:defRPr/>
            </a:lvl5pPr>
            <a:lvl6pPr marL="2057400" lvl="5" indent="-242888">
              <a:spcBef>
                <a:spcPts val="0"/>
              </a:spcBef>
              <a:spcAft>
                <a:spcPts val="0"/>
              </a:spcAft>
              <a:buSzPts val="1500"/>
              <a:buChar char="■"/>
              <a:defRPr/>
            </a:lvl6pPr>
            <a:lvl7pPr marL="2400300" lvl="6" indent="-242888">
              <a:spcBef>
                <a:spcPts val="0"/>
              </a:spcBef>
              <a:spcAft>
                <a:spcPts val="0"/>
              </a:spcAft>
              <a:buSzPts val="1500"/>
              <a:buChar char="●"/>
              <a:defRPr/>
            </a:lvl7pPr>
            <a:lvl8pPr marL="2743200" lvl="7" indent="-242888">
              <a:spcBef>
                <a:spcPts val="0"/>
              </a:spcBef>
              <a:spcAft>
                <a:spcPts val="0"/>
              </a:spcAft>
              <a:buSzPts val="1500"/>
              <a:buChar char="○"/>
              <a:defRPr/>
            </a:lvl8pPr>
            <a:lvl9pPr marL="3086100" lvl="8" indent="-242888">
              <a:spcBef>
                <a:spcPts val="0"/>
              </a:spcBef>
              <a:spcAft>
                <a:spcPts val="0"/>
              </a:spcAft>
              <a:buSzPts val="1500"/>
              <a:buChar char="■"/>
              <a:defRPr/>
            </a:lvl9pPr>
          </a:lstStyle>
          <a:p>
            <a:endParaRPr/>
          </a:p>
        </p:txBody>
      </p:sp>
      <p:sp>
        <p:nvSpPr>
          <p:cNvPr id="39" name="Google Shape;39;p5"/>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517519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p>
        </p:txBody>
      </p:sp>
      <p:grpSp>
        <p:nvGrpSpPr>
          <p:cNvPr id="42" name="Google Shape;42;p6"/>
          <p:cNvGrpSpPr/>
          <p:nvPr/>
        </p:nvGrpSpPr>
        <p:grpSpPr>
          <a:xfrm>
            <a:off x="830277" y="1588427"/>
            <a:ext cx="745737"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45" name="Google Shape;45;p6"/>
          <p:cNvSpPr txBox="1">
            <a:spLocks noGrp="1"/>
          </p:cNvSpPr>
          <p:nvPr>
            <p:ph type="title"/>
          </p:nvPr>
        </p:nvSpPr>
        <p:spPr>
          <a:xfrm>
            <a:off x="729450" y="1758200"/>
            <a:ext cx="7688475" cy="713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2625"/>
            </a:lvl1pPr>
            <a:lvl2pPr lvl="1">
              <a:spcBef>
                <a:spcPts val="0"/>
              </a:spcBef>
              <a:spcAft>
                <a:spcPts val="0"/>
              </a:spcAft>
              <a:buSzPts val="3500"/>
              <a:buNone/>
              <a:defRPr sz="2625"/>
            </a:lvl2pPr>
            <a:lvl3pPr lvl="2">
              <a:spcBef>
                <a:spcPts val="0"/>
              </a:spcBef>
              <a:spcAft>
                <a:spcPts val="0"/>
              </a:spcAft>
              <a:buSzPts val="3500"/>
              <a:buNone/>
              <a:defRPr sz="2625"/>
            </a:lvl3pPr>
            <a:lvl4pPr lvl="3">
              <a:spcBef>
                <a:spcPts val="0"/>
              </a:spcBef>
              <a:spcAft>
                <a:spcPts val="0"/>
              </a:spcAft>
              <a:buSzPts val="3500"/>
              <a:buNone/>
              <a:defRPr sz="2625"/>
            </a:lvl4pPr>
            <a:lvl5pPr lvl="4">
              <a:spcBef>
                <a:spcPts val="0"/>
              </a:spcBef>
              <a:spcAft>
                <a:spcPts val="0"/>
              </a:spcAft>
              <a:buSzPts val="3500"/>
              <a:buNone/>
              <a:defRPr sz="2625"/>
            </a:lvl5pPr>
            <a:lvl6pPr lvl="5">
              <a:spcBef>
                <a:spcPts val="0"/>
              </a:spcBef>
              <a:spcAft>
                <a:spcPts val="0"/>
              </a:spcAft>
              <a:buSzPts val="3500"/>
              <a:buNone/>
              <a:defRPr sz="2625"/>
            </a:lvl6pPr>
            <a:lvl7pPr lvl="6">
              <a:spcBef>
                <a:spcPts val="0"/>
              </a:spcBef>
              <a:spcAft>
                <a:spcPts val="0"/>
              </a:spcAft>
              <a:buSzPts val="3500"/>
              <a:buNone/>
              <a:defRPr sz="2625"/>
            </a:lvl7pPr>
            <a:lvl8pPr lvl="7">
              <a:spcBef>
                <a:spcPts val="0"/>
              </a:spcBef>
              <a:spcAft>
                <a:spcPts val="0"/>
              </a:spcAft>
              <a:buSzPts val="3500"/>
              <a:buNone/>
              <a:defRPr sz="2625"/>
            </a:lvl8pPr>
            <a:lvl9pPr lvl="8">
              <a:spcBef>
                <a:spcPts val="0"/>
              </a:spcBef>
              <a:spcAft>
                <a:spcPts val="0"/>
              </a:spcAft>
              <a:buSzPts val="3500"/>
              <a:buNone/>
              <a:defRPr sz="2625"/>
            </a:lvl9pPr>
          </a:lstStyle>
          <a:p>
            <a:endParaRPr/>
          </a:p>
        </p:txBody>
      </p:sp>
      <p:sp>
        <p:nvSpPr>
          <p:cNvPr id="46" name="Google Shape;46;p6"/>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5226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p>
        </p:txBody>
      </p:sp>
      <p:grpSp>
        <p:nvGrpSpPr>
          <p:cNvPr id="49" name="Google Shape;49;p7"/>
          <p:cNvGrpSpPr/>
          <p:nvPr/>
        </p:nvGrpSpPr>
        <p:grpSpPr>
          <a:xfrm>
            <a:off x="830277" y="1588427"/>
            <a:ext cx="745737"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52" name="Google Shape;52;p7"/>
          <p:cNvSpPr txBox="1">
            <a:spLocks noGrp="1"/>
          </p:cNvSpPr>
          <p:nvPr>
            <p:ph type="title"/>
          </p:nvPr>
        </p:nvSpPr>
        <p:spPr>
          <a:xfrm>
            <a:off x="730000" y="1758200"/>
            <a:ext cx="3300975" cy="18420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2625"/>
            </a:lvl1pPr>
            <a:lvl2pPr lvl="1">
              <a:spcBef>
                <a:spcPts val="0"/>
              </a:spcBef>
              <a:spcAft>
                <a:spcPts val="0"/>
              </a:spcAft>
              <a:buSzPts val="3500"/>
              <a:buNone/>
              <a:defRPr sz="2625"/>
            </a:lvl2pPr>
            <a:lvl3pPr lvl="2">
              <a:spcBef>
                <a:spcPts val="0"/>
              </a:spcBef>
              <a:spcAft>
                <a:spcPts val="0"/>
              </a:spcAft>
              <a:buSzPts val="3500"/>
              <a:buNone/>
              <a:defRPr sz="2625"/>
            </a:lvl3pPr>
            <a:lvl4pPr lvl="3">
              <a:spcBef>
                <a:spcPts val="0"/>
              </a:spcBef>
              <a:spcAft>
                <a:spcPts val="0"/>
              </a:spcAft>
              <a:buSzPts val="3500"/>
              <a:buNone/>
              <a:defRPr sz="2625"/>
            </a:lvl4pPr>
            <a:lvl5pPr lvl="4">
              <a:spcBef>
                <a:spcPts val="0"/>
              </a:spcBef>
              <a:spcAft>
                <a:spcPts val="0"/>
              </a:spcAft>
              <a:buSzPts val="3500"/>
              <a:buNone/>
              <a:defRPr sz="2625"/>
            </a:lvl5pPr>
            <a:lvl6pPr lvl="5">
              <a:spcBef>
                <a:spcPts val="0"/>
              </a:spcBef>
              <a:spcAft>
                <a:spcPts val="0"/>
              </a:spcAft>
              <a:buSzPts val="3500"/>
              <a:buNone/>
              <a:defRPr sz="2625"/>
            </a:lvl6pPr>
            <a:lvl7pPr lvl="6">
              <a:spcBef>
                <a:spcPts val="0"/>
              </a:spcBef>
              <a:spcAft>
                <a:spcPts val="0"/>
              </a:spcAft>
              <a:buSzPts val="3500"/>
              <a:buNone/>
              <a:defRPr sz="2625"/>
            </a:lvl7pPr>
            <a:lvl8pPr lvl="7">
              <a:spcBef>
                <a:spcPts val="0"/>
              </a:spcBef>
              <a:spcAft>
                <a:spcPts val="0"/>
              </a:spcAft>
              <a:buSzPts val="3500"/>
              <a:buNone/>
              <a:defRPr sz="2625"/>
            </a:lvl8pPr>
            <a:lvl9pPr lvl="8">
              <a:spcBef>
                <a:spcPts val="0"/>
              </a:spcBef>
              <a:spcAft>
                <a:spcPts val="0"/>
              </a:spcAft>
              <a:buSzPts val="3500"/>
              <a:buNone/>
              <a:defRPr sz="2625"/>
            </a:lvl9pPr>
          </a:lstStyle>
          <a:p>
            <a:endParaRPr/>
          </a:p>
        </p:txBody>
      </p:sp>
      <p:sp>
        <p:nvSpPr>
          <p:cNvPr id="53" name="Google Shape;53;p7"/>
          <p:cNvSpPr txBox="1">
            <a:spLocks noGrp="1"/>
          </p:cNvSpPr>
          <p:nvPr>
            <p:ph type="body" idx="1"/>
          </p:nvPr>
        </p:nvSpPr>
        <p:spPr>
          <a:xfrm>
            <a:off x="721225" y="3708967"/>
            <a:ext cx="3300975" cy="2130000"/>
          </a:xfrm>
          <a:prstGeom prst="rect">
            <a:avLst/>
          </a:prstGeom>
        </p:spPr>
        <p:txBody>
          <a:bodyPr spcFirstLastPara="1" wrap="square" lIns="121900" tIns="121900" rIns="121900" bIns="121900" anchor="t" anchorCtr="0">
            <a:normAutofit/>
          </a:bodyPr>
          <a:lstStyle>
            <a:lvl1pPr marL="342900" lvl="0" indent="-252413">
              <a:spcBef>
                <a:spcPts val="0"/>
              </a:spcBef>
              <a:spcAft>
                <a:spcPts val="0"/>
              </a:spcAft>
              <a:buSzPts val="1700"/>
              <a:buChar char="●"/>
              <a:defRPr/>
            </a:lvl1pPr>
            <a:lvl2pPr marL="685800" lvl="1" indent="-242888">
              <a:spcBef>
                <a:spcPts val="0"/>
              </a:spcBef>
              <a:spcAft>
                <a:spcPts val="0"/>
              </a:spcAft>
              <a:buSzPts val="1500"/>
              <a:buChar char="○"/>
              <a:defRPr/>
            </a:lvl2pPr>
            <a:lvl3pPr marL="1028700" lvl="2" indent="-242888">
              <a:spcBef>
                <a:spcPts val="0"/>
              </a:spcBef>
              <a:spcAft>
                <a:spcPts val="0"/>
              </a:spcAft>
              <a:buSzPts val="1500"/>
              <a:buChar char="■"/>
              <a:defRPr/>
            </a:lvl3pPr>
            <a:lvl4pPr marL="1371600" lvl="3" indent="-242888">
              <a:spcBef>
                <a:spcPts val="0"/>
              </a:spcBef>
              <a:spcAft>
                <a:spcPts val="0"/>
              </a:spcAft>
              <a:buSzPts val="1500"/>
              <a:buChar char="●"/>
              <a:defRPr/>
            </a:lvl4pPr>
            <a:lvl5pPr marL="1714500" lvl="4" indent="-242888">
              <a:spcBef>
                <a:spcPts val="0"/>
              </a:spcBef>
              <a:spcAft>
                <a:spcPts val="0"/>
              </a:spcAft>
              <a:buSzPts val="1500"/>
              <a:buChar char="○"/>
              <a:defRPr/>
            </a:lvl5pPr>
            <a:lvl6pPr marL="2057400" lvl="5" indent="-242888">
              <a:spcBef>
                <a:spcPts val="0"/>
              </a:spcBef>
              <a:spcAft>
                <a:spcPts val="0"/>
              </a:spcAft>
              <a:buSzPts val="1500"/>
              <a:buChar char="■"/>
              <a:defRPr/>
            </a:lvl6pPr>
            <a:lvl7pPr marL="2400300" lvl="6" indent="-242888">
              <a:spcBef>
                <a:spcPts val="0"/>
              </a:spcBef>
              <a:spcAft>
                <a:spcPts val="0"/>
              </a:spcAft>
              <a:buSzPts val="1500"/>
              <a:buChar char="●"/>
              <a:defRPr/>
            </a:lvl7pPr>
            <a:lvl8pPr marL="2743200" lvl="7" indent="-242888">
              <a:spcBef>
                <a:spcPts val="0"/>
              </a:spcBef>
              <a:spcAft>
                <a:spcPts val="0"/>
              </a:spcAft>
              <a:buSzPts val="1500"/>
              <a:buChar char="○"/>
              <a:defRPr/>
            </a:lvl8pPr>
            <a:lvl9pPr marL="3086100" lvl="8" indent="-242888">
              <a:spcBef>
                <a:spcPts val="0"/>
              </a:spcBef>
              <a:spcAft>
                <a:spcPts val="0"/>
              </a:spcAft>
              <a:buSzPts val="1500"/>
              <a:buChar char="■"/>
              <a:defRPr/>
            </a:lvl9pPr>
          </a:lstStyle>
          <a:p>
            <a:endParaRPr/>
          </a:p>
        </p:txBody>
      </p:sp>
      <p:sp>
        <p:nvSpPr>
          <p:cNvPr id="54" name="Google Shape;54;p7"/>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3512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3175203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277" y="5558926"/>
            <a:ext cx="745737"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59" name="Google Shape;59;p8"/>
          <p:cNvSpPr txBox="1">
            <a:spLocks noGrp="1"/>
          </p:cNvSpPr>
          <p:nvPr>
            <p:ph type="title"/>
          </p:nvPr>
        </p:nvSpPr>
        <p:spPr>
          <a:xfrm>
            <a:off x="729450" y="1152400"/>
            <a:ext cx="7021125" cy="39801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3600">
                <a:solidFill>
                  <a:schemeClr val="lt1"/>
                </a:solidFill>
              </a:defRPr>
            </a:lvl1pPr>
            <a:lvl2pPr lvl="1">
              <a:spcBef>
                <a:spcPts val="0"/>
              </a:spcBef>
              <a:spcAft>
                <a:spcPts val="0"/>
              </a:spcAft>
              <a:buClr>
                <a:schemeClr val="lt1"/>
              </a:buClr>
              <a:buSzPts val="4800"/>
              <a:buNone/>
              <a:defRPr sz="3600">
                <a:solidFill>
                  <a:schemeClr val="lt1"/>
                </a:solidFill>
              </a:defRPr>
            </a:lvl2pPr>
            <a:lvl3pPr lvl="2">
              <a:spcBef>
                <a:spcPts val="0"/>
              </a:spcBef>
              <a:spcAft>
                <a:spcPts val="0"/>
              </a:spcAft>
              <a:buClr>
                <a:schemeClr val="lt1"/>
              </a:buClr>
              <a:buSzPts val="4800"/>
              <a:buNone/>
              <a:defRPr sz="3600">
                <a:solidFill>
                  <a:schemeClr val="lt1"/>
                </a:solidFill>
              </a:defRPr>
            </a:lvl3pPr>
            <a:lvl4pPr lvl="3">
              <a:spcBef>
                <a:spcPts val="0"/>
              </a:spcBef>
              <a:spcAft>
                <a:spcPts val="0"/>
              </a:spcAft>
              <a:buClr>
                <a:schemeClr val="lt1"/>
              </a:buClr>
              <a:buSzPts val="4800"/>
              <a:buNone/>
              <a:defRPr sz="3600">
                <a:solidFill>
                  <a:schemeClr val="lt1"/>
                </a:solidFill>
              </a:defRPr>
            </a:lvl4pPr>
            <a:lvl5pPr lvl="4">
              <a:spcBef>
                <a:spcPts val="0"/>
              </a:spcBef>
              <a:spcAft>
                <a:spcPts val="0"/>
              </a:spcAft>
              <a:buClr>
                <a:schemeClr val="lt1"/>
              </a:buClr>
              <a:buSzPts val="4800"/>
              <a:buNone/>
              <a:defRPr sz="3600">
                <a:solidFill>
                  <a:schemeClr val="lt1"/>
                </a:solidFill>
              </a:defRPr>
            </a:lvl5pPr>
            <a:lvl6pPr lvl="5">
              <a:spcBef>
                <a:spcPts val="0"/>
              </a:spcBef>
              <a:spcAft>
                <a:spcPts val="0"/>
              </a:spcAft>
              <a:buClr>
                <a:schemeClr val="lt1"/>
              </a:buClr>
              <a:buSzPts val="4800"/>
              <a:buNone/>
              <a:defRPr sz="3600">
                <a:solidFill>
                  <a:schemeClr val="lt1"/>
                </a:solidFill>
              </a:defRPr>
            </a:lvl6pPr>
            <a:lvl7pPr lvl="6">
              <a:spcBef>
                <a:spcPts val="0"/>
              </a:spcBef>
              <a:spcAft>
                <a:spcPts val="0"/>
              </a:spcAft>
              <a:buClr>
                <a:schemeClr val="lt1"/>
              </a:buClr>
              <a:buSzPts val="4800"/>
              <a:buNone/>
              <a:defRPr sz="3600">
                <a:solidFill>
                  <a:schemeClr val="lt1"/>
                </a:solidFill>
              </a:defRPr>
            </a:lvl7pPr>
            <a:lvl8pPr lvl="7">
              <a:spcBef>
                <a:spcPts val="0"/>
              </a:spcBef>
              <a:spcAft>
                <a:spcPts val="0"/>
              </a:spcAft>
              <a:buClr>
                <a:schemeClr val="lt1"/>
              </a:buClr>
              <a:buSzPts val="4800"/>
              <a:buNone/>
              <a:defRPr sz="3600">
                <a:solidFill>
                  <a:schemeClr val="lt1"/>
                </a:solidFill>
              </a:defRPr>
            </a:lvl8pPr>
            <a:lvl9pPr lvl="8">
              <a:spcBef>
                <a:spcPts val="0"/>
              </a:spcBef>
              <a:spcAft>
                <a:spcPts val="0"/>
              </a:spcAft>
              <a:buClr>
                <a:schemeClr val="lt1"/>
              </a:buClr>
              <a:buSzPts val="48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93131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p>
        </p:txBody>
      </p:sp>
      <p:grpSp>
        <p:nvGrpSpPr>
          <p:cNvPr id="63" name="Google Shape;63;p9"/>
          <p:cNvGrpSpPr/>
          <p:nvPr/>
        </p:nvGrpSpPr>
        <p:grpSpPr>
          <a:xfrm>
            <a:off x="830277" y="1588427"/>
            <a:ext cx="745737"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66" name="Google Shape;66;p9"/>
          <p:cNvSpPr txBox="1">
            <a:spLocks noGrp="1"/>
          </p:cNvSpPr>
          <p:nvPr>
            <p:ph type="title"/>
          </p:nvPr>
        </p:nvSpPr>
        <p:spPr>
          <a:xfrm>
            <a:off x="730000" y="1758200"/>
            <a:ext cx="3300975" cy="2249700"/>
          </a:xfrm>
          <a:prstGeom prst="rect">
            <a:avLst/>
          </a:prstGeom>
        </p:spPr>
        <p:txBody>
          <a:bodyPr spcFirstLastPara="1" wrap="square" lIns="121900" tIns="121900" rIns="121900" bIns="121900" anchor="t" anchorCtr="0">
            <a:normAutofit/>
          </a:bodyPr>
          <a:lstStyle>
            <a:lvl1pPr lvl="0">
              <a:spcBef>
                <a:spcPts val="0"/>
              </a:spcBef>
              <a:spcAft>
                <a:spcPts val="0"/>
              </a:spcAft>
              <a:buSzPts val="3500"/>
              <a:buNone/>
              <a:defRPr sz="2625"/>
            </a:lvl1pPr>
            <a:lvl2pPr lvl="1">
              <a:spcBef>
                <a:spcPts val="0"/>
              </a:spcBef>
              <a:spcAft>
                <a:spcPts val="0"/>
              </a:spcAft>
              <a:buSzPts val="3500"/>
              <a:buNone/>
              <a:defRPr sz="2625"/>
            </a:lvl2pPr>
            <a:lvl3pPr lvl="2">
              <a:spcBef>
                <a:spcPts val="0"/>
              </a:spcBef>
              <a:spcAft>
                <a:spcPts val="0"/>
              </a:spcAft>
              <a:buSzPts val="3500"/>
              <a:buNone/>
              <a:defRPr sz="2625"/>
            </a:lvl3pPr>
            <a:lvl4pPr lvl="3">
              <a:spcBef>
                <a:spcPts val="0"/>
              </a:spcBef>
              <a:spcAft>
                <a:spcPts val="0"/>
              </a:spcAft>
              <a:buSzPts val="3500"/>
              <a:buNone/>
              <a:defRPr sz="2625"/>
            </a:lvl4pPr>
            <a:lvl5pPr lvl="4">
              <a:spcBef>
                <a:spcPts val="0"/>
              </a:spcBef>
              <a:spcAft>
                <a:spcPts val="0"/>
              </a:spcAft>
              <a:buSzPts val="3500"/>
              <a:buNone/>
              <a:defRPr sz="2625"/>
            </a:lvl5pPr>
            <a:lvl6pPr lvl="5">
              <a:spcBef>
                <a:spcPts val="0"/>
              </a:spcBef>
              <a:spcAft>
                <a:spcPts val="0"/>
              </a:spcAft>
              <a:buSzPts val="3500"/>
              <a:buNone/>
              <a:defRPr sz="2625"/>
            </a:lvl6pPr>
            <a:lvl7pPr lvl="6">
              <a:spcBef>
                <a:spcPts val="0"/>
              </a:spcBef>
              <a:spcAft>
                <a:spcPts val="0"/>
              </a:spcAft>
              <a:buSzPts val="3500"/>
              <a:buNone/>
              <a:defRPr sz="2625"/>
            </a:lvl7pPr>
            <a:lvl8pPr lvl="7">
              <a:spcBef>
                <a:spcPts val="0"/>
              </a:spcBef>
              <a:spcAft>
                <a:spcPts val="0"/>
              </a:spcAft>
              <a:buSzPts val="3500"/>
              <a:buNone/>
              <a:defRPr sz="2625"/>
            </a:lvl8pPr>
            <a:lvl9pPr lvl="8">
              <a:spcBef>
                <a:spcPts val="0"/>
              </a:spcBef>
              <a:spcAft>
                <a:spcPts val="0"/>
              </a:spcAft>
              <a:buSzPts val="3500"/>
              <a:buNone/>
              <a:defRPr sz="2625"/>
            </a:lvl9pPr>
          </a:lstStyle>
          <a:p>
            <a:endParaRPr/>
          </a:p>
        </p:txBody>
      </p:sp>
      <p:sp>
        <p:nvSpPr>
          <p:cNvPr id="67" name="Google Shape;67;p9"/>
          <p:cNvSpPr txBox="1">
            <a:spLocks noGrp="1"/>
          </p:cNvSpPr>
          <p:nvPr>
            <p:ph type="subTitle" idx="1"/>
          </p:nvPr>
        </p:nvSpPr>
        <p:spPr>
          <a:xfrm>
            <a:off x="724950" y="4215367"/>
            <a:ext cx="3300975" cy="10119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1575"/>
            </a:lvl1pPr>
            <a:lvl2pPr lvl="1">
              <a:lnSpc>
                <a:spcPct val="100000"/>
              </a:lnSpc>
              <a:spcBef>
                <a:spcPts val="0"/>
              </a:spcBef>
              <a:spcAft>
                <a:spcPts val="0"/>
              </a:spcAft>
              <a:buSzPts val="2100"/>
              <a:buNone/>
              <a:defRPr sz="1575"/>
            </a:lvl2pPr>
            <a:lvl3pPr lvl="2">
              <a:lnSpc>
                <a:spcPct val="100000"/>
              </a:lnSpc>
              <a:spcBef>
                <a:spcPts val="0"/>
              </a:spcBef>
              <a:spcAft>
                <a:spcPts val="0"/>
              </a:spcAft>
              <a:buSzPts val="2100"/>
              <a:buNone/>
              <a:defRPr sz="1575"/>
            </a:lvl3pPr>
            <a:lvl4pPr lvl="3">
              <a:lnSpc>
                <a:spcPct val="100000"/>
              </a:lnSpc>
              <a:spcBef>
                <a:spcPts val="0"/>
              </a:spcBef>
              <a:spcAft>
                <a:spcPts val="0"/>
              </a:spcAft>
              <a:buSzPts val="2100"/>
              <a:buNone/>
              <a:defRPr sz="1575"/>
            </a:lvl4pPr>
            <a:lvl5pPr lvl="4">
              <a:lnSpc>
                <a:spcPct val="100000"/>
              </a:lnSpc>
              <a:spcBef>
                <a:spcPts val="0"/>
              </a:spcBef>
              <a:spcAft>
                <a:spcPts val="0"/>
              </a:spcAft>
              <a:buSzPts val="2100"/>
              <a:buNone/>
              <a:defRPr sz="1575"/>
            </a:lvl5pPr>
            <a:lvl6pPr lvl="5">
              <a:lnSpc>
                <a:spcPct val="100000"/>
              </a:lnSpc>
              <a:spcBef>
                <a:spcPts val="0"/>
              </a:spcBef>
              <a:spcAft>
                <a:spcPts val="0"/>
              </a:spcAft>
              <a:buSzPts val="2100"/>
              <a:buNone/>
              <a:defRPr sz="1575"/>
            </a:lvl6pPr>
            <a:lvl7pPr lvl="6">
              <a:lnSpc>
                <a:spcPct val="100000"/>
              </a:lnSpc>
              <a:spcBef>
                <a:spcPts val="0"/>
              </a:spcBef>
              <a:spcAft>
                <a:spcPts val="0"/>
              </a:spcAft>
              <a:buSzPts val="2100"/>
              <a:buNone/>
              <a:defRPr sz="1575"/>
            </a:lvl7pPr>
            <a:lvl8pPr lvl="7">
              <a:lnSpc>
                <a:spcPct val="100000"/>
              </a:lnSpc>
              <a:spcBef>
                <a:spcPts val="0"/>
              </a:spcBef>
              <a:spcAft>
                <a:spcPts val="0"/>
              </a:spcAft>
              <a:buSzPts val="2100"/>
              <a:buNone/>
              <a:defRPr sz="1575"/>
            </a:lvl8pPr>
            <a:lvl9pPr lvl="8">
              <a:lnSpc>
                <a:spcPct val="100000"/>
              </a:lnSpc>
              <a:spcBef>
                <a:spcPts val="0"/>
              </a:spcBef>
              <a:spcAft>
                <a:spcPts val="0"/>
              </a:spcAft>
              <a:buSzPts val="2100"/>
              <a:buNone/>
              <a:defRPr sz="1575"/>
            </a:lvl9pPr>
          </a:lstStyle>
          <a:p>
            <a:endParaRPr/>
          </a:p>
        </p:txBody>
      </p:sp>
      <p:sp>
        <p:nvSpPr>
          <p:cNvPr id="68" name="Google Shape;68;p9"/>
          <p:cNvSpPr txBox="1">
            <a:spLocks noGrp="1"/>
          </p:cNvSpPr>
          <p:nvPr>
            <p:ph type="body" idx="2"/>
          </p:nvPr>
        </p:nvSpPr>
        <p:spPr>
          <a:xfrm>
            <a:off x="5174225" y="1803500"/>
            <a:ext cx="3374325" cy="4034100"/>
          </a:xfrm>
          <a:prstGeom prst="rect">
            <a:avLst/>
          </a:prstGeom>
        </p:spPr>
        <p:txBody>
          <a:bodyPr spcFirstLastPara="1" wrap="square" lIns="121900" tIns="121900" rIns="121900" bIns="121900" anchor="t" anchorCtr="0">
            <a:normAutofit/>
          </a:bodyPr>
          <a:lstStyle>
            <a:lvl1pPr marL="342900" lvl="0" indent="-252413">
              <a:spcBef>
                <a:spcPts val="0"/>
              </a:spcBef>
              <a:spcAft>
                <a:spcPts val="0"/>
              </a:spcAft>
              <a:buSzPts val="1700"/>
              <a:buChar char="●"/>
              <a:defRPr/>
            </a:lvl1pPr>
            <a:lvl2pPr marL="685800" lvl="1" indent="-242888">
              <a:spcBef>
                <a:spcPts val="0"/>
              </a:spcBef>
              <a:spcAft>
                <a:spcPts val="0"/>
              </a:spcAft>
              <a:buSzPts val="1500"/>
              <a:buChar char="○"/>
              <a:defRPr/>
            </a:lvl2pPr>
            <a:lvl3pPr marL="1028700" lvl="2" indent="-242888">
              <a:spcBef>
                <a:spcPts val="0"/>
              </a:spcBef>
              <a:spcAft>
                <a:spcPts val="0"/>
              </a:spcAft>
              <a:buSzPts val="1500"/>
              <a:buChar char="■"/>
              <a:defRPr/>
            </a:lvl3pPr>
            <a:lvl4pPr marL="1371600" lvl="3" indent="-242888">
              <a:spcBef>
                <a:spcPts val="0"/>
              </a:spcBef>
              <a:spcAft>
                <a:spcPts val="0"/>
              </a:spcAft>
              <a:buSzPts val="1500"/>
              <a:buChar char="●"/>
              <a:defRPr/>
            </a:lvl4pPr>
            <a:lvl5pPr marL="1714500" lvl="4" indent="-242888">
              <a:spcBef>
                <a:spcPts val="0"/>
              </a:spcBef>
              <a:spcAft>
                <a:spcPts val="0"/>
              </a:spcAft>
              <a:buSzPts val="1500"/>
              <a:buChar char="○"/>
              <a:defRPr/>
            </a:lvl5pPr>
            <a:lvl6pPr marL="2057400" lvl="5" indent="-242888">
              <a:spcBef>
                <a:spcPts val="0"/>
              </a:spcBef>
              <a:spcAft>
                <a:spcPts val="0"/>
              </a:spcAft>
              <a:buSzPts val="1500"/>
              <a:buChar char="■"/>
              <a:defRPr/>
            </a:lvl6pPr>
            <a:lvl7pPr marL="2400300" lvl="6" indent="-242888">
              <a:spcBef>
                <a:spcPts val="0"/>
              </a:spcBef>
              <a:spcAft>
                <a:spcPts val="0"/>
              </a:spcAft>
              <a:buSzPts val="1500"/>
              <a:buChar char="●"/>
              <a:defRPr/>
            </a:lvl7pPr>
            <a:lvl8pPr marL="2743200" lvl="7" indent="-242888">
              <a:spcBef>
                <a:spcPts val="0"/>
              </a:spcBef>
              <a:spcAft>
                <a:spcPts val="0"/>
              </a:spcAft>
              <a:buSzPts val="1500"/>
              <a:buChar char="○"/>
              <a:defRPr/>
            </a:lvl8pPr>
            <a:lvl9pPr marL="3086100" lvl="8" indent="-242888">
              <a:spcBef>
                <a:spcPts val="0"/>
              </a:spcBef>
              <a:spcAft>
                <a:spcPts val="0"/>
              </a:spcAft>
              <a:buSzPts val="1500"/>
              <a:buChar char="■"/>
              <a:defRPr/>
            </a:lvl9pPr>
          </a:lstStyle>
          <a:p>
            <a:endParaRPr/>
          </a:p>
        </p:txBody>
      </p:sp>
      <p:sp>
        <p:nvSpPr>
          <p:cNvPr id="69" name="Google Shape;69;p9"/>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124706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75" cy="614100"/>
          </a:xfrm>
          <a:prstGeom prst="rect">
            <a:avLst/>
          </a:prstGeom>
        </p:spPr>
        <p:txBody>
          <a:bodyPr spcFirstLastPara="1" wrap="square" lIns="121900" tIns="121900" rIns="121900" bIns="121900" anchor="ctr" anchorCtr="0">
            <a:normAutofit/>
          </a:bodyPr>
          <a:lstStyle>
            <a:lvl1pPr marL="342900" lvl="0" indent="-171450">
              <a:lnSpc>
                <a:spcPct val="100000"/>
              </a:lnSpc>
              <a:spcBef>
                <a:spcPts val="0"/>
              </a:spcBef>
              <a:spcAft>
                <a:spcPts val="0"/>
              </a:spcAft>
              <a:buSzPts val="1700"/>
              <a:buNone/>
              <a:defRPr/>
            </a:lvl1pPr>
          </a:lstStyle>
          <a:p>
            <a:endParaRPr/>
          </a:p>
        </p:txBody>
      </p:sp>
      <p:sp>
        <p:nvSpPr>
          <p:cNvPr id="72" name="Google Shape;72;p10"/>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165321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277" y="5558926"/>
            <a:ext cx="745737"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50"/>
            </a:p>
          </p:txBody>
        </p:sp>
      </p:grpSp>
      <p:sp>
        <p:nvSpPr>
          <p:cNvPr id="77" name="Google Shape;77;p11"/>
          <p:cNvSpPr txBox="1">
            <a:spLocks noGrp="1"/>
          </p:cNvSpPr>
          <p:nvPr>
            <p:ph type="title" hasCustomPrompt="1"/>
          </p:nvPr>
        </p:nvSpPr>
        <p:spPr>
          <a:xfrm>
            <a:off x="729450" y="978600"/>
            <a:ext cx="7688475" cy="16596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10700"/>
              <a:buNone/>
              <a:defRPr sz="8025">
                <a:solidFill>
                  <a:schemeClr val="lt1"/>
                </a:solidFill>
              </a:defRPr>
            </a:lvl1pPr>
            <a:lvl2pPr lvl="1">
              <a:spcBef>
                <a:spcPts val="0"/>
              </a:spcBef>
              <a:spcAft>
                <a:spcPts val="0"/>
              </a:spcAft>
              <a:buClr>
                <a:schemeClr val="lt1"/>
              </a:buClr>
              <a:buSzPts val="10700"/>
              <a:buNone/>
              <a:defRPr sz="8025">
                <a:solidFill>
                  <a:schemeClr val="lt1"/>
                </a:solidFill>
              </a:defRPr>
            </a:lvl2pPr>
            <a:lvl3pPr lvl="2">
              <a:spcBef>
                <a:spcPts val="0"/>
              </a:spcBef>
              <a:spcAft>
                <a:spcPts val="0"/>
              </a:spcAft>
              <a:buClr>
                <a:schemeClr val="lt1"/>
              </a:buClr>
              <a:buSzPts val="10700"/>
              <a:buNone/>
              <a:defRPr sz="8025">
                <a:solidFill>
                  <a:schemeClr val="lt1"/>
                </a:solidFill>
              </a:defRPr>
            </a:lvl3pPr>
            <a:lvl4pPr lvl="3">
              <a:spcBef>
                <a:spcPts val="0"/>
              </a:spcBef>
              <a:spcAft>
                <a:spcPts val="0"/>
              </a:spcAft>
              <a:buClr>
                <a:schemeClr val="lt1"/>
              </a:buClr>
              <a:buSzPts val="10700"/>
              <a:buNone/>
              <a:defRPr sz="8025">
                <a:solidFill>
                  <a:schemeClr val="lt1"/>
                </a:solidFill>
              </a:defRPr>
            </a:lvl4pPr>
            <a:lvl5pPr lvl="4">
              <a:spcBef>
                <a:spcPts val="0"/>
              </a:spcBef>
              <a:spcAft>
                <a:spcPts val="0"/>
              </a:spcAft>
              <a:buClr>
                <a:schemeClr val="lt1"/>
              </a:buClr>
              <a:buSzPts val="10700"/>
              <a:buNone/>
              <a:defRPr sz="8025">
                <a:solidFill>
                  <a:schemeClr val="lt1"/>
                </a:solidFill>
              </a:defRPr>
            </a:lvl5pPr>
            <a:lvl6pPr lvl="5">
              <a:spcBef>
                <a:spcPts val="0"/>
              </a:spcBef>
              <a:spcAft>
                <a:spcPts val="0"/>
              </a:spcAft>
              <a:buClr>
                <a:schemeClr val="lt1"/>
              </a:buClr>
              <a:buSzPts val="10700"/>
              <a:buNone/>
              <a:defRPr sz="8025">
                <a:solidFill>
                  <a:schemeClr val="lt1"/>
                </a:solidFill>
              </a:defRPr>
            </a:lvl6pPr>
            <a:lvl7pPr lvl="6">
              <a:spcBef>
                <a:spcPts val="0"/>
              </a:spcBef>
              <a:spcAft>
                <a:spcPts val="0"/>
              </a:spcAft>
              <a:buClr>
                <a:schemeClr val="lt1"/>
              </a:buClr>
              <a:buSzPts val="10700"/>
              <a:buNone/>
              <a:defRPr sz="8025">
                <a:solidFill>
                  <a:schemeClr val="lt1"/>
                </a:solidFill>
              </a:defRPr>
            </a:lvl7pPr>
            <a:lvl8pPr lvl="7">
              <a:spcBef>
                <a:spcPts val="0"/>
              </a:spcBef>
              <a:spcAft>
                <a:spcPts val="0"/>
              </a:spcAft>
              <a:buClr>
                <a:schemeClr val="lt1"/>
              </a:buClr>
              <a:buSzPts val="10700"/>
              <a:buNone/>
              <a:defRPr sz="8025">
                <a:solidFill>
                  <a:schemeClr val="lt1"/>
                </a:solidFill>
              </a:defRPr>
            </a:lvl8pPr>
            <a:lvl9pPr lvl="8">
              <a:spcBef>
                <a:spcPts val="0"/>
              </a:spcBef>
              <a:spcAft>
                <a:spcPts val="0"/>
              </a:spcAft>
              <a:buClr>
                <a:schemeClr val="lt1"/>
              </a:buClr>
              <a:buSzPts val="10700"/>
              <a:buNone/>
              <a:defRPr sz="8025">
                <a:solidFill>
                  <a:schemeClr val="lt1"/>
                </a:solidFill>
              </a:defRPr>
            </a:lvl9pPr>
          </a:lstStyle>
          <a:p>
            <a:r>
              <a:t>xx%</a:t>
            </a:r>
          </a:p>
        </p:txBody>
      </p:sp>
      <p:sp>
        <p:nvSpPr>
          <p:cNvPr id="78" name="Google Shape;78;p11"/>
          <p:cNvSpPr txBox="1">
            <a:spLocks noGrp="1"/>
          </p:cNvSpPr>
          <p:nvPr>
            <p:ph type="body" idx="1"/>
          </p:nvPr>
        </p:nvSpPr>
        <p:spPr>
          <a:xfrm>
            <a:off x="729450" y="3030517"/>
            <a:ext cx="7688475" cy="2107200"/>
          </a:xfrm>
          <a:prstGeom prst="rect">
            <a:avLst/>
          </a:prstGeom>
        </p:spPr>
        <p:txBody>
          <a:bodyPr spcFirstLastPara="1" wrap="square" lIns="121900" tIns="121900" rIns="121900" bIns="121900" anchor="t" anchorCtr="0">
            <a:normAutofit/>
          </a:bodyPr>
          <a:lstStyle>
            <a:lvl1pPr marL="342900" lvl="0" indent="-252413">
              <a:spcBef>
                <a:spcPts val="0"/>
              </a:spcBef>
              <a:spcAft>
                <a:spcPts val="0"/>
              </a:spcAft>
              <a:buClr>
                <a:schemeClr val="lt1"/>
              </a:buClr>
              <a:buSzPts val="1700"/>
              <a:buChar char="●"/>
              <a:defRPr>
                <a:solidFill>
                  <a:schemeClr val="lt1"/>
                </a:solidFill>
              </a:defRPr>
            </a:lvl1pPr>
            <a:lvl2pPr marL="685800" lvl="1" indent="-242888">
              <a:spcBef>
                <a:spcPts val="0"/>
              </a:spcBef>
              <a:spcAft>
                <a:spcPts val="0"/>
              </a:spcAft>
              <a:buClr>
                <a:schemeClr val="lt1"/>
              </a:buClr>
              <a:buSzPts val="1500"/>
              <a:buChar char="○"/>
              <a:defRPr>
                <a:solidFill>
                  <a:schemeClr val="lt1"/>
                </a:solidFill>
              </a:defRPr>
            </a:lvl2pPr>
            <a:lvl3pPr marL="1028700" lvl="2" indent="-242888">
              <a:spcBef>
                <a:spcPts val="0"/>
              </a:spcBef>
              <a:spcAft>
                <a:spcPts val="0"/>
              </a:spcAft>
              <a:buClr>
                <a:schemeClr val="lt1"/>
              </a:buClr>
              <a:buSzPts val="1500"/>
              <a:buChar char="■"/>
              <a:defRPr>
                <a:solidFill>
                  <a:schemeClr val="lt1"/>
                </a:solidFill>
              </a:defRPr>
            </a:lvl3pPr>
            <a:lvl4pPr marL="1371600" lvl="3" indent="-242888">
              <a:spcBef>
                <a:spcPts val="0"/>
              </a:spcBef>
              <a:spcAft>
                <a:spcPts val="0"/>
              </a:spcAft>
              <a:buClr>
                <a:schemeClr val="lt1"/>
              </a:buClr>
              <a:buSzPts val="1500"/>
              <a:buChar char="●"/>
              <a:defRPr>
                <a:solidFill>
                  <a:schemeClr val="lt1"/>
                </a:solidFill>
              </a:defRPr>
            </a:lvl4pPr>
            <a:lvl5pPr marL="1714500" lvl="4" indent="-242888">
              <a:spcBef>
                <a:spcPts val="0"/>
              </a:spcBef>
              <a:spcAft>
                <a:spcPts val="0"/>
              </a:spcAft>
              <a:buClr>
                <a:schemeClr val="lt1"/>
              </a:buClr>
              <a:buSzPts val="1500"/>
              <a:buChar char="○"/>
              <a:defRPr>
                <a:solidFill>
                  <a:schemeClr val="lt1"/>
                </a:solidFill>
              </a:defRPr>
            </a:lvl5pPr>
            <a:lvl6pPr marL="2057400" lvl="5" indent="-242888">
              <a:spcBef>
                <a:spcPts val="0"/>
              </a:spcBef>
              <a:spcAft>
                <a:spcPts val="0"/>
              </a:spcAft>
              <a:buClr>
                <a:schemeClr val="lt1"/>
              </a:buClr>
              <a:buSzPts val="1500"/>
              <a:buChar char="■"/>
              <a:defRPr>
                <a:solidFill>
                  <a:schemeClr val="lt1"/>
                </a:solidFill>
              </a:defRPr>
            </a:lvl6pPr>
            <a:lvl7pPr marL="2400300" lvl="6" indent="-242888">
              <a:spcBef>
                <a:spcPts val="0"/>
              </a:spcBef>
              <a:spcAft>
                <a:spcPts val="0"/>
              </a:spcAft>
              <a:buClr>
                <a:schemeClr val="lt1"/>
              </a:buClr>
              <a:buSzPts val="1500"/>
              <a:buChar char="●"/>
              <a:defRPr>
                <a:solidFill>
                  <a:schemeClr val="lt1"/>
                </a:solidFill>
              </a:defRPr>
            </a:lvl7pPr>
            <a:lvl8pPr marL="2743200" lvl="7" indent="-242888">
              <a:spcBef>
                <a:spcPts val="0"/>
              </a:spcBef>
              <a:spcAft>
                <a:spcPts val="0"/>
              </a:spcAft>
              <a:buClr>
                <a:schemeClr val="lt1"/>
              </a:buClr>
              <a:buSzPts val="1500"/>
              <a:buChar char="○"/>
              <a:defRPr>
                <a:solidFill>
                  <a:schemeClr val="lt1"/>
                </a:solidFill>
              </a:defRPr>
            </a:lvl8pPr>
            <a:lvl9pPr marL="3086100" lvl="8" indent="-242888">
              <a:spcBef>
                <a:spcPts val="0"/>
              </a:spcBef>
              <a:spcAft>
                <a:spcPts val="0"/>
              </a:spcAft>
              <a:buClr>
                <a:schemeClr val="lt1"/>
              </a:buClr>
              <a:buSzPts val="15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00157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4"/>
            <a:ext cx="548775"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4337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4" name="Google Shape;84;p1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342900" lvl="0" indent="-257175" algn="l" rtl="0">
              <a:lnSpc>
                <a:spcPct val="90000"/>
              </a:lnSpc>
              <a:spcBef>
                <a:spcPts val="750"/>
              </a:spcBef>
              <a:spcAft>
                <a:spcPts val="0"/>
              </a:spcAft>
              <a:buClr>
                <a:schemeClr val="dk1"/>
              </a:buClr>
              <a:buSzPts val="1800"/>
              <a:buChar char="●"/>
              <a:defRPr/>
            </a:lvl1pPr>
            <a:lvl2pPr marL="685800" lvl="1" indent="-257175" algn="l" rtl="0">
              <a:lnSpc>
                <a:spcPct val="90000"/>
              </a:lnSpc>
              <a:spcBef>
                <a:spcPts val="1200"/>
              </a:spcBef>
              <a:spcAft>
                <a:spcPts val="0"/>
              </a:spcAft>
              <a:buClr>
                <a:schemeClr val="dk1"/>
              </a:buClr>
              <a:buSzPts val="1800"/>
              <a:buChar char="○"/>
              <a:defRPr/>
            </a:lvl2pPr>
            <a:lvl3pPr marL="1028700" lvl="2" indent="-257175" algn="l" rtl="0">
              <a:lnSpc>
                <a:spcPct val="90000"/>
              </a:lnSpc>
              <a:spcBef>
                <a:spcPts val="1200"/>
              </a:spcBef>
              <a:spcAft>
                <a:spcPts val="0"/>
              </a:spcAft>
              <a:buClr>
                <a:schemeClr val="dk1"/>
              </a:buClr>
              <a:buSzPts val="1800"/>
              <a:buChar char="■"/>
              <a:defRPr/>
            </a:lvl3pPr>
            <a:lvl4pPr marL="1371600" lvl="3" indent="-257175" algn="l" rtl="0">
              <a:lnSpc>
                <a:spcPct val="90000"/>
              </a:lnSpc>
              <a:spcBef>
                <a:spcPts val="1200"/>
              </a:spcBef>
              <a:spcAft>
                <a:spcPts val="0"/>
              </a:spcAft>
              <a:buClr>
                <a:schemeClr val="dk1"/>
              </a:buClr>
              <a:buSzPts val="1800"/>
              <a:buChar char="●"/>
              <a:defRPr/>
            </a:lvl4pPr>
            <a:lvl5pPr marL="1714500" lvl="4" indent="-257175" algn="l" rtl="0">
              <a:lnSpc>
                <a:spcPct val="90000"/>
              </a:lnSpc>
              <a:spcBef>
                <a:spcPts val="1200"/>
              </a:spcBef>
              <a:spcAft>
                <a:spcPts val="0"/>
              </a:spcAft>
              <a:buClr>
                <a:schemeClr val="dk1"/>
              </a:buClr>
              <a:buSzPts val="1800"/>
              <a:buChar char="○"/>
              <a:defRPr/>
            </a:lvl5pPr>
            <a:lvl6pPr marL="2057400" lvl="5" indent="-257175" algn="l" rtl="0">
              <a:lnSpc>
                <a:spcPct val="90000"/>
              </a:lnSpc>
              <a:spcBef>
                <a:spcPts val="1200"/>
              </a:spcBef>
              <a:spcAft>
                <a:spcPts val="0"/>
              </a:spcAft>
              <a:buClr>
                <a:schemeClr val="dk1"/>
              </a:buClr>
              <a:buSzPts val="1800"/>
              <a:buChar char="■"/>
              <a:defRPr/>
            </a:lvl6pPr>
            <a:lvl7pPr marL="2400300" lvl="6" indent="-257175" algn="l" rtl="0">
              <a:lnSpc>
                <a:spcPct val="90000"/>
              </a:lnSpc>
              <a:spcBef>
                <a:spcPts val="1200"/>
              </a:spcBef>
              <a:spcAft>
                <a:spcPts val="0"/>
              </a:spcAft>
              <a:buClr>
                <a:schemeClr val="dk1"/>
              </a:buClr>
              <a:buSzPts val="1800"/>
              <a:buChar char="●"/>
              <a:defRPr/>
            </a:lvl7pPr>
            <a:lvl8pPr marL="2743200" lvl="7" indent="-257175" algn="l" rtl="0">
              <a:lnSpc>
                <a:spcPct val="90000"/>
              </a:lnSpc>
              <a:spcBef>
                <a:spcPts val="1200"/>
              </a:spcBef>
              <a:spcAft>
                <a:spcPts val="0"/>
              </a:spcAft>
              <a:buClr>
                <a:schemeClr val="dk1"/>
              </a:buClr>
              <a:buSzPts val="1800"/>
              <a:buChar char="○"/>
              <a:defRPr/>
            </a:lvl8pPr>
            <a:lvl9pPr marL="3086100" lvl="8" indent="-257175" algn="l" rtl="0">
              <a:lnSpc>
                <a:spcPct val="90000"/>
              </a:lnSpc>
              <a:spcBef>
                <a:spcPts val="1200"/>
              </a:spcBef>
              <a:spcAft>
                <a:spcPts val="1200"/>
              </a:spcAft>
              <a:buClr>
                <a:schemeClr val="dk1"/>
              </a:buClr>
              <a:buSzPts val="1800"/>
              <a:buChar char="■"/>
              <a:defRPr/>
            </a:lvl9pPr>
          </a:lstStyle>
          <a:p>
            <a:endParaRPr/>
          </a:p>
        </p:txBody>
      </p:sp>
      <p:sp>
        <p:nvSpPr>
          <p:cNvPr id="85" name="Google Shape;85;p13"/>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3837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B428E5-4487-4DFD-8F28-9D964CD37D40}"/>
              </a:ext>
            </a:extLst>
          </p:cNvPr>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a:extLst>
              <a:ext uri="{FF2B5EF4-FFF2-40B4-BE49-F238E27FC236}">
                <a16:creationId xmlns:a16="http://schemas.microsoft.com/office/drawing/2014/main" id="{084DD16E-187C-4E7E-ABBE-F6BAC9F37A1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88A4909-5F9B-4C27-B710-67153ABAF4C6}"/>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5" name="바닥글 개체 틀 4">
            <a:extLst>
              <a:ext uri="{FF2B5EF4-FFF2-40B4-BE49-F238E27FC236}">
                <a16:creationId xmlns:a16="http://schemas.microsoft.com/office/drawing/2014/main" id="{ECFC0D00-E907-440E-A201-CB22D51C453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4CD4DB-7CDF-4DC5-A588-36FF3B79E4FE}"/>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352304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C0765E-FEE5-4F3E-B758-957F9D1DD3F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8203BB-146D-4B44-AA2A-D336C0BFBEB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FEA8557-8690-42D1-8E15-36046512D9FF}"/>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5" name="바닥글 개체 틀 4">
            <a:extLst>
              <a:ext uri="{FF2B5EF4-FFF2-40B4-BE49-F238E27FC236}">
                <a16:creationId xmlns:a16="http://schemas.microsoft.com/office/drawing/2014/main" id="{6D162651-A169-457B-99EA-EA1182CF16C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244B403-3C1C-4CE4-AA5F-DF4C2A7CBCC6}"/>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840001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0486F1-7E70-4862-B180-2F6D6C675A77}"/>
              </a:ext>
            </a:extLst>
          </p:cNvPr>
          <p:cNvSpPr>
            <a:spLocks noGrp="1"/>
          </p:cNvSpPr>
          <p:nvPr>
            <p:ph type="title"/>
          </p:nvPr>
        </p:nvSpPr>
        <p:spPr>
          <a:xfrm>
            <a:off x="623888" y="1709739"/>
            <a:ext cx="7886700" cy="2852737"/>
          </a:xfrm>
        </p:spPr>
        <p:txBody>
          <a:bodyPr anchor="b"/>
          <a:lstStyle>
            <a:lvl1pPr>
              <a:defRPr sz="4500"/>
            </a:lvl1pPr>
          </a:lstStyle>
          <a:p>
            <a:r>
              <a:rPr lang="ko-KR" altLang="en-US"/>
              <a:t>마스터 제목 스타일 편집</a:t>
            </a:r>
          </a:p>
        </p:txBody>
      </p:sp>
      <p:sp>
        <p:nvSpPr>
          <p:cNvPr id="3" name="텍스트 개체 틀 2">
            <a:extLst>
              <a:ext uri="{FF2B5EF4-FFF2-40B4-BE49-F238E27FC236}">
                <a16:creationId xmlns:a16="http://schemas.microsoft.com/office/drawing/2014/main" id="{36908656-EF8F-48E0-9146-072072465B5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16B4667-8BEE-4EC9-BA83-01E5A6FD48D8}"/>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5" name="바닥글 개체 틀 4">
            <a:extLst>
              <a:ext uri="{FF2B5EF4-FFF2-40B4-BE49-F238E27FC236}">
                <a16:creationId xmlns:a16="http://schemas.microsoft.com/office/drawing/2014/main" id="{4F9D9826-20A3-4308-8A7E-4443ADE4612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7094DF9-3D1A-4060-B052-7334DBE8C6D3}"/>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678839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522D55-7DBF-4DF1-AA0F-67C643A6A0D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B12F76A-C30B-4227-9FF3-E27F34C3E101}"/>
              </a:ext>
            </a:extLst>
          </p:cNvPr>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7C20396-A042-42DD-9F0A-41B357119CC9}"/>
              </a:ext>
            </a:extLst>
          </p:cNvPr>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C3142A1-0A63-479E-9A20-AF9E0235C1C6}"/>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6" name="바닥글 개체 틀 5">
            <a:extLst>
              <a:ext uri="{FF2B5EF4-FFF2-40B4-BE49-F238E27FC236}">
                <a16:creationId xmlns:a16="http://schemas.microsoft.com/office/drawing/2014/main" id="{ADA1015A-5E4C-48EF-B12F-BAC88CCB571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6BA470E-15C8-4466-BB2E-CE85324BD3CF}"/>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41101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2347287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AA09FD-4F6B-48E5-BE06-783FEA30E52D}"/>
              </a:ext>
            </a:extLst>
          </p:cNvPr>
          <p:cNvSpPr>
            <a:spLocks noGrp="1"/>
          </p:cNvSpPr>
          <p:nvPr>
            <p:ph type="title"/>
          </p:nvPr>
        </p:nvSpPr>
        <p:spPr>
          <a:xfrm>
            <a:off x="629841" y="365126"/>
            <a:ext cx="78867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FAB8419-E738-4085-9DEA-BCA42D09E1E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F587FC7-027E-491E-BED2-077EECD8E778}"/>
              </a:ext>
            </a:extLst>
          </p:cNvPr>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2F5D329-9162-4215-8C89-91A50AF8A2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0CA0DCA-1843-474C-A22A-E55A19E91AD5}"/>
              </a:ext>
            </a:extLst>
          </p:cNvPr>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80573AA-E75C-4AEF-B12E-B708309CD399}"/>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8" name="바닥글 개체 틀 7">
            <a:extLst>
              <a:ext uri="{FF2B5EF4-FFF2-40B4-BE49-F238E27FC236}">
                <a16:creationId xmlns:a16="http://schemas.microsoft.com/office/drawing/2014/main" id="{B403317B-845F-46B5-AEAD-5D1A351EDFB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00B0CCC-652B-4FAD-9905-871FB0B1302D}"/>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41163130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211D18-6A50-431A-910D-D067F0BD7AC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FD8662F-716A-4A1D-B2EA-998F00F97723}"/>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4" name="바닥글 개체 틀 3">
            <a:extLst>
              <a:ext uri="{FF2B5EF4-FFF2-40B4-BE49-F238E27FC236}">
                <a16:creationId xmlns:a16="http://schemas.microsoft.com/office/drawing/2014/main" id="{41E16FA2-A4DB-4FA7-9701-60D7AF4260F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FB5A49D-3517-4E67-A938-EB73ECC0C59C}"/>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2224396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77F62E5-67D8-42BE-9DF1-88D6EFCA10B9}"/>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3" name="바닥글 개체 틀 2">
            <a:extLst>
              <a:ext uri="{FF2B5EF4-FFF2-40B4-BE49-F238E27FC236}">
                <a16:creationId xmlns:a16="http://schemas.microsoft.com/office/drawing/2014/main" id="{0D1683B0-EB4C-4A8A-96E4-0FF5D6FD7C6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859FCB-EB4F-4D28-900A-B3B9CC0A05FC}"/>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3980927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2E3444-C2C2-4681-9513-DB0E82875E96}"/>
              </a:ext>
            </a:extLst>
          </p:cNvPr>
          <p:cNvSpPr txBox="1"/>
          <p:nvPr userDrawn="1"/>
        </p:nvSpPr>
        <p:spPr>
          <a:xfrm>
            <a:off x="7445056" y="6586181"/>
            <a:ext cx="1691490" cy="196208"/>
          </a:xfrm>
          <a:prstGeom prst="rect">
            <a:avLst/>
          </a:prstGeom>
          <a:noFill/>
        </p:spPr>
        <p:txBody>
          <a:bodyPr wrap="none" rtlCol="0">
            <a:spAutoFit/>
          </a:bodyPr>
          <a:lstStyle/>
          <a:p>
            <a:pPr algn="r"/>
            <a:r>
              <a:rPr lang="en-US" altLang="ko-KR" sz="675" dirty="0">
                <a:solidFill>
                  <a:schemeClr val="tx1"/>
                </a:solidFill>
                <a:latin typeface="Arial" panose="020B0604020202020204" pitchFamily="34" charset="0"/>
                <a:cs typeface="Arial" panose="020B0604020202020204" pitchFamily="34" charset="0"/>
              </a:rPr>
              <a:t>ⓒSaebyeol Yu.</a:t>
            </a:r>
            <a:r>
              <a:rPr lang="ko-KR" altLang="en-US" sz="675" dirty="0">
                <a:solidFill>
                  <a:schemeClr val="tx1"/>
                </a:solidFill>
                <a:latin typeface="Arial" panose="020B0604020202020204" pitchFamily="34" charset="0"/>
                <a:cs typeface="Arial" panose="020B0604020202020204" pitchFamily="34" charset="0"/>
              </a:rPr>
              <a:t> </a:t>
            </a:r>
            <a:r>
              <a:rPr lang="en-US" altLang="ko-KR" sz="675" dirty="0" err="1">
                <a:solidFill>
                  <a:schemeClr val="tx1"/>
                </a:solidFill>
                <a:latin typeface="Arial" panose="020B0604020202020204" pitchFamily="34" charset="0"/>
                <a:cs typeface="Arial" panose="020B0604020202020204" pitchFamily="34" charset="0"/>
              </a:rPr>
              <a:t>Saebyeol’s</a:t>
            </a:r>
            <a:r>
              <a:rPr lang="ko-KR" altLang="en-US" sz="675" dirty="0">
                <a:solidFill>
                  <a:schemeClr val="tx1"/>
                </a:solidFill>
                <a:latin typeface="Arial" panose="020B0604020202020204" pitchFamily="34" charset="0"/>
                <a:cs typeface="Arial" panose="020B0604020202020204" pitchFamily="34" charset="0"/>
              </a:rPr>
              <a:t> </a:t>
            </a:r>
            <a:r>
              <a:rPr lang="en-US" altLang="ko-KR" sz="675" dirty="0">
                <a:solidFill>
                  <a:schemeClr val="tx1"/>
                </a:solidFill>
                <a:latin typeface="Arial" panose="020B0604020202020204" pitchFamily="34" charset="0"/>
                <a:cs typeface="Arial" panose="020B0604020202020204" pitchFamily="34" charset="0"/>
              </a:rPr>
              <a:t>PowerPoint</a:t>
            </a:r>
            <a:endParaRPr lang="ko-KR" altLang="en-US" sz="675" dirty="0">
              <a:solidFill>
                <a:schemeClr val="tx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977F62E5-67D8-42BE-9DF1-88D6EFCA10B9}"/>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3" name="바닥글 개체 틀 2">
            <a:extLst>
              <a:ext uri="{FF2B5EF4-FFF2-40B4-BE49-F238E27FC236}">
                <a16:creationId xmlns:a16="http://schemas.microsoft.com/office/drawing/2014/main" id="{0D1683B0-EB4C-4A8A-96E4-0FF5D6FD7C6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859FCB-EB4F-4D28-900A-B3B9CC0A05FC}"/>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0761962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BD9945-F253-480F-B350-42D8872454C3}"/>
              </a:ext>
            </a:extLst>
          </p:cNvPr>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내용 개체 틀 2">
            <a:extLst>
              <a:ext uri="{FF2B5EF4-FFF2-40B4-BE49-F238E27FC236}">
                <a16:creationId xmlns:a16="http://schemas.microsoft.com/office/drawing/2014/main" id="{3EAA3872-D885-4E5E-93E0-787173DD7A9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1EA71B0-39FE-4979-8EEE-D65F5EED9F2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1FD771C-80C4-4A89-9DDE-75DEF39A46DE}"/>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6" name="바닥글 개체 틀 5">
            <a:extLst>
              <a:ext uri="{FF2B5EF4-FFF2-40B4-BE49-F238E27FC236}">
                <a16:creationId xmlns:a16="http://schemas.microsoft.com/office/drawing/2014/main" id="{701BA1B2-C8F1-4247-A6DE-B7406BF0127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95EDE68-03B7-446B-9B78-5F31A3A376A5}"/>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11190249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966B7B-1EDC-4343-9BA3-A7E1981C8ACE}"/>
              </a:ext>
            </a:extLst>
          </p:cNvPr>
          <p:cNvSpPr>
            <a:spLocks noGrp="1"/>
          </p:cNvSpPr>
          <p:nvPr>
            <p:ph type="title"/>
          </p:nvPr>
        </p:nvSpPr>
        <p:spPr>
          <a:xfrm>
            <a:off x="629841" y="457200"/>
            <a:ext cx="2949178" cy="1600200"/>
          </a:xfrm>
        </p:spPr>
        <p:txBody>
          <a:bodyPr anchor="b"/>
          <a:lstStyle>
            <a:lvl1pPr>
              <a:defRPr sz="2400"/>
            </a:lvl1pPr>
          </a:lstStyle>
          <a:p>
            <a:r>
              <a:rPr lang="ko-KR" altLang="en-US"/>
              <a:t>마스터 제목 스타일 편집</a:t>
            </a:r>
          </a:p>
        </p:txBody>
      </p:sp>
      <p:sp>
        <p:nvSpPr>
          <p:cNvPr id="3" name="그림 개체 틀 2">
            <a:extLst>
              <a:ext uri="{FF2B5EF4-FFF2-40B4-BE49-F238E27FC236}">
                <a16:creationId xmlns:a16="http://schemas.microsoft.com/office/drawing/2014/main" id="{195A37DD-A068-47F0-B5E9-276C85D0A72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a:extLst>
              <a:ext uri="{FF2B5EF4-FFF2-40B4-BE49-F238E27FC236}">
                <a16:creationId xmlns:a16="http://schemas.microsoft.com/office/drawing/2014/main" id="{F0B77AA3-0D93-4AAE-923B-6CB8DC91058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B4F825F-B1F5-43F1-867C-C0771F648DB1}"/>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6" name="바닥글 개체 틀 5">
            <a:extLst>
              <a:ext uri="{FF2B5EF4-FFF2-40B4-BE49-F238E27FC236}">
                <a16:creationId xmlns:a16="http://schemas.microsoft.com/office/drawing/2014/main" id="{A1DF479B-B03B-4053-AC71-D2F3CCE3EB6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E3258AE-092A-4CB5-839C-AEFEF5417DA3}"/>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3696649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2D5B9B-7087-4278-8D9F-742BE7B1F0B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3D46886-A0A8-4BC6-BC27-C23665A8603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5FFBE18-7E7B-464D-AD6B-7728D293626E}"/>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5" name="바닥글 개체 틀 4">
            <a:extLst>
              <a:ext uri="{FF2B5EF4-FFF2-40B4-BE49-F238E27FC236}">
                <a16:creationId xmlns:a16="http://schemas.microsoft.com/office/drawing/2014/main" id="{39FB71CC-82EF-4AF7-B753-454DFD33D95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061512D-1F1E-4E61-8590-1679657EADDF}"/>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20316635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D78E37-5232-46D5-834E-28C0916B63C3}"/>
              </a:ext>
            </a:extLst>
          </p:cNvPr>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0468B19-65B1-488C-AE29-F57BCDB927D5}"/>
              </a:ext>
            </a:extLst>
          </p:cNvPr>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F0112E3-2C15-484C-AA1B-F968958EA164}"/>
              </a:ext>
            </a:extLst>
          </p:cNvPr>
          <p:cNvSpPr>
            <a:spLocks noGrp="1"/>
          </p:cNvSpPr>
          <p:nvPr>
            <p:ph type="dt" sz="half" idx="10"/>
          </p:nvPr>
        </p:nvSpPr>
        <p:spPr/>
        <p:txBody>
          <a:bodyPr/>
          <a:lstStyle/>
          <a:p>
            <a:fld id="{711ADB4A-3A8B-4072-ACF2-B9A64CC5A17A}" type="datetimeFigureOut">
              <a:rPr lang="ko-KR" altLang="en-US" smtClean="0"/>
              <a:t>2022-08-25</a:t>
            </a:fld>
            <a:endParaRPr lang="ko-KR" altLang="en-US"/>
          </a:p>
        </p:txBody>
      </p:sp>
      <p:sp>
        <p:nvSpPr>
          <p:cNvPr id="5" name="바닥글 개체 틀 4">
            <a:extLst>
              <a:ext uri="{FF2B5EF4-FFF2-40B4-BE49-F238E27FC236}">
                <a16:creationId xmlns:a16="http://schemas.microsoft.com/office/drawing/2014/main" id="{0F28E4BE-748D-4FB8-BC6B-A661EC4E89A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E3EE48-1179-4BE7-B1F5-AAA66B518432}"/>
              </a:ext>
            </a:extLst>
          </p:cNvPr>
          <p:cNvSpPr>
            <a:spLocks noGrp="1"/>
          </p:cNvSpPr>
          <p:nvPr>
            <p:ph type="sldNum" sz="quarter" idx="12"/>
          </p:nvPr>
        </p:nvSpPr>
        <p:spPr/>
        <p:txBody>
          <a:body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61212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83728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826716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34169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B93F7D5D-D53D-4CBB-8102-54E23234B3AA}" type="datetimeFigureOut">
              <a:rPr lang="ko-KR" altLang="en-US" smtClean="0"/>
              <a:t>2022-08-25</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2182074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F7D5D-D53D-4CBB-8102-54E23234B3AA}" type="datetimeFigureOut">
              <a:rPr lang="ko-KR" altLang="en-US" smtClean="0"/>
              <a:t>2022-08-25</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444612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4777036"/>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F0F23-2EF0-4BC7-9B6E-35145D29CABC}" type="datetimeFigureOut">
              <a:rPr lang="en-US" smtClean="0"/>
              <a:t>8/25/2022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FEDDC-B686-4655-8298-22CE6DACE4A3}" type="slidenum">
              <a:rPr lang="en-US" smtClean="0"/>
              <a:t>‹#›</a:t>
            </a:fld>
            <a:endParaRPr lang="en-US"/>
          </a:p>
        </p:txBody>
      </p:sp>
    </p:spTree>
    <p:extLst>
      <p:ext uri="{BB962C8B-B14F-4D97-AF65-F5344CB8AC3E}">
        <p14:creationId xmlns:p14="http://schemas.microsoft.com/office/powerpoint/2010/main" val="20242351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525"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sz="37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525"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4"/>
            <a:ext cx="548775" cy="524700"/>
          </a:xfrm>
          <a:prstGeom prst="rect">
            <a:avLst/>
          </a:prstGeom>
          <a:noFill/>
          <a:ln>
            <a:noFill/>
          </a:ln>
        </p:spPr>
        <p:txBody>
          <a:bodyPr spcFirstLastPara="1" wrap="square" lIns="121900" tIns="121900" rIns="121900" bIns="121900" anchor="ctr" anchorCtr="0">
            <a:normAutofit/>
          </a:bodyPr>
          <a:lstStyle>
            <a:lvl1pPr lvl="0" algn="r">
              <a:buNone/>
              <a:defRPr sz="975">
                <a:solidFill>
                  <a:schemeClr val="accent1"/>
                </a:solidFill>
                <a:latin typeface="Lato"/>
                <a:ea typeface="Lato"/>
                <a:cs typeface="Lato"/>
                <a:sym typeface="Lato"/>
              </a:defRPr>
            </a:lvl1pPr>
            <a:lvl2pPr lvl="1" algn="r">
              <a:buNone/>
              <a:defRPr sz="975">
                <a:solidFill>
                  <a:schemeClr val="accent1"/>
                </a:solidFill>
                <a:latin typeface="Lato"/>
                <a:ea typeface="Lato"/>
                <a:cs typeface="Lato"/>
                <a:sym typeface="Lato"/>
              </a:defRPr>
            </a:lvl2pPr>
            <a:lvl3pPr lvl="2" algn="r">
              <a:buNone/>
              <a:defRPr sz="975">
                <a:solidFill>
                  <a:schemeClr val="accent1"/>
                </a:solidFill>
                <a:latin typeface="Lato"/>
                <a:ea typeface="Lato"/>
                <a:cs typeface="Lato"/>
                <a:sym typeface="Lato"/>
              </a:defRPr>
            </a:lvl3pPr>
            <a:lvl4pPr lvl="3" algn="r">
              <a:buNone/>
              <a:defRPr sz="975">
                <a:solidFill>
                  <a:schemeClr val="accent1"/>
                </a:solidFill>
                <a:latin typeface="Lato"/>
                <a:ea typeface="Lato"/>
                <a:cs typeface="Lato"/>
                <a:sym typeface="Lato"/>
              </a:defRPr>
            </a:lvl4pPr>
            <a:lvl5pPr lvl="4" algn="r">
              <a:buNone/>
              <a:defRPr sz="975">
                <a:solidFill>
                  <a:schemeClr val="accent1"/>
                </a:solidFill>
                <a:latin typeface="Lato"/>
                <a:ea typeface="Lato"/>
                <a:cs typeface="Lato"/>
                <a:sym typeface="Lato"/>
              </a:defRPr>
            </a:lvl5pPr>
            <a:lvl6pPr lvl="5" algn="r">
              <a:buNone/>
              <a:defRPr sz="975">
                <a:solidFill>
                  <a:schemeClr val="accent1"/>
                </a:solidFill>
                <a:latin typeface="Lato"/>
                <a:ea typeface="Lato"/>
                <a:cs typeface="Lato"/>
                <a:sym typeface="Lato"/>
              </a:defRPr>
            </a:lvl6pPr>
            <a:lvl7pPr lvl="6" algn="r">
              <a:buNone/>
              <a:defRPr sz="975">
                <a:solidFill>
                  <a:schemeClr val="accent1"/>
                </a:solidFill>
                <a:latin typeface="Lato"/>
                <a:ea typeface="Lato"/>
                <a:cs typeface="Lato"/>
                <a:sym typeface="Lato"/>
              </a:defRPr>
            </a:lvl7pPr>
            <a:lvl8pPr lvl="7" algn="r">
              <a:buNone/>
              <a:defRPr sz="975">
                <a:solidFill>
                  <a:schemeClr val="accent1"/>
                </a:solidFill>
                <a:latin typeface="Lato"/>
                <a:ea typeface="Lato"/>
                <a:cs typeface="Lato"/>
                <a:sym typeface="Lato"/>
              </a:defRPr>
            </a:lvl8pPr>
            <a:lvl9pPr lvl="8" algn="r">
              <a:buNone/>
              <a:defRPr sz="975">
                <a:solidFill>
                  <a:schemeClr val="accent1"/>
                </a:solidFill>
                <a:latin typeface="Lato"/>
                <a:ea typeface="Lato"/>
                <a:cs typeface="Lato"/>
                <a:sym typeface="Lato"/>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70059809"/>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4E0DACC-CEE6-4418-B167-457C89CF006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29CE159-3C04-447D-A17B-131FA831780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C73AF69-C0A0-4CD9-9332-EB467E43C91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11ADB4A-3A8B-4072-ACF2-B9A64CC5A17A}" type="datetimeFigureOut">
              <a:rPr lang="ko-KR" altLang="en-US" smtClean="0"/>
              <a:t>2022-08-25</a:t>
            </a:fld>
            <a:endParaRPr lang="ko-KR" altLang="en-US"/>
          </a:p>
        </p:txBody>
      </p:sp>
      <p:sp>
        <p:nvSpPr>
          <p:cNvPr id="5" name="바닥글 개체 틀 4">
            <a:extLst>
              <a:ext uri="{FF2B5EF4-FFF2-40B4-BE49-F238E27FC236}">
                <a16:creationId xmlns:a16="http://schemas.microsoft.com/office/drawing/2014/main" id="{B7477B31-56FC-4575-A118-0FB21F2D81D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87745DC-A89F-4B55-AEDC-D856DADB582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DD92F1-F94B-4A11-B68E-69D397619E45}" type="slidenum">
              <a:rPr lang="ko-KR" altLang="en-US" smtClean="0"/>
              <a:t>‹#›</a:t>
            </a:fld>
            <a:endParaRPr lang="ko-KR" altLang="en-US"/>
          </a:p>
        </p:txBody>
      </p:sp>
    </p:spTree>
    <p:extLst>
      <p:ext uri="{BB962C8B-B14F-4D97-AF65-F5344CB8AC3E}">
        <p14:creationId xmlns:p14="http://schemas.microsoft.com/office/powerpoint/2010/main" val="343332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18" Type="http://schemas.openxmlformats.org/officeDocument/2006/relationships/image" Target="../media/image26.png"/><Relationship Id="rId26" Type="http://schemas.openxmlformats.org/officeDocument/2006/relationships/image" Target="../media/image33.jpeg"/><Relationship Id="rId3" Type="http://schemas.openxmlformats.org/officeDocument/2006/relationships/image" Target="../media/image13.png"/><Relationship Id="rId21" Type="http://schemas.openxmlformats.org/officeDocument/2006/relationships/image" Target="../media/image28.png"/><Relationship Id="rId7" Type="http://schemas.openxmlformats.org/officeDocument/2006/relationships/image" Target="../media/image16.jpeg"/><Relationship Id="rId12" Type="http://schemas.openxmlformats.org/officeDocument/2006/relationships/image" Target="../media/image21.jpeg"/><Relationship Id="rId17" Type="http://schemas.microsoft.com/office/2007/relationships/hdphoto" Target="../media/hdphoto2.wdp"/><Relationship Id="rId25" Type="http://schemas.openxmlformats.org/officeDocument/2006/relationships/image" Target="../media/image32.jpeg"/><Relationship Id="rId2" Type="http://schemas.openxmlformats.org/officeDocument/2006/relationships/notesSlide" Target="../notesSlides/notesSlide10.xml"/><Relationship Id="rId16" Type="http://schemas.openxmlformats.org/officeDocument/2006/relationships/image" Target="../media/image25.png"/><Relationship Id="rId20" Type="http://schemas.openxmlformats.org/officeDocument/2006/relationships/image" Target="../media/image27.gif"/><Relationship Id="rId29"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0.png"/><Relationship Id="rId24" Type="http://schemas.openxmlformats.org/officeDocument/2006/relationships/image" Target="../media/image31.jpeg"/><Relationship Id="rId5" Type="http://schemas.openxmlformats.org/officeDocument/2006/relationships/image" Target="../media/image15.png"/><Relationship Id="rId15" Type="http://schemas.openxmlformats.org/officeDocument/2006/relationships/image" Target="../media/image24.jpeg"/><Relationship Id="rId23" Type="http://schemas.openxmlformats.org/officeDocument/2006/relationships/image" Target="../media/image30.jpeg"/><Relationship Id="rId28" Type="http://schemas.openxmlformats.org/officeDocument/2006/relationships/image" Target="../media/image35.png"/><Relationship Id="rId10" Type="http://schemas.openxmlformats.org/officeDocument/2006/relationships/image" Target="../media/image19.png"/><Relationship Id="rId19"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jpeg"/><Relationship Id="rId22" Type="http://schemas.openxmlformats.org/officeDocument/2006/relationships/image" Target="../media/image29.jpeg"/><Relationship Id="rId27" Type="http://schemas.openxmlformats.org/officeDocument/2006/relationships/image" Target="../media/image34.jpeg"/><Relationship Id="rId30"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emf"/><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package" Target="../embeddings/Microsoft_Excel_____.xlsx"/><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5.jpg"/><Relationship Id="rId4" Type="http://schemas.openxmlformats.org/officeDocument/2006/relationships/image" Target="../media/image49.jp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5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5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
          <p:cNvCxnSpPr/>
          <p:nvPr/>
        </p:nvCxnSpPr>
        <p:spPr>
          <a:xfrm>
            <a:off x="1679171" y="3773979"/>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89" name="Google Shape;89;p1"/>
          <p:cNvSpPr txBox="1"/>
          <p:nvPr/>
        </p:nvSpPr>
        <p:spPr>
          <a:xfrm>
            <a:off x="1043246" y="3100646"/>
            <a:ext cx="736092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chemeClr val="dk1"/>
                </a:solidFill>
                <a:latin typeface="Calibri"/>
                <a:ea typeface="Calibri"/>
                <a:cs typeface="Calibri"/>
                <a:sym typeface="Calibri"/>
              </a:rPr>
              <a:t>AI 기반의 차세대 의료진단시스템 구축 연구</a:t>
            </a:r>
            <a:endParaRPr/>
          </a:p>
        </p:txBody>
      </p:sp>
      <p:sp>
        <p:nvSpPr>
          <p:cNvPr id="90" name="Google Shape;90;p1"/>
          <p:cNvSpPr txBox="1"/>
          <p:nvPr/>
        </p:nvSpPr>
        <p:spPr>
          <a:xfrm>
            <a:off x="3324397" y="4293425"/>
            <a:ext cx="231093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dirty="0">
                <a:solidFill>
                  <a:schemeClr val="dk1"/>
                </a:solidFill>
                <a:latin typeface="Calibri"/>
                <a:ea typeface="Calibri"/>
                <a:cs typeface="Calibri"/>
                <a:sym typeface="Calibri"/>
              </a:rPr>
              <a:t>20220818</a:t>
            </a:r>
            <a:endParaRPr dirty="0"/>
          </a:p>
        </p:txBody>
      </p:sp>
      <p:sp>
        <p:nvSpPr>
          <p:cNvPr id="91" name="Google Shape;91;p1"/>
          <p:cNvSpPr txBox="1"/>
          <p:nvPr/>
        </p:nvSpPr>
        <p:spPr>
          <a:xfrm>
            <a:off x="3880656" y="3924093"/>
            <a:ext cx="13147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정기 회의</a:t>
            </a:r>
            <a:endParaRPr/>
          </a:p>
        </p:txBody>
      </p:sp>
      <p:sp>
        <p:nvSpPr>
          <p:cNvPr id="92" name="Google Shape;92;p1"/>
          <p:cNvSpPr txBox="1"/>
          <p:nvPr/>
        </p:nvSpPr>
        <p:spPr>
          <a:xfrm>
            <a:off x="597129" y="361500"/>
            <a:ext cx="338466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2차년도 (2022.03-2023.02)</a:t>
            </a:r>
            <a:endParaRPr sz="1400" b="1">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cxnSp>
        <p:nvCxnSpPr>
          <p:cNvPr id="238" name="Google Shape;238;p14"/>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239" name="Google Shape;239;p14"/>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Calibri"/>
                <a:ea typeface="Calibri"/>
                <a:cs typeface="Calibri"/>
                <a:sym typeface="Calibri"/>
              </a:rPr>
              <a:t>현미경 시스템</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그림 71">
            <a:extLst>
              <a:ext uri="{FF2B5EF4-FFF2-40B4-BE49-F238E27FC236}">
                <a16:creationId xmlns:a16="http://schemas.microsoft.com/office/drawing/2014/main" id="{A1F20A0A-68FF-43BF-B51D-C2532359F48C}"/>
              </a:ext>
            </a:extLst>
          </p:cNvPr>
          <p:cNvPicPr>
            <a:picLocks noChangeAspect="1"/>
          </p:cNvPicPr>
          <p:nvPr/>
        </p:nvPicPr>
        <p:blipFill>
          <a:blip r:embed="rId3"/>
          <a:stretch>
            <a:fillRect/>
          </a:stretch>
        </p:blipFill>
        <p:spPr>
          <a:xfrm>
            <a:off x="4106260" y="5315079"/>
            <a:ext cx="1273817" cy="827516"/>
          </a:xfrm>
          <a:prstGeom prst="rect">
            <a:avLst/>
          </a:prstGeom>
        </p:spPr>
      </p:pic>
      <p:pic>
        <p:nvPicPr>
          <p:cNvPr id="75" name="그림 74">
            <a:extLst>
              <a:ext uri="{FF2B5EF4-FFF2-40B4-BE49-F238E27FC236}">
                <a16:creationId xmlns:a16="http://schemas.microsoft.com/office/drawing/2014/main" id="{91B6B5D0-D154-42D5-A34B-44051C82CFFE}"/>
              </a:ext>
            </a:extLst>
          </p:cNvPr>
          <p:cNvPicPr>
            <a:picLocks noChangeAspect="1"/>
          </p:cNvPicPr>
          <p:nvPr/>
        </p:nvPicPr>
        <p:blipFill>
          <a:blip r:embed="rId4"/>
          <a:stretch>
            <a:fillRect/>
          </a:stretch>
        </p:blipFill>
        <p:spPr>
          <a:xfrm>
            <a:off x="5277176" y="4261881"/>
            <a:ext cx="1030690" cy="1027638"/>
          </a:xfrm>
          <a:prstGeom prst="rect">
            <a:avLst/>
          </a:prstGeom>
        </p:spPr>
      </p:pic>
      <p:pic>
        <p:nvPicPr>
          <p:cNvPr id="76" name="그림 75">
            <a:extLst>
              <a:ext uri="{FF2B5EF4-FFF2-40B4-BE49-F238E27FC236}">
                <a16:creationId xmlns:a16="http://schemas.microsoft.com/office/drawing/2014/main" id="{63DA5A1A-22D6-400F-A00B-F9C8549625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8710" l="230" r="100000"/>
                    </a14:imgEffect>
                  </a14:imgLayer>
                </a14:imgProps>
              </a:ext>
            </a:extLst>
          </a:blip>
          <a:stretch>
            <a:fillRect/>
          </a:stretch>
        </p:blipFill>
        <p:spPr>
          <a:xfrm rot="6514290">
            <a:off x="4545738" y="4800536"/>
            <a:ext cx="574488" cy="614107"/>
          </a:xfrm>
          <a:prstGeom prst="rect">
            <a:avLst/>
          </a:prstGeom>
        </p:spPr>
      </p:pic>
      <p:pic>
        <p:nvPicPr>
          <p:cNvPr id="78" name="그림 77">
            <a:extLst>
              <a:ext uri="{FF2B5EF4-FFF2-40B4-BE49-F238E27FC236}">
                <a16:creationId xmlns:a16="http://schemas.microsoft.com/office/drawing/2014/main" id="{167A2C07-7EB5-4C21-B95B-0DFA440769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8710" l="230" r="100000"/>
                    </a14:imgEffect>
                  </a14:imgLayer>
                </a14:imgProps>
              </a:ext>
            </a:extLst>
          </a:blip>
          <a:stretch>
            <a:fillRect/>
          </a:stretch>
        </p:blipFill>
        <p:spPr>
          <a:xfrm rot="17491726">
            <a:off x="5448553" y="5411764"/>
            <a:ext cx="616508" cy="659025"/>
          </a:xfrm>
          <a:prstGeom prst="rect">
            <a:avLst/>
          </a:prstGeom>
        </p:spPr>
      </p:pic>
      <p:cxnSp>
        <p:nvCxnSpPr>
          <p:cNvPr id="14" name="직선 연결선 13"/>
          <p:cNvCxnSpPr>
            <a:cxnSpLocks/>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2085" y="91178"/>
            <a:ext cx="7360922" cy="400110"/>
          </a:xfrm>
          <a:prstGeom prst="rect">
            <a:avLst/>
          </a:prstGeom>
          <a:noFill/>
        </p:spPr>
        <p:txBody>
          <a:bodyPr wrap="square" rtlCol="0">
            <a:spAutoFit/>
          </a:bodyPr>
          <a:lstStyle/>
          <a:p>
            <a:r>
              <a:rPr lang="ko-KR" altLang="en-US" sz="2000" b="1" dirty="0">
                <a:latin typeface="+mj-ea"/>
                <a:ea typeface="+mj-ea"/>
              </a:rPr>
              <a:t>전체 프로세스</a:t>
            </a:r>
          </a:p>
        </p:txBody>
      </p:sp>
      <p:pic>
        <p:nvPicPr>
          <p:cNvPr id="2052" name="Picture 4" descr="doctor vector icon Stock Vector | Adobe Stock">
            <a:extLst>
              <a:ext uri="{FF2B5EF4-FFF2-40B4-BE49-F238E27FC236}">
                <a16:creationId xmlns:a16="http://schemas.microsoft.com/office/drawing/2014/main" id="{EE039C7B-FC06-4E25-A074-1BDC32BC8E73}"/>
              </a:ext>
            </a:extLst>
          </p:cNvPr>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47185" y="769165"/>
            <a:ext cx="1449630" cy="144963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A74817A-E015-4A7F-AB15-6E100083090F}"/>
              </a:ext>
            </a:extLst>
          </p:cNvPr>
          <p:cNvSpPr/>
          <p:nvPr/>
        </p:nvSpPr>
        <p:spPr>
          <a:xfrm>
            <a:off x="203608" y="3558310"/>
            <a:ext cx="1801361" cy="260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Computer Process</a:t>
            </a:r>
            <a:endParaRPr lang="ko-KR" altLang="en-US" sz="1200" b="1" dirty="0"/>
          </a:p>
        </p:txBody>
      </p:sp>
      <p:sp>
        <p:nvSpPr>
          <p:cNvPr id="24" name="자유형: 도형 23">
            <a:extLst>
              <a:ext uri="{FF2B5EF4-FFF2-40B4-BE49-F238E27FC236}">
                <a16:creationId xmlns:a16="http://schemas.microsoft.com/office/drawing/2014/main" id="{2D0DE0E6-3EBE-4848-83C5-73E784181C90}"/>
              </a:ext>
            </a:extLst>
          </p:cNvPr>
          <p:cNvSpPr/>
          <p:nvPr/>
        </p:nvSpPr>
        <p:spPr>
          <a:xfrm>
            <a:off x="151002" y="2306972"/>
            <a:ext cx="8808440" cy="4437777"/>
          </a:xfrm>
          <a:custGeom>
            <a:avLst/>
            <a:gdLst>
              <a:gd name="connsiteX0" fmla="*/ 50334 w 8808440"/>
              <a:gd name="connsiteY0" fmla="*/ 1249960 h 4437777"/>
              <a:gd name="connsiteX1" fmla="*/ 3842158 w 8808440"/>
              <a:gd name="connsiteY1" fmla="*/ 1249960 h 4437777"/>
              <a:gd name="connsiteX2" fmla="*/ 3842158 w 8808440"/>
              <a:gd name="connsiteY2" fmla="*/ 0 h 4437777"/>
              <a:gd name="connsiteX3" fmla="*/ 5125673 w 8808440"/>
              <a:gd name="connsiteY3" fmla="*/ 0 h 4437777"/>
              <a:gd name="connsiteX4" fmla="*/ 5125673 w 8808440"/>
              <a:gd name="connsiteY4" fmla="*/ 1233182 h 4437777"/>
              <a:gd name="connsiteX5" fmla="*/ 8808440 w 8808440"/>
              <a:gd name="connsiteY5" fmla="*/ 1233182 h 4437777"/>
              <a:gd name="connsiteX6" fmla="*/ 8808440 w 8808440"/>
              <a:gd name="connsiteY6" fmla="*/ 4437777 h 4437777"/>
              <a:gd name="connsiteX7" fmla="*/ 0 w 8808440"/>
              <a:gd name="connsiteY7" fmla="*/ 4437777 h 4437777"/>
              <a:gd name="connsiteX8" fmla="*/ 50334 w 8808440"/>
              <a:gd name="connsiteY8" fmla="*/ 1249960 h 443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08440" h="4437777">
                <a:moveTo>
                  <a:pt x="50334" y="1249960"/>
                </a:moveTo>
                <a:lnTo>
                  <a:pt x="3842158" y="1249960"/>
                </a:lnTo>
                <a:lnTo>
                  <a:pt x="3842158" y="0"/>
                </a:lnTo>
                <a:lnTo>
                  <a:pt x="5125673" y="0"/>
                </a:lnTo>
                <a:lnTo>
                  <a:pt x="5125673" y="1233182"/>
                </a:lnTo>
                <a:lnTo>
                  <a:pt x="8808440" y="1233182"/>
                </a:lnTo>
                <a:lnTo>
                  <a:pt x="8808440" y="4437777"/>
                </a:lnTo>
                <a:lnTo>
                  <a:pt x="0" y="4437777"/>
                </a:lnTo>
                <a:lnTo>
                  <a:pt x="50334" y="124996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99220C54-9053-46F1-9BB9-01C917B8A1ED}"/>
              </a:ext>
            </a:extLst>
          </p:cNvPr>
          <p:cNvSpPr/>
          <p:nvPr/>
        </p:nvSpPr>
        <p:spPr>
          <a:xfrm>
            <a:off x="203608" y="743999"/>
            <a:ext cx="1801361" cy="2600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t>Human Process</a:t>
            </a:r>
            <a:endParaRPr lang="ko-KR" altLang="en-US" sz="1200" b="1" dirty="0"/>
          </a:p>
        </p:txBody>
      </p:sp>
      <p:sp>
        <p:nvSpPr>
          <p:cNvPr id="26" name="직사각형 25">
            <a:extLst>
              <a:ext uri="{FF2B5EF4-FFF2-40B4-BE49-F238E27FC236}">
                <a16:creationId xmlns:a16="http://schemas.microsoft.com/office/drawing/2014/main" id="{DBE1BE76-995E-419D-8855-EBA2C48B6BC8}"/>
              </a:ext>
            </a:extLst>
          </p:cNvPr>
          <p:cNvSpPr/>
          <p:nvPr/>
        </p:nvSpPr>
        <p:spPr>
          <a:xfrm>
            <a:off x="203608" y="732989"/>
            <a:ext cx="5259897" cy="27458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59D05A21-B1C1-4F86-8327-6D4045DE4E0C}"/>
              </a:ext>
            </a:extLst>
          </p:cNvPr>
          <p:cNvCxnSpPr/>
          <p:nvPr/>
        </p:nvCxnSpPr>
        <p:spPr>
          <a:xfrm>
            <a:off x="5050172" y="1308683"/>
            <a:ext cx="12499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24DB3C62-56F7-4777-8E0E-9868DAF90D11}"/>
              </a:ext>
            </a:extLst>
          </p:cNvPr>
          <p:cNvSpPr txBox="1"/>
          <p:nvPr/>
        </p:nvSpPr>
        <p:spPr>
          <a:xfrm>
            <a:off x="5157699" y="987596"/>
            <a:ext cx="1034906" cy="276999"/>
          </a:xfrm>
          <a:prstGeom prst="rect">
            <a:avLst/>
          </a:prstGeom>
          <a:solidFill>
            <a:schemeClr val="bg1"/>
          </a:solidFill>
          <a:ln>
            <a:solidFill>
              <a:schemeClr val="tx1"/>
            </a:solidFill>
          </a:ln>
        </p:spPr>
        <p:txBody>
          <a:bodyPr wrap="square" rtlCol="0">
            <a:spAutoFit/>
          </a:bodyPr>
          <a:lstStyle/>
          <a:p>
            <a:r>
              <a:rPr lang="ko-KR" altLang="en-US" sz="1200" dirty="0"/>
              <a:t>확인 및 검토</a:t>
            </a:r>
          </a:p>
        </p:txBody>
      </p:sp>
      <p:pic>
        <p:nvPicPr>
          <p:cNvPr id="2056" name="Picture 8" descr="데스크 모니터... 성미시리얼 : 네이버 블로그">
            <a:extLst>
              <a:ext uri="{FF2B5EF4-FFF2-40B4-BE49-F238E27FC236}">
                <a16:creationId xmlns:a16="http://schemas.microsoft.com/office/drawing/2014/main" id="{974FDFF6-67E4-4791-BD03-0A3E8877E0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7994" y="836940"/>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8" name="그림 37">
            <a:extLst>
              <a:ext uri="{FF2B5EF4-FFF2-40B4-BE49-F238E27FC236}">
                <a16:creationId xmlns:a16="http://schemas.microsoft.com/office/drawing/2014/main" id="{32E55060-E02B-4B7D-B7FD-5BFA7269C81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flipV="1">
            <a:off x="7625234" y="1671402"/>
            <a:ext cx="496065" cy="362881"/>
          </a:xfrm>
          <a:prstGeom prst="rect">
            <a:avLst/>
          </a:prstGeom>
        </p:spPr>
      </p:pic>
      <p:pic>
        <p:nvPicPr>
          <p:cNvPr id="40" name="그림 39">
            <a:extLst>
              <a:ext uri="{FF2B5EF4-FFF2-40B4-BE49-F238E27FC236}">
                <a16:creationId xmlns:a16="http://schemas.microsoft.com/office/drawing/2014/main" id="{EC598570-365D-4EAD-B0FA-E292128CED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96465" y="1671402"/>
            <a:ext cx="496067" cy="362882"/>
          </a:xfrm>
          <a:prstGeom prst="rect">
            <a:avLst/>
          </a:prstGeom>
        </p:spPr>
      </p:pic>
      <p:pic>
        <p:nvPicPr>
          <p:cNvPr id="42" name="그림 41">
            <a:extLst>
              <a:ext uri="{FF2B5EF4-FFF2-40B4-BE49-F238E27FC236}">
                <a16:creationId xmlns:a16="http://schemas.microsoft.com/office/drawing/2014/main" id="{2C852F03-95E7-48CE-8C5A-2B0E85445C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68307" y="1671402"/>
            <a:ext cx="496067" cy="362882"/>
          </a:xfrm>
          <a:prstGeom prst="rect">
            <a:avLst/>
          </a:prstGeom>
        </p:spPr>
      </p:pic>
      <p:pic>
        <p:nvPicPr>
          <p:cNvPr id="47" name="그림 46">
            <a:extLst>
              <a:ext uri="{FF2B5EF4-FFF2-40B4-BE49-F238E27FC236}">
                <a16:creationId xmlns:a16="http://schemas.microsoft.com/office/drawing/2014/main" id="{C6AEAEFA-DABE-460B-9341-EB674BFB3C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flipV="1">
            <a:off x="8156573" y="1671402"/>
            <a:ext cx="496065" cy="362881"/>
          </a:xfrm>
          <a:prstGeom prst="rect">
            <a:avLst/>
          </a:prstGeom>
        </p:spPr>
      </p:pic>
      <p:pic>
        <p:nvPicPr>
          <p:cNvPr id="44" name="그림 43">
            <a:extLst>
              <a:ext uri="{FF2B5EF4-FFF2-40B4-BE49-F238E27FC236}">
                <a16:creationId xmlns:a16="http://schemas.microsoft.com/office/drawing/2014/main" id="{86E5A868-6BF7-434A-9A4C-136813C126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6394" y="1143251"/>
            <a:ext cx="496066" cy="362881"/>
          </a:xfrm>
          <a:prstGeom prst="rect">
            <a:avLst/>
          </a:prstGeom>
          <a:ln>
            <a:solidFill>
              <a:schemeClr val="tx1"/>
            </a:solidFill>
          </a:ln>
        </p:spPr>
      </p:pic>
      <p:pic>
        <p:nvPicPr>
          <p:cNvPr id="49" name="그림 48">
            <a:extLst>
              <a:ext uri="{FF2B5EF4-FFF2-40B4-BE49-F238E27FC236}">
                <a16:creationId xmlns:a16="http://schemas.microsoft.com/office/drawing/2014/main" id="{AE3AE56D-85AD-4100-8C12-B4F9192F29E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25774" y="1142697"/>
            <a:ext cx="496823" cy="363435"/>
          </a:xfrm>
          <a:prstGeom prst="rect">
            <a:avLst/>
          </a:prstGeom>
          <a:ln>
            <a:solidFill>
              <a:schemeClr val="tx1"/>
            </a:solidFill>
          </a:ln>
        </p:spPr>
      </p:pic>
      <p:pic>
        <p:nvPicPr>
          <p:cNvPr id="51" name="그림 50">
            <a:extLst>
              <a:ext uri="{FF2B5EF4-FFF2-40B4-BE49-F238E27FC236}">
                <a16:creationId xmlns:a16="http://schemas.microsoft.com/office/drawing/2014/main" id="{5B329D4C-A985-41AB-B872-18C6C5792A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0809" y="1134876"/>
            <a:ext cx="501724" cy="367020"/>
          </a:xfrm>
          <a:prstGeom prst="rect">
            <a:avLst/>
          </a:prstGeom>
          <a:ln>
            <a:solidFill>
              <a:schemeClr val="tx1"/>
            </a:solidFill>
          </a:ln>
        </p:spPr>
      </p:pic>
      <p:pic>
        <p:nvPicPr>
          <p:cNvPr id="53" name="그림 52">
            <a:extLst>
              <a:ext uri="{FF2B5EF4-FFF2-40B4-BE49-F238E27FC236}">
                <a16:creationId xmlns:a16="http://schemas.microsoft.com/office/drawing/2014/main" id="{041F7BA7-BE02-41AB-AD9E-BFD4158DC5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68308" y="1141119"/>
            <a:ext cx="496067" cy="362882"/>
          </a:xfrm>
          <a:prstGeom prst="rect">
            <a:avLst/>
          </a:prstGeom>
          <a:ln>
            <a:solidFill>
              <a:schemeClr val="tx1"/>
            </a:solidFill>
          </a:ln>
        </p:spPr>
      </p:pic>
      <p:cxnSp>
        <p:nvCxnSpPr>
          <p:cNvPr id="58" name="직선 화살표 연결선 57">
            <a:extLst>
              <a:ext uri="{FF2B5EF4-FFF2-40B4-BE49-F238E27FC236}">
                <a16:creationId xmlns:a16="http://schemas.microsoft.com/office/drawing/2014/main" id="{4CFF39A2-4ECE-4C6A-A077-D1027FD34126}"/>
              </a:ext>
            </a:extLst>
          </p:cNvPr>
          <p:cNvCxnSpPr>
            <a:cxnSpLocks/>
          </p:cNvCxnSpPr>
          <p:nvPr/>
        </p:nvCxnSpPr>
        <p:spPr>
          <a:xfrm flipV="1">
            <a:off x="8404427" y="2506980"/>
            <a:ext cx="0" cy="12684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F69FBA3D-CD5C-4356-AFCE-46C643A335FB}"/>
              </a:ext>
            </a:extLst>
          </p:cNvPr>
          <p:cNvSpPr txBox="1"/>
          <p:nvPr/>
        </p:nvSpPr>
        <p:spPr>
          <a:xfrm>
            <a:off x="5764459" y="2958617"/>
            <a:ext cx="2548961" cy="276999"/>
          </a:xfrm>
          <a:prstGeom prst="rect">
            <a:avLst/>
          </a:prstGeom>
          <a:solidFill>
            <a:schemeClr val="bg1"/>
          </a:solidFill>
          <a:ln>
            <a:solidFill>
              <a:schemeClr val="tx1"/>
            </a:solidFill>
          </a:ln>
        </p:spPr>
        <p:txBody>
          <a:bodyPr wrap="square" rtlCol="0">
            <a:spAutoFit/>
          </a:bodyPr>
          <a:lstStyle/>
          <a:p>
            <a:r>
              <a:rPr lang="ko-KR" altLang="en-US" sz="1200" dirty="0" err="1"/>
              <a:t>대표이미지</a:t>
            </a:r>
            <a:r>
              <a:rPr lang="en-US" altLang="ko-KR" sz="1200" dirty="0"/>
              <a:t>&amp;</a:t>
            </a:r>
            <a:r>
              <a:rPr lang="ko-KR" altLang="en-US" sz="1200" dirty="0"/>
              <a:t>마스크</a:t>
            </a:r>
            <a:r>
              <a:rPr lang="en-US" altLang="ko-KR" sz="1200" dirty="0"/>
              <a:t>(</a:t>
            </a:r>
            <a:r>
              <a:rPr lang="ko-KR" altLang="en-US" sz="1200" dirty="0"/>
              <a:t>환자분류</a:t>
            </a:r>
            <a:r>
              <a:rPr lang="en-US" altLang="ko-KR" sz="1200" dirty="0"/>
              <a:t>, </a:t>
            </a:r>
            <a:r>
              <a:rPr lang="ko-KR" altLang="en-US" sz="1200" dirty="0"/>
              <a:t>설명</a:t>
            </a:r>
            <a:r>
              <a:rPr lang="en-US" altLang="ko-KR" sz="1200" dirty="0"/>
              <a:t>)</a:t>
            </a:r>
            <a:endParaRPr lang="ko-KR" altLang="en-US" sz="1200" dirty="0"/>
          </a:p>
        </p:txBody>
      </p:sp>
      <p:sp>
        <p:nvSpPr>
          <p:cNvPr id="68" name="TextBox 67">
            <a:extLst>
              <a:ext uri="{FF2B5EF4-FFF2-40B4-BE49-F238E27FC236}">
                <a16:creationId xmlns:a16="http://schemas.microsoft.com/office/drawing/2014/main" id="{44B3DA68-9D40-4B4E-9145-CCAF09276A23}"/>
              </a:ext>
            </a:extLst>
          </p:cNvPr>
          <p:cNvSpPr txBox="1"/>
          <p:nvPr/>
        </p:nvSpPr>
        <p:spPr>
          <a:xfrm>
            <a:off x="2498484" y="1770668"/>
            <a:ext cx="983506" cy="276999"/>
          </a:xfrm>
          <a:prstGeom prst="rect">
            <a:avLst/>
          </a:prstGeom>
          <a:solidFill>
            <a:schemeClr val="bg1"/>
          </a:solidFill>
          <a:ln>
            <a:solidFill>
              <a:schemeClr val="tx1"/>
            </a:solidFill>
          </a:ln>
        </p:spPr>
        <p:txBody>
          <a:bodyPr wrap="square" rtlCol="0">
            <a:spAutoFit/>
          </a:bodyPr>
          <a:lstStyle/>
          <a:p>
            <a:r>
              <a:rPr lang="ko-KR" altLang="en-US" sz="1200" dirty="0"/>
              <a:t>바코드 스캔</a:t>
            </a:r>
          </a:p>
        </p:txBody>
      </p:sp>
      <p:cxnSp>
        <p:nvCxnSpPr>
          <p:cNvPr id="69" name="직선 화살표 연결선 68">
            <a:extLst>
              <a:ext uri="{FF2B5EF4-FFF2-40B4-BE49-F238E27FC236}">
                <a16:creationId xmlns:a16="http://schemas.microsoft.com/office/drawing/2014/main" id="{93E0A5AD-E467-4D80-8ED8-2AB5F9CF424B}"/>
              </a:ext>
            </a:extLst>
          </p:cNvPr>
          <p:cNvCxnSpPr>
            <a:cxnSpLocks/>
          </p:cNvCxnSpPr>
          <p:nvPr/>
        </p:nvCxnSpPr>
        <p:spPr>
          <a:xfrm>
            <a:off x="2995425" y="3362325"/>
            <a:ext cx="0" cy="456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80F7CEEA-1BAA-44A2-BEC0-26C3D942EEB0}"/>
              </a:ext>
            </a:extLst>
          </p:cNvPr>
          <p:cNvSpPr txBox="1"/>
          <p:nvPr/>
        </p:nvSpPr>
        <p:spPr>
          <a:xfrm>
            <a:off x="609451" y="1770668"/>
            <a:ext cx="1150196" cy="276999"/>
          </a:xfrm>
          <a:prstGeom prst="rect">
            <a:avLst/>
          </a:prstGeom>
          <a:solidFill>
            <a:schemeClr val="bg1"/>
          </a:solidFill>
          <a:ln>
            <a:solidFill>
              <a:schemeClr val="tx1"/>
            </a:solidFill>
          </a:ln>
        </p:spPr>
        <p:txBody>
          <a:bodyPr wrap="square" rtlCol="0">
            <a:spAutoFit/>
          </a:bodyPr>
          <a:lstStyle/>
          <a:p>
            <a:r>
              <a:rPr lang="ko-KR" altLang="en-US" sz="1200"/>
              <a:t>슬라이드 </a:t>
            </a:r>
            <a:r>
              <a:rPr lang="ko-KR" altLang="en-US" sz="1200" dirty="0"/>
              <a:t>촬영</a:t>
            </a:r>
          </a:p>
        </p:txBody>
      </p:sp>
      <p:cxnSp>
        <p:nvCxnSpPr>
          <p:cNvPr id="74" name="직선 화살표 연결선 73">
            <a:extLst>
              <a:ext uri="{FF2B5EF4-FFF2-40B4-BE49-F238E27FC236}">
                <a16:creationId xmlns:a16="http://schemas.microsoft.com/office/drawing/2014/main" id="{BA331731-23C4-49C2-9E56-40F39C4C4758}"/>
              </a:ext>
            </a:extLst>
          </p:cNvPr>
          <p:cNvCxnSpPr>
            <a:cxnSpLocks/>
          </p:cNvCxnSpPr>
          <p:nvPr/>
        </p:nvCxnSpPr>
        <p:spPr>
          <a:xfrm>
            <a:off x="1175128" y="1317407"/>
            <a:ext cx="28092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직선 화살표 연결선 76">
            <a:extLst>
              <a:ext uri="{FF2B5EF4-FFF2-40B4-BE49-F238E27FC236}">
                <a16:creationId xmlns:a16="http://schemas.microsoft.com/office/drawing/2014/main" id="{58744219-9531-43F6-963E-B2B9D918D7FB}"/>
              </a:ext>
            </a:extLst>
          </p:cNvPr>
          <p:cNvCxnSpPr>
            <a:cxnSpLocks/>
          </p:cNvCxnSpPr>
          <p:nvPr/>
        </p:nvCxnSpPr>
        <p:spPr>
          <a:xfrm flipV="1">
            <a:off x="1175128" y="1324414"/>
            <a:ext cx="0" cy="44625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85A7F2AF-36AA-4808-A20B-48699F9F0B25}"/>
              </a:ext>
            </a:extLst>
          </p:cNvPr>
          <p:cNvSpPr txBox="1"/>
          <p:nvPr/>
        </p:nvSpPr>
        <p:spPr>
          <a:xfrm>
            <a:off x="2501947" y="990876"/>
            <a:ext cx="983506" cy="276999"/>
          </a:xfrm>
          <a:prstGeom prst="rect">
            <a:avLst/>
          </a:prstGeom>
          <a:solidFill>
            <a:schemeClr val="bg1"/>
          </a:solidFill>
          <a:ln>
            <a:solidFill>
              <a:schemeClr val="tx1"/>
            </a:solidFill>
          </a:ln>
        </p:spPr>
        <p:txBody>
          <a:bodyPr wrap="square" rtlCol="0">
            <a:spAutoFit/>
          </a:bodyPr>
          <a:lstStyle/>
          <a:p>
            <a:r>
              <a:rPr lang="ko-KR" altLang="en-US" sz="1200" dirty="0"/>
              <a:t>전문가 판단</a:t>
            </a:r>
          </a:p>
        </p:txBody>
      </p:sp>
      <p:cxnSp>
        <p:nvCxnSpPr>
          <p:cNvPr id="83" name="직선 화살표 연결선 82">
            <a:extLst>
              <a:ext uri="{FF2B5EF4-FFF2-40B4-BE49-F238E27FC236}">
                <a16:creationId xmlns:a16="http://schemas.microsoft.com/office/drawing/2014/main" id="{D2867C84-D7F6-423C-8B7A-9F99F52713BC}"/>
              </a:ext>
            </a:extLst>
          </p:cNvPr>
          <p:cNvCxnSpPr>
            <a:cxnSpLocks/>
          </p:cNvCxnSpPr>
          <p:nvPr/>
        </p:nvCxnSpPr>
        <p:spPr>
          <a:xfrm flipH="1">
            <a:off x="3506298" y="1924781"/>
            <a:ext cx="47811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7" name="직선 화살표 연결선 86">
            <a:extLst>
              <a:ext uri="{FF2B5EF4-FFF2-40B4-BE49-F238E27FC236}">
                <a16:creationId xmlns:a16="http://schemas.microsoft.com/office/drawing/2014/main" id="{07D8B9E7-46AE-44EF-8514-A6D373B6B0A0}"/>
              </a:ext>
            </a:extLst>
          </p:cNvPr>
          <p:cNvCxnSpPr>
            <a:cxnSpLocks/>
          </p:cNvCxnSpPr>
          <p:nvPr/>
        </p:nvCxnSpPr>
        <p:spPr>
          <a:xfrm flipH="1">
            <a:off x="1913649" y="1924781"/>
            <a:ext cx="478111"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0" name="연결선: 꺾임 79">
            <a:extLst>
              <a:ext uri="{FF2B5EF4-FFF2-40B4-BE49-F238E27FC236}">
                <a16:creationId xmlns:a16="http://schemas.microsoft.com/office/drawing/2014/main" id="{E6CEC140-D7F5-4C4D-99D8-F2D8EC85A5A3}"/>
              </a:ext>
            </a:extLst>
          </p:cNvPr>
          <p:cNvCxnSpPr>
            <a:cxnSpLocks/>
            <a:stCxn id="73" idx="1"/>
            <a:endCxn id="97" idx="1"/>
          </p:cNvCxnSpPr>
          <p:nvPr/>
        </p:nvCxnSpPr>
        <p:spPr>
          <a:xfrm rot="10800000" flipH="1" flipV="1">
            <a:off x="609451" y="1909168"/>
            <a:ext cx="47244" cy="2635270"/>
          </a:xfrm>
          <a:prstGeom prst="bentConnector3">
            <a:avLst>
              <a:gd name="adj1" fmla="val -108760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62" name="Picture 14" descr="폴더 아이콘">
            <a:extLst>
              <a:ext uri="{FF2B5EF4-FFF2-40B4-BE49-F238E27FC236}">
                <a16:creationId xmlns:a16="http://schemas.microsoft.com/office/drawing/2014/main" id="{FAD50D5B-A89E-4BF6-9423-1416FDEF9EAA}"/>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57872" y="4070164"/>
            <a:ext cx="1264729" cy="948547"/>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0799E0CF-DEF5-4615-967F-A2ECB86CA1C8}"/>
              </a:ext>
            </a:extLst>
          </p:cNvPr>
          <p:cNvSpPr txBox="1"/>
          <p:nvPr/>
        </p:nvSpPr>
        <p:spPr>
          <a:xfrm>
            <a:off x="2590848" y="3874009"/>
            <a:ext cx="821987" cy="276999"/>
          </a:xfrm>
          <a:prstGeom prst="rect">
            <a:avLst/>
          </a:prstGeom>
          <a:solidFill>
            <a:schemeClr val="bg1"/>
          </a:solidFill>
          <a:ln>
            <a:solidFill>
              <a:schemeClr val="tx1"/>
            </a:solidFill>
          </a:ln>
        </p:spPr>
        <p:txBody>
          <a:bodyPr wrap="square" rtlCol="0">
            <a:spAutoFit/>
          </a:bodyPr>
          <a:lstStyle/>
          <a:p>
            <a:r>
              <a:rPr lang="ko-KR" altLang="en-US" sz="1200" dirty="0"/>
              <a:t>폴더생성</a:t>
            </a:r>
          </a:p>
        </p:txBody>
      </p:sp>
      <p:sp>
        <p:nvSpPr>
          <p:cNvPr id="88" name="TextBox 87">
            <a:extLst>
              <a:ext uri="{FF2B5EF4-FFF2-40B4-BE49-F238E27FC236}">
                <a16:creationId xmlns:a16="http://schemas.microsoft.com/office/drawing/2014/main" id="{C9F61A32-468A-4F7C-8795-BE2F625A252C}"/>
              </a:ext>
            </a:extLst>
          </p:cNvPr>
          <p:cNvSpPr txBox="1"/>
          <p:nvPr/>
        </p:nvSpPr>
        <p:spPr>
          <a:xfrm>
            <a:off x="2537574" y="4365564"/>
            <a:ext cx="944416" cy="230832"/>
          </a:xfrm>
          <a:prstGeom prst="rect">
            <a:avLst/>
          </a:prstGeom>
          <a:noFill/>
        </p:spPr>
        <p:txBody>
          <a:bodyPr wrap="square" rtlCol="0">
            <a:spAutoFit/>
          </a:bodyPr>
          <a:lstStyle/>
          <a:p>
            <a:r>
              <a:rPr lang="en-US" altLang="ko-KR" sz="900" dirty="0"/>
              <a:t>2021S 1234567</a:t>
            </a:r>
            <a:endParaRPr lang="ko-KR" altLang="en-US" sz="900" dirty="0"/>
          </a:p>
        </p:txBody>
      </p:sp>
      <p:pic>
        <p:nvPicPr>
          <p:cNvPr id="97" name="Picture 14" descr="폴더 아이콘">
            <a:extLst>
              <a:ext uri="{FF2B5EF4-FFF2-40B4-BE49-F238E27FC236}">
                <a16:creationId xmlns:a16="http://schemas.microsoft.com/office/drawing/2014/main" id="{275A5D33-D3B1-47FA-9AAC-395EF49739B5}"/>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6695" y="4070164"/>
            <a:ext cx="1264729" cy="948547"/>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F82A4212-E5DB-4A1B-BFE8-C9D7FF0AB5FC}"/>
              </a:ext>
            </a:extLst>
          </p:cNvPr>
          <p:cNvSpPr txBox="1"/>
          <p:nvPr/>
        </p:nvSpPr>
        <p:spPr>
          <a:xfrm>
            <a:off x="836397" y="4365564"/>
            <a:ext cx="944416" cy="230832"/>
          </a:xfrm>
          <a:prstGeom prst="rect">
            <a:avLst/>
          </a:prstGeom>
          <a:noFill/>
        </p:spPr>
        <p:txBody>
          <a:bodyPr wrap="square" rtlCol="0">
            <a:spAutoFit/>
          </a:bodyPr>
          <a:lstStyle/>
          <a:p>
            <a:r>
              <a:rPr lang="en-US" altLang="ko-KR" sz="900" dirty="0"/>
              <a:t>2021S 1234567</a:t>
            </a:r>
            <a:endParaRPr lang="ko-KR" altLang="en-US" sz="900" dirty="0"/>
          </a:p>
        </p:txBody>
      </p:sp>
      <p:cxnSp>
        <p:nvCxnSpPr>
          <p:cNvPr id="101" name="직선 화살표 연결선 100">
            <a:extLst>
              <a:ext uri="{FF2B5EF4-FFF2-40B4-BE49-F238E27FC236}">
                <a16:creationId xmlns:a16="http://schemas.microsoft.com/office/drawing/2014/main" id="{8494B3F9-CE71-42F8-9E81-23D434027EAE}"/>
              </a:ext>
            </a:extLst>
          </p:cNvPr>
          <p:cNvCxnSpPr>
            <a:cxnSpLocks/>
          </p:cNvCxnSpPr>
          <p:nvPr/>
        </p:nvCxnSpPr>
        <p:spPr>
          <a:xfrm flipH="1">
            <a:off x="1805086" y="4544438"/>
            <a:ext cx="5866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5546401D-DA8B-45CB-A024-727BB5F914A0}"/>
              </a:ext>
            </a:extLst>
          </p:cNvPr>
          <p:cNvSpPr txBox="1"/>
          <p:nvPr/>
        </p:nvSpPr>
        <p:spPr>
          <a:xfrm>
            <a:off x="609449" y="3874009"/>
            <a:ext cx="1322610" cy="276999"/>
          </a:xfrm>
          <a:prstGeom prst="rect">
            <a:avLst/>
          </a:prstGeom>
          <a:solidFill>
            <a:schemeClr val="bg1"/>
          </a:solidFill>
          <a:ln>
            <a:solidFill>
              <a:schemeClr val="tx1"/>
            </a:solidFill>
          </a:ln>
        </p:spPr>
        <p:txBody>
          <a:bodyPr wrap="square" rtlCol="0">
            <a:spAutoFit/>
          </a:bodyPr>
          <a:lstStyle/>
          <a:p>
            <a:r>
              <a:rPr lang="ko-KR" altLang="en-US" sz="1200"/>
              <a:t>촬영 이미지 저장</a:t>
            </a:r>
            <a:endParaRPr lang="ko-KR" altLang="en-US" sz="1200" dirty="0"/>
          </a:p>
        </p:txBody>
      </p:sp>
      <p:pic>
        <p:nvPicPr>
          <p:cNvPr id="112" name="Picture 14" descr="폴더 아이콘">
            <a:extLst>
              <a:ext uri="{FF2B5EF4-FFF2-40B4-BE49-F238E27FC236}">
                <a16:creationId xmlns:a16="http://schemas.microsoft.com/office/drawing/2014/main" id="{EE454348-E07D-4AE9-A85F-D7A59C015438}"/>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73609" y="5376621"/>
            <a:ext cx="1264729" cy="948547"/>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41DCE0BB-BD20-4EA6-9FDB-71F8E7133A64}"/>
              </a:ext>
            </a:extLst>
          </p:cNvPr>
          <p:cNvSpPr txBox="1"/>
          <p:nvPr/>
        </p:nvSpPr>
        <p:spPr>
          <a:xfrm>
            <a:off x="2553311" y="5672021"/>
            <a:ext cx="944416" cy="230832"/>
          </a:xfrm>
          <a:prstGeom prst="rect">
            <a:avLst/>
          </a:prstGeom>
          <a:noFill/>
        </p:spPr>
        <p:txBody>
          <a:bodyPr wrap="square" rtlCol="0">
            <a:spAutoFit/>
          </a:bodyPr>
          <a:lstStyle/>
          <a:p>
            <a:r>
              <a:rPr lang="en-US" altLang="ko-KR" sz="900" dirty="0"/>
              <a:t>2021S 1234567</a:t>
            </a:r>
            <a:endParaRPr lang="ko-KR" altLang="en-US" sz="900" dirty="0"/>
          </a:p>
        </p:txBody>
      </p:sp>
      <p:cxnSp>
        <p:nvCxnSpPr>
          <p:cNvPr id="119" name="직선 화살표 연결선 118">
            <a:extLst>
              <a:ext uri="{FF2B5EF4-FFF2-40B4-BE49-F238E27FC236}">
                <a16:creationId xmlns:a16="http://schemas.microsoft.com/office/drawing/2014/main" id="{D959C83D-00C1-4EAD-A20D-021E07281A85}"/>
              </a:ext>
            </a:extLst>
          </p:cNvPr>
          <p:cNvCxnSpPr>
            <a:cxnSpLocks/>
          </p:cNvCxnSpPr>
          <p:nvPr/>
        </p:nvCxnSpPr>
        <p:spPr>
          <a:xfrm flipV="1">
            <a:off x="1262306" y="4934876"/>
            <a:ext cx="0" cy="54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id="{7C217D3C-4CF5-4D5D-BA84-962A818A26B3}"/>
              </a:ext>
            </a:extLst>
          </p:cNvPr>
          <p:cNvCxnSpPr>
            <a:cxnSpLocks/>
          </p:cNvCxnSpPr>
          <p:nvPr/>
        </p:nvCxnSpPr>
        <p:spPr>
          <a:xfrm>
            <a:off x="1757209" y="4973298"/>
            <a:ext cx="634551" cy="9078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TextBox 125">
            <a:extLst>
              <a:ext uri="{FF2B5EF4-FFF2-40B4-BE49-F238E27FC236}">
                <a16:creationId xmlns:a16="http://schemas.microsoft.com/office/drawing/2014/main" id="{F4A0B2A5-8691-4AA2-8D60-C95352FCBAEF}"/>
              </a:ext>
            </a:extLst>
          </p:cNvPr>
          <p:cNvSpPr txBox="1"/>
          <p:nvPr/>
        </p:nvSpPr>
        <p:spPr>
          <a:xfrm>
            <a:off x="471265" y="6114001"/>
            <a:ext cx="1460794" cy="461665"/>
          </a:xfrm>
          <a:prstGeom prst="rect">
            <a:avLst/>
          </a:prstGeom>
          <a:solidFill>
            <a:schemeClr val="bg1"/>
          </a:solidFill>
          <a:ln>
            <a:solidFill>
              <a:schemeClr val="tx1"/>
            </a:solidFill>
          </a:ln>
        </p:spPr>
        <p:txBody>
          <a:bodyPr wrap="square" rtlCol="0">
            <a:spAutoFit/>
          </a:bodyPr>
          <a:lstStyle/>
          <a:p>
            <a:pPr algn="ctr"/>
            <a:r>
              <a:rPr lang="en-US" altLang="ko-KR" sz="1200" dirty="0"/>
              <a:t>File Watcher</a:t>
            </a:r>
            <a:r>
              <a:rPr lang="ko-KR" altLang="en-US" sz="1200" dirty="0"/>
              <a:t> 실시간 </a:t>
            </a:r>
            <a:r>
              <a:rPr lang="en-US" altLang="ko-KR" sz="1200" b="1" dirty="0">
                <a:solidFill>
                  <a:srgbClr val="FF0000"/>
                </a:solidFill>
              </a:rPr>
              <a:t>Noise Filtering</a:t>
            </a:r>
            <a:endParaRPr lang="ko-KR" altLang="en-US" sz="1200" b="1" dirty="0">
              <a:solidFill>
                <a:srgbClr val="FF0000"/>
              </a:solidFill>
            </a:endParaRPr>
          </a:p>
        </p:txBody>
      </p:sp>
      <p:sp>
        <p:nvSpPr>
          <p:cNvPr id="128" name="TextBox 127">
            <a:extLst>
              <a:ext uri="{FF2B5EF4-FFF2-40B4-BE49-F238E27FC236}">
                <a16:creationId xmlns:a16="http://schemas.microsoft.com/office/drawing/2014/main" id="{E9B12FA7-6574-4847-A814-48CF0D854166}"/>
              </a:ext>
            </a:extLst>
          </p:cNvPr>
          <p:cNvSpPr txBox="1"/>
          <p:nvPr/>
        </p:nvSpPr>
        <p:spPr>
          <a:xfrm>
            <a:off x="4277525" y="6191227"/>
            <a:ext cx="1322608" cy="276999"/>
          </a:xfrm>
          <a:prstGeom prst="rect">
            <a:avLst/>
          </a:prstGeom>
          <a:solidFill>
            <a:schemeClr val="bg1"/>
          </a:solidFill>
          <a:ln>
            <a:solidFill>
              <a:schemeClr val="tx1"/>
            </a:solidFill>
          </a:ln>
        </p:spPr>
        <p:txBody>
          <a:bodyPr wrap="square" rtlCol="0">
            <a:spAutoFit/>
          </a:bodyPr>
          <a:lstStyle/>
          <a:p>
            <a:pPr algn="ctr"/>
            <a:r>
              <a:rPr lang="ko-KR" altLang="en-US" sz="1200" b="1" dirty="0">
                <a:solidFill>
                  <a:srgbClr val="FF0000"/>
                </a:solidFill>
              </a:rPr>
              <a:t>대표 이미지 선정</a:t>
            </a:r>
            <a:endParaRPr lang="en-US" altLang="ko-KR" sz="1200" b="1" dirty="0">
              <a:solidFill>
                <a:srgbClr val="FF0000"/>
              </a:solidFill>
            </a:endParaRPr>
          </a:p>
        </p:txBody>
      </p:sp>
      <p:cxnSp>
        <p:nvCxnSpPr>
          <p:cNvPr id="129" name="직선 화살표 연결선 128">
            <a:extLst>
              <a:ext uri="{FF2B5EF4-FFF2-40B4-BE49-F238E27FC236}">
                <a16:creationId xmlns:a16="http://schemas.microsoft.com/office/drawing/2014/main" id="{72DDCEC0-3EBD-47CE-A372-0F041036166D}"/>
              </a:ext>
            </a:extLst>
          </p:cNvPr>
          <p:cNvCxnSpPr>
            <a:cxnSpLocks/>
          </p:cNvCxnSpPr>
          <p:nvPr/>
        </p:nvCxnSpPr>
        <p:spPr>
          <a:xfrm>
            <a:off x="3506298" y="5881162"/>
            <a:ext cx="59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직선 화살표 연결선 129">
            <a:extLst>
              <a:ext uri="{FF2B5EF4-FFF2-40B4-BE49-F238E27FC236}">
                <a16:creationId xmlns:a16="http://schemas.microsoft.com/office/drawing/2014/main" id="{09C6C72F-3C92-4F48-B585-7860AE7CF48C}"/>
              </a:ext>
            </a:extLst>
          </p:cNvPr>
          <p:cNvCxnSpPr>
            <a:cxnSpLocks/>
          </p:cNvCxnSpPr>
          <p:nvPr/>
        </p:nvCxnSpPr>
        <p:spPr>
          <a:xfrm>
            <a:off x="6192605" y="4297745"/>
            <a:ext cx="10368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068" name="Picture 20" descr="딥 러닝 소프트웨어 개발 키트">
            <a:extLst>
              <a:ext uri="{FF2B5EF4-FFF2-40B4-BE49-F238E27FC236}">
                <a16:creationId xmlns:a16="http://schemas.microsoft.com/office/drawing/2014/main" id="{45DFC647-6F6D-43B9-936D-CB64A76CB5E9}"/>
              </a:ext>
            </a:extLst>
          </p:cNvPr>
          <p:cNvPicPr>
            <a:picLocks noChangeAspect="1" noChangeArrowheads="1"/>
          </p:cNvPicPr>
          <p:nvPr/>
        </p:nvPicPr>
        <p:blipFill rotWithShape="1">
          <a:blip r:embed="rId18" cstate="print">
            <a:biLevel thresh="75000"/>
            <a:extLst>
              <a:ext uri="{BEBA8EAE-BF5A-486C-A8C5-ECC9F3942E4B}">
                <a14:imgProps xmlns:a14="http://schemas.microsoft.com/office/drawing/2010/main">
                  <a14:imgLayer r:embed="rId19">
                    <a14:imgEffect>
                      <a14:backgroundRemoval t="27592" b="89465" l="25754" r="73618">
                        <a14:foregroundMark x1="27261" y1="33278" x2="27261" y2="33278"/>
                        <a14:foregroundMark x1="26508" y1="44314" x2="26508" y2="44314"/>
                        <a14:foregroundMark x1="33543" y1="30100" x2="33543" y2="30100"/>
                        <a14:foregroundMark x1="27889" y1="27759" x2="27889" y2="27759"/>
                        <a14:foregroundMark x1="26759" y1="83779" x2="26759" y2="83779"/>
                        <a14:foregroundMark x1="30528" y1="89465" x2="30528" y2="89465"/>
                        <a14:foregroundMark x1="26005" y1="70736" x2="26005" y2="70736"/>
                        <a14:foregroundMark x1="70729" y1="62542" x2="70729" y2="62542"/>
                        <a14:foregroundMark x1="72487" y1="47659" x2="72487" y2="47659"/>
                        <a14:foregroundMark x1="73618" y1="70234" x2="73241" y2="70234"/>
                        <a14:foregroundMark x1="72990" y1="58361" x2="72990" y2="58361"/>
                        <a14:foregroundMark x1="73367" y1="45652" x2="73367" y2="45652"/>
                      </a14:backgroundRemoval>
                    </a14:imgEffect>
                  </a14:imgLayer>
                </a14:imgProps>
              </a:ext>
              <a:ext uri="{28A0092B-C50C-407E-A947-70E740481C1C}">
                <a14:useLocalDpi xmlns:a14="http://schemas.microsoft.com/office/drawing/2010/main" val="0"/>
              </a:ext>
            </a:extLst>
          </a:blip>
          <a:srcRect l="24377" t="24800" r="25381" b="9250"/>
          <a:stretch/>
        </p:blipFill>
        <p:spPr bwMode="auto">
          <a:xfrm>
            <a:off x="7324021" y="3668919"/>
            <a:ext cx="1300143" cy="1282105"/>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15E5D4F1-7434-435C-A247-1FBAD932DCD6}"/>
              </a:ext>
            </a:extLst>
          </p:cNvPr>
          <p:cNvSpPr txBox="1"/>
          <p:nvPr/>
        </p:nvSpPr>
        <p:spPr>
          <a:xfrm>
            <a:off x="5639842" y="3664375"/>
            <a:ext cx="1628122" cy="461665"/>
          </a:xfrm>
          <a:prstGeom prst="rect">
            <a:avLst/>
          </a:prstGeom>
          <a:solidFill>
            <a:schemeClr val="bg1"/>
          </a:solidFill>
          <a:ln>
            <a:solidFill>
              <a:schemeClr val="tx1"/>
            </a:solidFill>
          </a:ln>
        </p:spPr>
        <p:txBody>
          <a:bodyPr wrap="square" rtlCol="0">
            <a:spAutoFit/>
          </a:bodyPr>
          <a:lstStyle/>
          <a:p>
            <a:pPr algn="ctr"/>
            <a:r>
              <a:rPr lang="ko-KR" altLang="en-US" sz="1200" b="1" dirty="0" err="1">
                <a:solidFill>
                  <a:srgbClr val="FF0000"/>
                </a:solidFill>
              </a:rPr>
              <a:t>딥러닝</a:t>
            </a:r>
            <a:r>
              <a:rPr lang="ko-KR" altLang="en-US" sz="1200" b="1" dirty="0">
                <a:solidFill>
                  <a:srgbClr val="FF0000"/>
                </a:solidFill>
              </a:rPr>
              <a:t> </a:t>
            </a:r>
            <a:r>
              <a:rPr lang="en-US" altLang="ko-KR" sz="1200" b="1">
                <a:solidFill>
                  <a:srgbClr val="FF0000"/>
                </a:solidFill>
              </a:rPr>
              <a:t>Segmentation</a:t>
            </a:r>
            <a:r>
              <a:rPr lang="ko-KR" altLang="en-US" sz="1200"/>
              <a:t>모델 </a:t>
            </a:r>
            <a:r>
              <a:rPr lang="ko-KR" altLang="en-US" sz="1200" dirty="0"/>
              <a:t>추론</a:t>
            </a:r>
          </a:p>
        </p:txBody>
      </p:sp>
      <p:sp>
        <p:nvSpPr>
          <p:cNvPr id="138" name="TextBox 137">
            <a:extLst>
              <a:ext uri="{FF2B5EF4-FFF2-40B4-BE49-F238E27FC236}">
                <a16:creationId xmlns:a16="http://schemas.microsoft.com/office/drawing/2014/main" id="{20CBD297-B5DF-4983-8E1A-3C2F99472E27}"/>
              </a:ext>
            </a:extLst>
          </p:cNvPr>
          <p:cNvSpPr txBox="1"/>
          <p:nvPr/>
        </p:nvSpPr>
        <p:spPr>
          <a:xfrm>
            <a:off x="7176883" y="906103"/>
            <a:ext cx="944416" cy="230832"/>
          </a:xfrm>
          <a:prstGeom prst="rect">
            <a:avLst/>
          </a:prstGeom>
          <a:noFill/>
        </p:spPr>
        <p:txBody>
          <a:bodyPr wrap="square" rtlCol="0">
            <a:spAutoFit/>
          </a:bodyPr>
          <a:lstStyle/>
          <a:p>
            <a:r>
              <a:rPr lang="en-US" altLang="ko-KR" sz="900" dirty="0"/>
              <a:t>2021S 1234567</a:t>
            </a:r>
            <a:endParaRPr lang="ko-KR" altLang="en-US" sz="900" dirty="0"/>
          </a:p>
        </p:txBody>
      </p:sp>
      <p:pic>
        <p:nvPicPr>
          <p:cNvPr id="2070" name="Picture 22" descr="On the Interpretability of Artificial Intelligence in Radiology: Challenges  and Opportunities | Radiology: Artificial Intelligence">
            <a:extLst>
              <a:ext uri="{FF2B5EF4-FFF2-40B4-BE49-F238E27FC236}">
                <a16:creationId xmlns:a16="http://schemas.microsoft.com/office/drawing/2014/main" id="{D548CFF9-B843-4D5C-86DE-1759CE61EDA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7161" t="11544"/>
          <a:stretch/>
        </p:blipFill>
        <p:spPr bwMode="auto">
          <a:xfrm>
            <a:off x="7849112" y="5672021"/>
            <a:ext cx="802121" cy="838310"/>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직선 화살표 연결선 140">
            <a:extLst>
              <a:ext uri="{FF2B5EF4-FFF2-40B4-BE49-F238E27FC236}">
                <a16:creationId xmlns:a16="http://schemas.microsoft.com/office/drawing/2014/main" id="{217D32C0-01C6-491B-A47E-2D0877CE04F0}"/>
              </a:ext>
            </a:extLst>
          </p:cNvPr>
          <p:cNvCxnSpPr>
            <a:cxnSpLocks/>
          </p:cNvCxnSpPr>
          <p:nvPr/>
        </p:nvCxnSpPr>
        <p:spPr>
          <a:xfrm flipV="1">
            <a:off x="8404427" y="4805749"/>
            <a:ext cx="0" cy="8264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626602EC-E1AA-4036-984E-FD66DE54E85D}"/>
              </a:ext>
            </a:extLst>
          </p:cNvPr>
          <p:cNvSpPr txBox="1"/>
          <p:nvPr/>
        </p:nvSpPr>
        <p:spPr>
          <a:xfrm>
            <a:off x="6329519" y="4981601"/>
            <a:ext cx="1989003" cy="646331"/>
          </a:xfrm>
          <a:prstGeom prst="rect">
            <a:avLst/>
          </a:prstGeom>
          <a:solidFill>
            <a:schemeClr val="bg1"/>
          </a:solidFill>
          <a:ln>
            <a:solidFill>
              <a:schemeClr val="tx1"/>
            </a:solidFill>
          </a:ln>
        </p:spPr>
        <p:txBody>
          <a:bodyPr wrap="square" rtlCol="0">
            <a:spAutoFit/>
          </a:bodyPr>
          <a:lstStyle/>
          <a:p>
            <a:pPr algn="ctr"/>
            <a:r>
              <a:rPr lang="en-US" altLang="ko-KR" sz="1200" b="1" dirty="0">
                <a:solidFill>
                  <a:srgbClr val="FF0000"/>
                </a:solidFill>
              </a:rPr>
              <a:t>Weakly-</a:t>
            </a:r>
            <a:r>
              <a:rPr lang="en-US" altLang="ko-KR" sz="1200" b="1" dirty="0" err="1">
                <a:solidFill>
                  <a:srgbClr val="FF0000"/>
                </a:solidFill>
              </a:rPr>
              <a:t>Superviesd</a:t>
            </a:r>
            <a:r>
              <a:rPr lang="en-US" altLang="ko-KR" sz="1200" b="1" dirty="0">
                <a:solidFill>
                  <a:srgbClr val="FF0000"/>
                </a:solidFill>
              </a:rPr>
              <a:t> Learning</a:t>
            </a:r>
            <a:r>
              <a:rPr lang="en-US" altLang="ko-KR" sz="1200" dirty="0">
                <a:solidFill>
                  <a:srgbClr val="FF0000"/>
                </a:solidFill>
              </a:rPr>
              <a:t> </a:t>
            </a:r>
          </a:p>
          <a:p>
            <a:pPr algn="ctr"/>
            <a:r>
              <a:rPr lang="ko-KR" altLang="en-US" sz="1200" dirty="0"/>
              <a:t>통한 학습데이터 </a:t>
            </a:r>
            <a:r>
              <a:rPr lang="en-US" altLang="ko-KR" sz="1200" dirty="0"/>
              <a:t>Annotation </a:t>
            </a:r>
            <a:r>
              <a:rPr lang="ko-KR" altLang="en-US" sz="1200" dirty="0"/>
              <a:t>부담 감소</a:t>
            </a:r>
          </a:p>
        </p:txBody>
      </p:sp>
      <p:pic>
        <p:nvPicPr>
          <p:cNvPr id="70" name="그림 69">
            <a:extLst>
              <a:ext uri="{FF2B5EF4-FFF2-40B4-BE49-F238E27FC236}">
                <a16:creationId xmlns:a16="http://schemas.microsoft.com/office/drawing/2014/main" id="{EA2BFCD0-390C-41BF-B4A0-09E5FC83BC62}"/>
              </a:ext>
            </a:extLst>
          </p:cNvPr>
          <p:cNvPicPr>
            <a:picLocks noChangeAspect="1"/>
          </p:cNvPicPr>
          <p:nvPr/>
        </p:nvPicPr>
        <p:blipFill>
          <a:blip r:embed="rId21"/>
          <a:stretch>
            <a:fillRect/>
          </a:stretch>
        </p:blipFill>
        <p:spPr>
          <a:xfrm>
            <a:off x="3987371" y="2346544"/>
            <a:ext cx="1212845" cy="1104723"/>
          </a:xfrm>
          <a:prstGeom prst="rect">
            <a:avLst/>
          </a:prstGeom>
        </p:spPr>
      </p:pic>
      <p:grpSp>
        <p:nvGrpSpPr>
          <p:cNvPr id="90" name="그룹 89">
            <a:extLst>
              <a:ext uri="{FF2B5EF4-FFF2-40B4-BE49-F238E27FC236}">
                <a16:creationId xmlns:a16="http://schemas.microsoft.com/office/drawing/2014/main" id="{336CA30E-F19C-427B-B9E9-1A9903AD6CF9}"/>
              </a:ext>
            </a:extLst>
          </p:cNvPr>
          <p:cNvGrpSpPr/>
          <p:nvPr/>
        </p:nvGrpSpPr>
        <p:grpSpPr>
          <a:xfrm>
            <a:off x="582939" y="4582778"/>
            <a:ext cx="605668" cy="605668"/>
            <a:chOff x="688800" y="4303090"/>
            <a:chExt cx="840400" cy="840400"/>
          </a:xfrm>
        </p:grpSpPr>
        <p:sp>
          <p:nvSpPr>
            <p:cNvPr id="91" name="타원 90">
              <a:extLst>
                <a:ext uri="{FF2B5EF4-FFF2-40B4-BE49-F238E27FC236}">
                  <a16:creationId xmlns:a16="http://schemas.microsoft.com/office/drawing/2014/main" id="{BBB79150-C090-485F-8BA7-3969F9871CE8}"/>
                </a:ext>
              </a:extLst>
            </p:cNvPr>
            <p:cNvSpPr/>
            <p:nvPr/>
          </p:nvSpPr>
          <p:spPr>
            <a:xfrm>
              <a:off x="688800" y="4303090"/>
              <a:ext cx="840400" cy="840400"/>
            </a:xfrm>
            <a:prstGeom prst="ellipse">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2" name="그림 91">
              <a:extLst>
                <a:ext uri="{FF2B5EF4-FFF2-40B4-BE49-F238E27FC236}">
                  <a16:creationId xmlns:a16="http://schemas.microsoft.com/office/drawing/2014/main" id="{DF45981C-D4CA-4F33-B9D6-433A8C50DFF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16769" y="4491745"/>
              <a:ext cx="409972" cy="299902"/>
            </a:xfrm>
            <a:prstGeom prst="rect">
              <a:avLst/>
            </a:prstGeom>
            <a:ln>
              <a:solidFill>
                <a:schemeClr val="tx1"/>
              </a:solidFill>
            </a:ln>
            <a:effectLst>
              <a:outerShdw blurRad="50800" dist="38100" dir="2700000" algn="tl" rotWithShape="0">
                <a:prstClr val="black">
                  <a:alpha val="40000"/>
                </a:prstClr>
              </a:outerShdw>
            </a:effectLst>
          </p:spPr>
        </p:pic>
        <p:pic>
          <p:nvPicPr>
            <p:cNvPr id="93" name="그림 92">
              <a:extLst>
                <a:ext uri="{FF2B5EF4-FFF2-40B4-BE49-F238E27FC236}">
                  <a16:creationId xmlns:a16="http://schemas.microsoft.com/office/drawing/2014/main" id="{5FE56D54-3D5C-4D6D-B1D4-04A75F906932}"/>
                </a:ext>
              </a:extLst>
            </p:cNvPr>
            <p:cNvPicPr>
              <a:picLocks noChangeAspect="1"/>
            </p:cNvPicPr>
            <p:nvPr/>
          </p:nvPicPr>
          <p:blipFill>
            <a:blip r:embed="rId2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86761" y="4544600"/>
              <a:ext cx="410597" cy="300359"/>
            </a:xfrm>
            <a:prstGeom prst="rect">
              <a:avLst/>
            </a:prstGeom>
            <a:ln>
              <a:solidFill>
                <a:schemeClr val="tx1"/>
              </a:solidFill>
            </a:ln>
            <a:effectLst>
              <a:outerShdw blurRad="50800" dist="38100" dir="2700000" algn="tl" rotWithShape="0">
                <a:prstClr val="black">
                  <a:alpha val="40000"/>
                </a:prstClr>
              </a:outerShdw>
            </a:effectLst>
          </p:spPr>
        </p:pic>
        <p:pic>
          <p:nvPicPr>
            <p:cNvPr id="95" name="그림 94">
              <a:extLst>
                <a:ext uri="{FF2B5EF4-FFF2-40B4-BE49-F238E27FC236}">
                  <a16:creationId xmlns:a16="http://schemas.microsoft.com/office/drawing/2014/main" id="{41E8C9ED-FD7C-4DC1-9644-AC85CF135CBB}"/>
                </a:ext>
              </a:extLst>
            </p:cNvPr>
            <p:cNvPicPr>
              <a:picLocks noChangeAspect="1"/>
            </p:cNvPicPr>
            <p:nvPr/>
          </p:nvPicPr>
          <p:blipFill>
            <a:blip r:embed="rId2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52211" y="4594132"/>
              <a:ext cx="414648" cy="303323"/>
            </a:xfrm>
            <a:prstGeom prst="rect">
              <a:avLst/>
            </a:prstGeom>
            <a:ln>
              <a:solidFill>
                <a:schemeClr val="tx1"/>
              </a:solidFill>
            </a:ln>
            <a:effectLst>
              <a:outerShdw blurRad="50800" dist="38100" dir="2700000" algn="tl" rotWithShape="0">
                <a:prstClr val="black">
                  <a:alpha val="40000"/>
                </a:prstClr>
              </a:outerShdw>
            </a:effectLst>
          </p:spPr>
        </p:pic>
        <p:pic>
          <p:nvPicPr>
            <p:cNvPr id="96" name="그림 95">
              <a:extLst>
                <a:ext uri="{FF2B5EF4-FFF2-40B4-BE49-F238E27FC236}">
                  <a16:creationId xmlns:a16="http://schemas.microsoft.com/office/drawing/2014/main" id="{8DEAA692-AA30-4A53-BE92-928923816F5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21643" y="4647132"/>
              <a:ext cx="409973" cy="299903"/>
            </a:xfrm>
            <a:prstGeom prst="rect">
              <a:avLst/>
            </a:prstGeom>
            <a:ln>
              <a:solidFill>
                <a:schemeClr val="tx1"/>
              </a:solidFill>
            </a:ln>
            <a:effectLst>
              <a:outerShdw blurRad="50800" dist="38100" dir="2700000" algn="tl" rotWithShape="0">
                <a:prstClr val="black">
                  <a:alpha val="40000"/>
                </a:prstClr>
              </a:outerShdw>
            </a:effectLst>
          </p:spPr>
        </p:pic>
        <p:sp>
          <p:nvSpPr>
            <p:cNvPr id="99" name="아래쪽 화살표 53">
              <a:extLst>
                <a:ext uri="{FF2B5EF4-FFF2-40B4-BE49-F238E27FC236}">
                  <a16:creationId xmlns:a16="http://schemas.microsoft.com/office/drawing/2014/main" id="{58163584-D042-494C-AC3F-4F9A22D6A2CE}"/>
                </a:ext>
              </a:extLst>
            </p:cNvPr>
            <p:cNvSpPr/>
            <p:nvPr/>
          </p:nvSpPr>
          <p:spPr>
            <a:xfrm rot="13561026">
              <a:off x="815583" y="4781560"/>
              <a:ext cx="118511" cy="25782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0" name="그룹 99">
            <a:extLst>
              <a:ext uri="{FF2B5EF4-FFF2-40B4-BE49-F238E27FC236}">
                <a16:creationId xmlns:a16="http://schemas.microsoft.com/office/drawing/2014/main" id="{7A382087-D756-4C76-8A67-1E4615A33D3B}"/>
              </a:ext>
            </a:extLst>
          </p:cNvPr>
          <p:cNvGrpSpPr/>
          <p:nvPr/>
        </p:nvGrpSpPr>
        <p:grpSpPr>
          <a:xfrm>
            <a:off x="2367819" y="5956237"/>
            <a:ext cx="613952" cy="613952"/>
            <a:chOff x="2776556" y="5314145"/>
            <a:chExt cx="840400" cy="840400"/>
          </a:xfrm>
        </p:grpSpPr>
        <p:sp>
          <p:nvSpPr>
            <p:cNvPr id="102" name="타원 101">
              <a:extLst>
                <a:ext uri="{FF2B5EF4-FFF2-40B4-BE49-F238E27FC236}">
                  <a16:creationId xmlns:a16="http://schemas.microsoft.com/office/drawing/2014/main" id="{3B031F7F-D707-4619-808B-5D49CA0D8AA4}"/>
                </a:ext>
              </a:extLst>
            </p:cNvPr>
            <p:cNvSpPr/>
            <p:nvPr/>
          </p:nvSpPr>
          <p:spPr>
            <a:xfrm>
              <a:off x="2776556" y="5314145"/>
              <a:ext cx="840400" cy="840400"/>
            </a:xfrm>
            <a:prstGeom prst="ellipse">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 name="그림 102">
              <a:extLst>
                <a:ext uri="{FF2B5EF4-FFF2-40B4-BE49-F238E27FC236}">
                  <a16:creationId xmlns:a16="http://schemas.microsoft.com/office/drawing/2014/main" id="{9F8EE55E-DDF8-4ED9-9483-62D74E699A6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04525" y="5502800"/>
              <a:ext cx="409972" cy="299902"/>
            </a:xfrm>
            <a:prstGeom prst="rect">
              <a:avLst/>
            </a:prstGeom>
            <a:ln>
              <a:solidFill>
                <a:schemeClr val="tx1"/>
              </a:solidFill>
            </a:ln>
            <a:effectLst>
              <a:outerShdw blurRad="50800" dist="38100" dir="2700000" algn="tl" rotWithShape="0">
                <a:prstClr val="black">
                  <a:alpha val="40000"/>
                </a:prstClr>
              </a:outerShdw>
            </a:effectLst>
          </p:spPr>
        </p:pic>
        <p:pic>
          <p:nvPicPr>
            <p:cNvPr id="107" name="그림 106">
              <a:extLst>
                <a:ext uri="{FF2B5EF4-FFF2-40B4-BE49-F238E27FC236}">
                  <a16:creationId xmlns:a16="http://schemas.microsoft.com/office/drawing/2014/main" id="{EF825CEA-E287-4289-97C0-1B7434189E6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96270" y="5576735"/>
              <a:ext cx="409973" cy="299903"/>
            </a:xfrm>
            <a:prstGeom prst="rect">
              <a:avLst/>
            </a:prstGeom>
            <a:ln>
              <a:solidFill>
                <a:schemeClr val="tx1"/>
              </a:solidFill>
            </a:ln>
            <a:effectLst>
              <a:outerShdw blurRad="50800" dist="38100" dir="2700000" algn="tl" rotWithShape="0">
                <a:prstClr val="black">
                  <a:alpha val="40000"/>
                </a:prstClr>
              </a:outerShdw>
            </a:effectLst>
          </p:spPr>
        </p:pic>
        <p:pic>
          <p:nvPicPr>
            <p:cNvPr id="108" name="그림 107">
              <a:extLst>
                <a:ext uri="{FF2B5EF4-FFF2-40B4-BE49-F238E27FC236}">
                  <a16:creationId xmlns:a16="http://schemas.microsoft.com/office/drawing/2014/main" id="{4DD6E67F-098F-4A8C-8C48-3A2EEB360BA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89967" y="5671752"/>
              <a:ext cx="409973" cy="299903"/>
            </a:xfrm>
            <a:prstGeom prst="rect">
              <a:avLst/>
            </a:prstGeom>
            <a:ln>
              <a:solidFill>
                <a:schemeClr val="tx1"/>
              </a:solidFill>
            </a:ln>
            <a:effectLst>
              <a:outerShdw blurRad="50800" dist="38100" dir="2700000" algn="tl" rotWithShape="0">
                <a:prstClr val="black">
                  <a:alpha val="40000"/>
                </a:prstClr>
              </a:outerShdw>
            </a:effectLst>
          </p:spPr>
        </p:pic>
      </p:grpSp>
      <p:pic>
        <p:nvPicPr>
          <p:cNvPr id="111" name="그림 110">
            <a:extLst>
              <a:ext uri="{FF2B5EF4-FFF2-40B4-BE49-F238E27FC236}">
                <a16:creationId xmlns:a16="http://schemas.microsoft.com/office/drawing/2014/main" id="{D25F6F65-1856-4030-909F-2BA60B5B65A1}"/>
              </a:ext>
            </a:extLst>
          </p:cNvPr>
          <p:cNvPicPr>
            <a:picLocks noChangeAspect="1"/>
          </p:cNvPicPr>
          <p:nvPr/>
        </p:nvPicPr>
        <p:blipFill rotWithShape="1">
          <a:blip r:embed="rId28"/>
          <a:srcRect l="18306" b="19829"/>
          <a:stretch/>
        </p:blipFill>
        <p:spPr>
          <a:xfrm>
            <a:off x="932313" y="5540593"/>
            <a:ext cx="654615" cy="536383"/>
          </a:xfrm>
          <a:prstGeom prst="rect">
            <a:avLst/>
          </a:prstGeom>
        </p:spPr>
      </p:pic>
      <p:pic>
        <p:nvPicPr>
          <p:cNvPr id="115" name="그림 114">
            <a:extLst>
              <a:ext uri="{FF2B5EF4-FFF2-40B4-BE49-F238E27FC236}">
                <a16:creationId xmlns:a16="http://schemas.microsoft.com/office/drawing/2014/main" id="{E4CF6BDA-12E0-4F73-A0B1-FDE19AAE22F0}"/>
              </a:ext>
            </a:extLst>
          </p:cNvPr>
          <p:cNvPicPr>
            <a:picLocks noChangeAspect="1"/>
          </p:cNvPicPr>
          <p:nvPr/>
        </p:nvPicPr>
        <p:blipFill>
          <a:blip r:embed="rId29"/>
          <a:stretch>
            <a:fillRect/>
          </a:stretch>
        </p:blipFill>
        <p:spPr>
          <a:xfrm>
            <a:off x="2731171" y="2097687"/>
            <a:ext cx="557221" cy="1243474"/>
          </a:xfrm>
          <a:prstGeom prst="rect">
            <a:avLst/>
          </a:prstGeom>
        </p:spPr>
      </p:pic>
      <p:pic>
        <p:nvPicPr>
          <p:cNvPr id="116" name="그림 5">
            <a:extLst>
              <a:ext uri="{FF2B5EF4-FFF2-40B4-BE49-F238E27FC236}">
                <a16:creationId xmlns:a16="http://schemas.microsoft.com/office/drawing/2014/main" id="{4917FABC-8978-47C3-A352-73E51794568A}"/>
              </a:ext>
            </a:extLst>
          </p:cNvPr>
          <p:cNvPicPr>
            <a:picLocks noChangeAspect="1"/>
          </p:cNvPicPr>
          <p:nvPr/>
        </p:nvPicPr>
        <p:blipFill>
          <a:blip r:embed="rId30"/>
          <a:stretch>
            <a:fillRect/>
          </a:stretch>
        </p:blipFill>
        <p:spPr>
          <a:xfrm rot="5400000">
            <a:off x="641045" y="2113790"/>
            <a:ext cx="1110930" cy="112139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37780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5F494241-4803-4F46-AC60-0D1376052E6F}"/>
              </a:ext>
            </a:extLst>
          </p:cNvPr>
          <p:cNvGraphicFramePr>
            <a:graphicFrameLocks noGrp="1"/>
          </p:cNvGraphicFramePr>
          <p:nvPr>
            <p:extLst>
              <p:ext uri="{D42A27DB-BD31-4B8C-83A1-F6EECF244321}">
                <p14:modId xmlns:p14="http://schemas.microsoft.com/office/powerpoint/2010/main" val="3955550328"/>
              </p:ext>
            </p:extLst>
          </p:nvPr>
        </p:nvGraphicFramePr>
        <p:xfrm>
          <a:off x="264795" y="620786"/>
          <a:ext cx="8622031" cy="6146028"/>
        </p:xfrm>
        <a:graphic>
          <a:graphicData uri="http://schemas.openxmlformats.org/drawingml/2006/table">
            <a:tbl>
              <a:tblPr firstRow="1" bandRow="1">
                <a:tableStyleId>{5C22544A-7EE6-4342-B048-85BDC9FD1C3A}</a:tableStyleId>
              </a:tblPr>
              <a:tblGrid>
                <a:gridCol w="1711581">
                  <a:extLst>
                    <a:ext uri="{9D8B030D-6E8A-4147-A177-3AD203B41FA5}">
                      <a16:colId xmlns:a16="http://schemas.microsoft.com/office/drawing/2014/main" val="814766784"/>
                    </a:ext>
                  </a:extLst>
                </a:gridCol>
                <a:gridCol w="1711581">
                  <a:extLst>
                    <a:ext uri="{9D8B030D-6E8A-4147-A177-3AD203B41FA5}">
                      <a16:colId xmlns:a16="http://schemas.microsoft.com/office/drawing/2014/main" val="722906249"/>
                    </a:ext>
                  </a:extLst>
                </a:gridCol>
                <a:gridCol w="5198869">
                  <a:extLst>
                    <a:ext uri="{9D8B030D-6E8A-4147-A177-3AD203B41FA5}">
                      <a16:colId xmlns:a16="http://schemas.microsoft.com/office/drawing/2014/main" val="2143042619"/>
                    </a:ext>
                  </a:extLst>
                </a:gridCol>
              </a:tblGrid>
              <a:tr h="1024338">
                <a:tc rowSpan="2">
                  <a:txBody>
                    <a:bodyPr/>
                    <a:lstStyle/>
                    <a:p>
                      <a:pPr algn="ctr" latinLnBrk="1"/>
                      <a:r>
                        <a:rPr lang="en-US" altLang="ko-KR" b="1" dirty="0">
                          <a:solidFill>
                            <a:schemeClr val="tx1"/>
                          </a:solidFill>
                        </a:rPr>
                        <a:t>Representative</a:t>
                      </a:r>
                    </a:p>
                    <a:p>
                      <a:pPr algn="ctr" latinLnBrk="1"/>
                      <a:r>
                        <a:rPr lang="en-US" altLang="ko-KR" b="1" dirty="0">
                          <a:solidFill>
                            <a:schemeClr val="tx1"/>
                          </a:solidFill>
                        </a:rPr>
                        <a:t>Model</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dirty="0">
                          <a:solidFill>
                            <a:schemeClr val="tx1"/>
                          </a:solidFill>
                        </a:rPr>
                        <a:t>Process</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solidFill>
                            <a:schemeClr val="tx1"/>
                          </a:solidFill>
                        </a:rPr>
                        <a:t>Baseline Clustering Project </a:t>
                      </a:r>
                      <a:r>
                        <a:rPr lang="ko-KR" altLang="en-US" sz="1200" baseline="0" dirty="0">
                          <a:solidFill>
                            <a:schemeClr val="tx1"/>
                          </a:solidFill>
                        </a:rPr>
                        <a:t>추가 검증</a:t>
                      </a:r>
                      <a:r>
                        <a:rPr lang="en-US" altLang="ko-KR" sz="1200" baseline="0" dirty="0">
                          <a:solidFill>
                            <a:schemeClr val="tx1"/>
                          </a:solidFill>
                        </a:rPr>
                        <a:t>(4/6)</a:t>
                      </a:r>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ko-KR" altLang="en-US" sz="1200" baseline="0" dirty="0">
                          <a:solidFill>
                            <a:schemeClr val="tx1"/>
                          </a:solidFill>
                        </a:rPr>
                        <a:t>외부미팅에서 정성 평가예정</a:t>
                      </a:r>
                      <a:endParaRPr lang="en-US" altLang="ko-KR" sz="1200" baseline="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0353187"/>
                  </a:ext>
                </a:extLst>
              </a:tr>
              <a:tr h="1024338">
                <a:tc vMerge="1">
                  <a:txBody>
                    <a:bodyPr/>
                    <a:lstStyle/>
                    <a:p>
                      <a:pPr algn="ctr" latinLnBrk="1"/>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dirty="0">
                          <a:solidFill>
                            <a:schemeClr val="tx1"/>
                          </a:solidFill>
                        </a:rPr>
                        <a:t>Issue</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latinLnBrk="1">
                        <a:buFont typeface="Arial" panose="020B0604020202020204" pitchFamily="34" charset="0"/>
                        <a:buChar char="•"/>
                      </a:pPr>
                      <a:r>
                        <a:rPr lang="ko-KR" altLang="en-US" sz="1200" b="0">
                          <a:solidFill>
                            <a:schemeClr val="tx1"/>
                          </a:solidFill>
                        </a:rPr>
                        <a:t>시간 소모</a:t>
                      </a:r>
                      <a:endParaRPr lang="ko-KR"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4351476"/>
                  </a:ext>
                </a:extLst>
              </a:tr>
              <a:tr h="1024338">
                <a:tc rowSpan="2">
                  <a:txBody>
                    <a:bodyPr/>
                    <a:lstStyle/>
                    <a:p>
                      <a:pPr algn="ctr" latinLnBrk="1"/>
                      <a:r>
                        <a:rPr lang="en-US" altLang="ko-KR" b="1" dirty="0">
                          <a:solidFill>
                            <a:schemeClr val="tx1"/>
                          </a:solidFill>
                        </a:rPr>
                        <a:t>Segmentation</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dirty="0">
                          <a:solidFill>
                            <a:schemeClr val="tx1"/>
                          </a:solidFill>
                        </a:rPr>
                        <a:t>Process</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latinLnBrk="1">
                        <a:buFont typeface="Arial" panose="020B0604020202020204" pitchFamily="34" charset="0"/>
                        <a:buChar char="•"/>
                      </a:pPr>
                      <a:r>
                        <a:rPr lang="en-US" altLang="ko-KR" sz="1200" b="0" dirty="0" err="1">
                          <a:solidFill>
                            <a:schemeClr val="tx1"/>
                          </a:solidFill>
                        </a:rPr>
                        <a:t>DeepLab</a:t>
                      </a:r>
                      <a:r>
                        <a:rPr lang="ko-KR" altLang="en-US" sz="1200" b="0" dirty="0">
                          <a:solidFill>
                            <a:schemeClr val="tx1"/>
                          </a:solidFill>
                        </a:rPr>
                        <a:t>이후 의료 도메인에 특화된 구조인 </a:t>
                      </a:r>
                      <a:r>
                        <a:rPr lang="en-US" altLang="ko-KR" sz="1200" b="0" dirty="0" err="1">
                          <a:solidFill>
                            <a:schemeClr val="tx1"/>
                          </a:solidFill>
                        </a:rPr>
                        <a:t>UNet</a:t>
                      </a:r>
                      <a:r>
                        <a:rPr lang="en-US" altLang="ko-KR" sz="1200" b="0" dirty="0">
                          <a:solidFill>
                            <a:schemeClr val="tx1"/>
                          </a:solidFill>
                        </a:rPr>
                        <a:t> </a:t>
                      </a:r>
                      <a:r>
                        <a:rPr lang="ko-KR" altLang="en-US" sz="1200" b="0" dirty="0">
                          <a:solidFill>
                            <a:schemeClr val="tx1"/>
                          </a:solidFill>
                        </a:rPr>
                        <a:t>도입</a:t>
                      </a:r>
                      <a:endParaRPr lang="en-US" altLang="ko-KR" sz="1200" b="0" dirty="0">
                        <a:solidFill>
                          <a:schemeClr val="tx1"/>
                        </a:solidFill>
                      </a:endParaRPr>
                    </a:p>
                    <a:p>
                      <a:pPr marL="628650" lvl="1" indent="-171450" latinLnBrk="1">
                        <a:buFont typeface="Wingdings" panose="05000000000000000000" pitchFamily="2" charset="2"/>
                        <a:buChar char="Ø"/>
                      </a:pPr>
                      <a:r>
                        <a:rPr lang="en-US" altLang="ko-KR" sz="1200" b="0" dirty="0">
                          <a:solidFill>
                            <a:schemeClr val="tx1"/>
                          </a:solidFill>
                        </a:rPr>
                        <a:t>Base </a:t>
                      </a:r>
                      <a:r>
                        <a:rPr lang="ko-KR" altLang="en-US" sz="1200" b="0" dirty="0">
                          <a:solidFill>
                            <a:schemeClr val="tx1"/>
                          </a:solidFill>
                        </a:rPr>
                        <a:t>코딩</a:t>
                      </a:r>
                      <a:endParaRPr lang="en-US" altLang="ko-KR" sz="1200" b="0" dirty="0">
                        <a:solidFill>
                          <a:schemeClr val="tx1"/>
                        </a:solidFill>
                      </a:endParaRPr>
                    </a:p>
                    <a:p>
                      <a:pPr marL="628650" lvl="1" indent="-171450" latinLnBrk="1">
                        <a:buFont typeface="Wingdings" panose="05000000000000000000" pitchFamily="2" charset="2"/>
                        <a:buChar char="Ø"/>
                      </a:pPr>
                      <a:r>
                        <a:rPr lang="ko-KR" altLang="en-US" sz="1200" b="0" dirty="0">
                          <a:solidFill>
                            <a:schemeClr val="tx1"/>
                          </a:solidFill>
                        </a:rPr>
                        <a:t>단계적 추론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2571257"/>
                  </a:ext>
                </a:extLst>
              </a:tr>
              <a:tr h="1024338">
                <a:tc vMerge="1">
                  <a:txBody>
                    <a:bodyPr/>
                    <a:lstStyle/>
                    <a:p>
                      <a:pPr algn="ctr" latinLnBrk="1"/>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dirty="0">
                          <a:solidFill>
                            <a:schemeClr val="tx1"/>
                          </a:solidFill>
                        </a:rPr>
                        <a:t>Issue</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latinLnBrk="1">
                        <a:buFont typeface="Arial" panose="020B0604020202020204" pitchFamily="34" charset="0"/>
                        <a:buChar char="•"/>
                      </a:pPr>
                      <a:r>
                        <a:rPr lang="ko-KR" altLang="en-US" sz="1200" b="0" dirty="0">
                          <a:solidFill>
                            <a:schemeClr val="tx1"/>
                          </a:solidFill>
                        </a:rPr>
                        <a:t>리소스 소모 多</a:t>
                      </a:r>
                      <a:endParaRPr lang="en-US" altLang="ko-KR" sz="1200" b="0" dirty="0">
                        <a:solidFill>
                          <a:schemeClr val="tx1"/>
                        </a:solidFill>
                      </a:endParaRPr>
                    </a:p>
                    <a:p>
                      <a:pPr marL="628650" lvl="1" indent="-171450" latinLnBrk="1">
                        <a:buFont typeface="Wingdings" panose="05000000000000000000" pitchFamily="2" charset="2"/>
                        <a:buChar char="Ø"/>
                      </a:pPr>
                      <a:r>
                        <a:rPr lang="ko-KR" altLang="en-US" sz="1200" b="0" dirty="0">
                          <a:solidFill>
                            <a:schemeClr val="tx1"/>
                          </a:solidFill>
                        </a:rPr>
                        <a:t>매주 </a:t>
                      </a:r>
                      <a:r>
                        <a:rPr lang="en-US" altLang="ko-KR" sz="1200" b="0" dirty="0" err="1">
                          <a:solidFill>
                            <a:schemeClr val="tx1"/>
                          </a:solidFill>
                        </a:rPr>
                        <a:t>DeepLab</a:t>
                      </a:r>
                      <a:r>
                        <a:rPr lang="ko-KR" altLang="en-US" sz="1200" b="0" dirty="0">
                          <a:solidFill>
                            <a:schemeClr val="tx1"/>
                          </a:solidFill>
                        </a:rPr>
                        <a:t>과의 비교실험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9626373"/>
                  </a:ext>
                </a:extLst>
              </a:tr>
              <a:tr h="1024338">
                <a:tc rowSpan="2">
                  <a:txBody>
                    <a:bodyPr/>
                    <a:lstStyle/>
                    <a:p>
                      <a:pPr algn="ctr" latinLnBrk="1"/>
                      <a:r>
                        <a:rPr lang="en-US" altLang="ko-KR" b="1" dirty="0">
                          <a:solidFill>
                            <a:schemeClr val="tx1"/>
                          </a:solidFill>
                        </a:rPr>
                        <a:t>Weakly </a:t>
                      </a:r>
                    </a:p>
                    <a:p>
                      <a:pPr algn="ctr" latinLnBrk="1"/>
                      <a:r>
                        <a:rPr lang="en-US" altLang="ko-KR" b="1" dirty="0">
                          <a:solidFill>
                            <a:schemeClr val="tx1"/>
                          </a:solidFill>
                        </a:rPr>
                        <a:t>Supervised</a:t>
                      </a:r>
                    </a:p>
                    <a:p>
                      <a:pPr algn="ctr" latinLnBrk="1"/>
                      <a:r>
                        <a:rPr lang="en-US" altLang="ko-KR" b="1" dirty="0">
                          <a:solidFill>
                            <a:schemeClr val="tx1"/>
                          </a:solidFill>
                        </a:rPr>
                        <a:t>Learning</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dirty="0">
                          <a:solidFill>
                            <a:schemeClr val="tx1"/>
                          </a:solidFill>
                        </a:rPr>
                        <a:t>Process</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GCN</a:t>
                      </a:r>
                      <a:r>
                        <a:rPr lang="ko-KR" altLang="en-US" sz="1200" baseline="0" dirty="0"/>
                        <a:t> 기반의 </a:t>
                      </a:r>
                      <a:r>
                        <a:rPr lang="en-US" altLang="ko-KR" sz="1200" baseline="0" dirty="0"/>
                        <a:t>Multiple Instance Learning </a:t>
                      </a:r>
                      <a:r>
                        <a:rPr lang="ko-KR" altLang="en-US" sz="1200" baseline="0" dirty="0"/>
                        <a:t>방식 적용 코드 작업 중</a:t>
                      </a:r>
                      <a:endParaRPr lang="en-US" altLang="ko-KR" sz="1200" baseline="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요청한 데이터 수령완료</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ko-KR" altLang="en-US" sz="1200" baseline="0" dirty="0"/>
                        <a:t> 추가 </a:t>
                      </a:r>
                      <a:r>
                        <a:rPr lang="en-US" altLang="ko-KR" sz="1200" baseline="0" dirty="0"/>
                        <a:t>M, N </a:t>
                      </a:r>
                      <a:r>
                        <a:rPr lang="ko-KR" altLang="en-US" sz="1200" baseline="0" dirty="0"/>
                        <a:t>데이터 노이즈 필터 및 </a:t>
                      </a:r>
                      <a:r>
                        <a:rPr lang="ko-KR" altLang="en-US" sz="1200" baseline="0" dirty="0" err="1"/>
                        <a:t>대표이미지</a:t>
                      </a:r>
                      <a:r>
                        <a:rPr lang="ko-KR" altLang="en-US" sz="1200" baseline="0" dirty="0"/>
                        <a:t> 선정</a:t>
                      </a:r>
                      <a:r>
                        <a:rPr lang="en-US" altLang="ko-KR" sz="1200" baseline="0" dirty="0"/>
                        <a:t>. </a:t>
                      </a:r>
                      <a:r>
                        <a:rPr lang="ko-KR" altLang="en-US" sz="1200" baseline="0" dirty="0"/>
                        <a:t>데이터 추가하여 </a:t>
                      </a:r>
                      <a:r>
                        <a:rPr lang="en-US" altLang="ko-KR" sz="1200" baseline="0" dirty="0"/>
                        <a:t>COD </a:t>
                      </a:r>
                      <a:r>
                        <a:rPr lang="ko-KR" altLang="en-US" sz="1200" baseline="0" dirty="0"/>
                        <a:t>학습 중</a:t>
                      </a:r>
                      <a:r>
                        <a:rPr lang="en-US" altLang="ko-KR" sz="1200" baseline="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0035549"/>
                  </a:ext>
                </a:extLst>
              </a:tr>
              <a:tr h="1024338">
                <a:tc vMerge="1">
                  <a:txBody>
                    <a:bodyPr/>
                    <a:lstStyle/>
                    <a:p>
                      <a:pPr algn="ctr" latinLnBrk="1"/>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b="1" dirty="0">
                          <a:solidFill>
                            <a:schemeClr val="tx1"/>
                          </a:solidFill>
                        </a:rPr>
                        <a:t>Issue</a:t>
                      </a:r>
                      <a:endParaRPr lang="ko-KR"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err="1"/>
                        <a:t>gnn</a:t>
                      </a:r>
                      <a:r>
                        <a:rPr lang="en-US" altLang="ko-KR" sz="1200" baseline="0" dirty="0"/>
                        <a:t> </a:t>
                      </a:r>
                      <a:r>
                        <a:rPr lang="ko-KR" altLang="en-US" sz="1200" baseline="0" dirty="0"/>
                        <a:t>기반 모델은 </a:t>
                      </a:r>
                      <a:r>
                        <a:rPr lang="en-US" altLang="ko-KR" sz="1200" baseline="0" dirty="0"/>
                        <a:t>loss </a:t>
                      </a:r>
                      <a:r>
                        <a:rPr lang="ko-KR" altLang="en-US" sz="1200" baseline="0" dirty="0"/>
                        <a:t>수렴이 되지 않아 문제점 파악 중</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3795805"/>
                  </a:ext>
                </a:extLst>
              </a:tr>
            </a:tbl>
          </a:graphicData>
        </a:graphic>
      </p:graphicFrame>
      <p:cxnSp>
        <p:nvCxnSpPr>
          <p:cNvPr id="5" name="직선 연결선 4">
            <a:extLst>
              <a:ext uri="{FF2B5EF4-FFF2-40B4-BE49-F238E27FC236}">
                <a16:creationId xmlns:a16="http://schemas.microsoft.com/office/drawing/2014/main" id="{E40A0B41-8626-46E9-993C-738A6A44574F}"/>
              </a:ext>
            </a:extLst>
          </p:cNvPr>
          <p:cNvCxnSpPr>
            <a:cxnSpLocks/>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EF6B2A-42C2-453D-B9AF-8776F5681EA9}"/>
              </a:ext>
            </a:extLst>
          </p:cNvPr>
          <p:cNvSpPr txBox="1"/>
          <p:nvPr/>
        </p:nvSpPr>
        <p:spPr>
          <a:xfrm>
            <a:off x="222085" y="91178"/>
            <a:ext cx="7360922" cy="400110"/>
          </a:xfrm>
          <a:prstGeom prst="rect">
            <a:avLst/>
          </a:prstGeom>
          <a:noFill/>
        </p:spPr>
        <p:txBody>
          <a:bodyPr wrap="square" rtlCol="0">
            <a:spAutoFit/>
          </a:bodyPr>
          <a:lstStyle/>
          <a:p>
            <a:r>
              <a:rPr lang="ko-KR" altLang="en-US" sz="2000" b="1" dirty="0">
                <a:latin typeface="+mj-ea"/>
                <a:ea typeface="+mj-ea"/>
              </a:rPr>
              <a:t>현행 </a:t>
            </a:r>
            <a:r>
              <a:rPr lang="en-US" altLang="ko-KR" sz="2000" b="1" dirty="0">
                <a:latin typeface="+mj-ea"/>
                <a:ea typeface="+mj-ea"/>
              </a:rPr>
              <a:t>Process &amp;</a:t>
            </a:r>
            <a:r>
              <a:rPr lang="ko-KR" altLang="en-US" sz="2000" b="1" dirty="0">
                <a:latin typeface="+mj-ea"/>
                <a:ea typeface="+mj-ea"/>
              </a:rPr>
              <a:t> </a:t>
            </a:r>
            <a:r>
              <a:rPr lang="en-US" altLang="ko-KR" sz="2000" b="1" dirty="0">
                <a:latin typeface="+mj-ea"/>
                <a:ea typeface="+mj-ea"/>
              </a:rPr>
              <a:t>Issue</a:t>
            </a:r>
            <a:endParaRPr lang="ko-KR" altLang="en-US" sz="2000" b="1" dirty="0">
              <a:latin typeface="+mj-ea"/>
              <a:ea typeface="+mj-ea"/>
            </a:endParaRPr>
          </a:p>
        </p:txBody>
      </p:sp>
    </p:spTree>
    <p:extLst>
      <p:ext uri="{BB962C8B-B14F-4D97-AF65-F5344CB8AC3E}">
        <p14:creationId xmlns:p14="http://schemas.microsoft.com/office/powerpoint/2010/main" val="31227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6" name="Google Shape;326;p17"/>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327" name="Google Shape;327;p17"/>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Calibri"/>
                <a:ea typeface="Calibri"/>
                <a:cs typeface="Calibri"/>
                <a:sym typeface="Calibri"/>
              </a:rPr>
              <a:t>기술파트</a:t>
            </a:r>
            <a:endParaRPr kumimoji="0" sz="2800" b="1"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18"/>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333" name="Google Shape;333;p18"/>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Calibri"/>
                <a:ea typeface="Calibri"/>
                <a:cs typeface="Calibri"/>
                <a:sym typeface="Calibri"/>
              </a:rPr>
              <a:t>슬라이드 시스템</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334;p18"/>
          <p:cNvSpPr txBox="1"/>
          <p:nvPr/>
        </p:nvSpPr>
        <p:spPr>
          <a:xfrm>
            <a:off x="818802" y="3863199"/>
            <a:ext cx="7360922"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rial"/>
                <a:ea typeface="+mj-ea"/>
                <a:cs typeface="Calibri"/>
                <a:sym typeface="Calibri"/>
              </a:rPr>
              <a:t>Slide-level Framework Evaluation</a:t>
            </a:r>
            <a:endParaRPr kumimoji="0" sz="2000" b="1" i="0" u="none" strike="noStrike" kern="0" cap="none" spc="0" normalizeH="0" baseline="0" noProof="0" dirty="0">
              <a:ln>
                <a:noFill/>
              </a:ln>
              <a:solidFill>
                <a:srgbClr val="000000"/>
              </a:solidFill>
              <a:effectLst/>
              <a:uLnTx/>
              <a:uFillTx/>
              <a:latin typeface="Arial"/>
              <a:ea typeface="+mj-ea"/>
              <a:cs typeface="Calibri"/>
              <a:sym typeface="Calibri"/>
            </a:endParaRPr>
          </a:p>
        </p:txBody>
      </p:sp>
    </p:spTree>
    <p:extLst>
      <p:ext uri="{BB962C8B-B14F-4D97-AF65-F5344CB8AC3E}">
        <p14:creationId xmlns:p14="http://schemas.microsoft.com/office/powerpoint/2010/main" val="3386211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AACAA4-B78D-41E6-A987-3134A07F179E}"/>
              </a:ext>
            </a:extLst>
          </p:cNvPr>
          <p:cNvSpPr/>
          <p:nvPr/>
        </p:nvSpPr>
        <p:spPr>
          <a:xfrm>
            <a:off x="278674" y="1816556"/>
            <a:ext cx="4624252" cy="1034654"/>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2D89C53C-1CC4-45D7-BD21-4896CAAAB0D4}"/>
              </a:ext>
            </a:extLst>
          </p:cNvPr>
          <p:cNvSpPr/>
          <p:nvPr/>
        </p:nvSpPr>
        <p:spPr>
          <a:xfrm>
            <a:off x="470264" y="0"/>
            <a:ext cx="8203474" cy="67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Evaluation Plan</a:t>
            </a:r>
          </a:p>
        </p:txBody>
      </p:sp>
      <p:cxnSp>
        <p:nvCxnSpPr>
          <p:cNvPr id="5" name="Straight Connector 4">
            <a:extLst>
              <a:ext uri="{FF2B5EF4-FFF2-40B4-BE49-F238E27FC236}">
                <a16:creationId xmlns:a16="http://schemas.microsoft.com/office/drawing/2014/main" id="{DB2D2474-88E2-4709-A030-893630D3708D}"/>
              </a:ext>
            </a:extLst>
          </p:cNvPr>
          <p:cNvCxnSpPr>
            <a:cxnSpLocks/>
          </p:cNvCxnSpPr>
          <p:nvPr/>
        </p:nvCxnSpPr>
        <p:spPr>
          <a:xfrm>
            <a:off x="470263" y="679269"/>
            <a:ext cx="8229600"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CC1F8BE0-5B39-4D2A-8D37-F6F33B874087}"/>
              </a:ext>
            </a:extLst>
          </p:cNvPr>
          <p:cNvSpPr txBox="1"/>
          <p:nvPr/>
        </p:nvSpPr>
        <p:spPr>
          <a:xfrm>
            <a:off x="470263" y="817391"/>
            <a:ext cx="8247020" cy="5552739"/>
          </a:xfrm>
          <a:prstGeom prst="rect">
            <a:avLst/>
          </a:prstGeom>
          <a:noFill/>
        </p:spPr>
        <p:txBody>
          <a:bodyPr wrap="square" rtlCol="0">
            <a:spAutoFit/>
          </a:bodyPr>
          <a:lstStyle/>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Slide Distribution</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Tiling for Patch classifier (done)</a:t>
            </a:r>
          </a:p>
          <a:p>
            <a:pPr marL="914400" marR="0" lvl="2" indent="0" algn="l"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256x256 pixels | overlap = 0 | .jpg</a:t>
            </a: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Update Patch-level Classifiers (</a:t>
            </a:r>
            <a:r>
              <a:rPr kumimoji="0" lang="en-US" sz="1400" b="1" i="0" u="none" strike="noStrike" kern="1200" cap="none" spc="0" normalizeH="0" baseline="0" noProof="0" dirty="0">
                <a:ln>
                  <a:noFill/>
                </a:ln>
                <a:solidFill>
                  <a:srgbClr val="C00000"/>
                </a:solidFill>
                <a:effectLst/>
                <a:uLnTx/>
                <a:uFillTx/>
                <a:latin typeface="Calibri" panose="020F0502020204030204"/>
                <a:ea typeface="+mn-ea"/>
                <a:cs typeface="+mn-cs"/>
              </a:rPr>
              <a:t>currently</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Lossdiff</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Mixpatch</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3-class (for Feature Cube +)</a:t>
            </a: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Develop Slide-level Classifiers</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Baseline: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lossdiff</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feature cube</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Feature Cube +</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GCN</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Tissue-level</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GCN + Tissue-level</a:t>
            </a: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Testing and Analysis</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Evaluation metrics on test set.</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Evaluation metrics on new samples (2022) for generalization.</a:t>
            </a:r>
          </a:p>
          <a:p>
            <a:pPr marL="342900" marR="0" lvl="0" indent="-342900" algn="l" defTabSz="457200" rtl="0" eaLnBrk="1" fontAlgn="auto" latinLnBrk="0" hangingPunct="1">
              <a:lnSpc>
                <a:spcPct val="15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Deployment</a:t>
            </a:r>
          </a:p>
          <a:p>
            <a:pPr marL="800100" marR="0" lvl="1"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On server .226</a:t>
            </a:r>
          </a:p>
        </p:txBody>
      </p:sp>
    </p:spTree>
    <p:extLst>
      <p:ext uri="{BB962C8B-B14F-4D97-AF65-F5344CB8AC3E}">
        <p14:creationId xmlns:p14="http://schemas.microsoft.com/office/powerpoint/2010/main" val="352381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89C53C-1CC4-45D7-BD21-4896CAAAB0D4}"/>
              </a:ext>
            </a:extLst>
          </p:cNvPr>
          <p:cNvSpPr/>
          <p:nvPr/>
        </p:nvSpPr>
        <p:spPr>
          <a:xfrm>
            <a:off x="470264" y="0"/>
            <a:ext cx="8203474" cy="67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Update Patch-level Classifiers </a:t>
            </a:r>
          </a:p>
        </p:txBody>
      </p:sp>
      <p:cxnSp>
        <p:nvCxnSpPr>
          <p:cNvPr id="5" name="Straight Connector 4">
            <a:extLst>
              <a:ext uri="{FF2B5EF4-FFF2-40B4-BE49-F238E27FC236}">
                <a16:creationId xmlns:a16="http://schemas.microsoft.com/office/drawing/2014/main" id="{DB2D2474-88E2-4709-A030-893630D3708D}"/>
              </a:ext>
            </a:extLst>
          </p:cNvPr>
          <p:cNvCxnSpPr>
            <a:cxnSpLocks/>
          </p:cNvCxnSpPr>
          <p:nvPr/>
        </p:nvCxnSpPr>
        <p:spPr>
          <a:xfrm>
            <a:off x="470263" y="679269"/>
            <a:ext cx="8229600"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CC1F8BE0-5B39-4D2A-8D37-F6F33B874087}"/>
              </a:ext>
            </a:extLst>
          </p:cNvPr>
          <p:cNvSpPr txBox="1"/>
          <p:nvPr/>
        </p:nvSpPr>
        <p:spPr>
          <a:xfrm>
            <a:off x="605002" y="959173"/>
            <a:ext cx="3729541" cy="144873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Data Distribution</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fair comparison, we will run training-evaluation process 3 times. Hence, we do the train/</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val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split for each run.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Both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lossdiff</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mixpatch</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will use the same slides for training.</a:t>
            </a:r>
          </a:p>
        </p:txBody>
      </p:sp>
      <p:pic>
        <p:nvPicPr>
          <p:cNvPr id="1046" name="Picture 22" descr="https://cdn-icons-png.flaticon.com/512/148/148825.png">
            <a:extLst>
              <a:ext uri="{FF2B5EF4-FFF2-40B4-BE49-F238E27FC236}">
                <a16:creationId xmlns:a16="http://schemas.microsoft.com/office/drawing/2014/main" id="{F674F353-8172-44BC-AB2C-F141CAAF49C0}"/>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8347" y="3711341"/>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1321832-8D0F-4E8C-94D4-FE4E293ABC42}"/>
              </a:ext>
            </a:extLst>
          </p:cNvPr>
          <p:cNvSpPr/>
          <p:nvPr/>
        </p:nvSpPr>
        <p:spPr>
          <a:xfrm>
            <a:off x="981740" y="4379725"/>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2" name="Picture 22" descr="https://cdn-icons-png.flaticon.com/512/148/148825.png">
            <a:extLst>
              <a:ext uri="{FF2B5EF4-FFF2-40B4-BE49-F238E27FC236}">
                <a16:creationId xmlns:a16="http://schemas.microsoft.com/office/drawing/2014/main" id="{94A73D53-7F3C-4259-926A-5DA359C0D97B}"/>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F5D7936-1E7F-4036-ACBD-3425543B65FF}"/>
              </a:ext>
            </a:extLst>
          </p:cNvPr>
          <p:cNvSpPr/>
          <p:nvPr/>
        </p:nvSpPr>
        <p:spPr>
          <a:xfrm>
            <a:off x="2296734" y="3557453"/>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5" name="Picture 22" descr="https://cdn-icons-png.flaticon.com/512/148/148825.png">
            <a:extLst>
              <a:ext uri="{FF2B5EF4-FFF2-40B4-BE49-F238E27FC236}">
                <a16:creationId xmlns:a16="http://schemas.microsoft.com/office/drawing/2014/main" id="{0F004B2D-CE08-4168-BE7E-FA9AA8A92DAF}"/>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FB42DC1-814A-4FA4-B762-22AEA49D705B}"/>
              </a:ext>
            </a:extLst>
          </p:cNvPr>
          <p:cNvSpPr/>
          <p:nvPr/>
        </p:nvSpPr>
        <p:spPr>
          <a:xfrm>
            <a:off x="2396120" y="5048109"/>
            <a:ext cx="482824"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val</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cxnSp>
        <p:nvCxnSpPr>
          <p:cNvPr id="6" name="Straight Arrow Connector 5">
            <a:extLst>
              <a:ext uri="{FF2B5EF4-FFF2-40B4-BE49-F238E27FC236}">
                <a16:creationId xmlns:a16="http://schemas.microsoft.com/office/drawing/2014/main" id="{D6589B33-15F8-47CE-AE05-251AF308A069}"/>
              </a:ext>
            </a:extLst>
          </p:cNvPr>
          <p:cNvCxnSpPr>
            <a:stCxn id="1046" idx="3"/>
            <a:endCxn id="12" idx="1"/>
          </p:cNvCxnSpPr>
          <p:nvPr/>
        </p:nvCxnSpPr>
        <p:spPr>
          <a:xfrm flipV="1">
            <a:off x="1656731" y="3223261"/>
            <a:ext cx="646610" cy="8222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41C7FED4-3FAE-4CE6-B612-106C220FC588}"/>
              </a:ext>
            </a:extLst>
          </p:cNvPr>
          <p:cNvCxnSpPr>
            <a:stCxn id="1046" idx="3"/>
            <a:endCxn id="15" idx="1"/>
          </p:cNvCxnSpPr>
          <p:nvPr/>
        </p:nvCxnSpPr>
        <p:spPr>
          <a:xfrm>
            <a:off x="1656731" y="4045533"/>
            <a:ext cx="646610" cy="66838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48" name="Picture 24" descr="https://cdn-icons.flaticon.com/png/512/900/premium/900961.png?token=exp=1660733827~hmac=f3140714a5891450ef67ea59c0433017">
            <a:extLst>
              <a:ext uri="{FF2B5EF4-FFF2-40B4-BE49-F238E27FC236}">
                <a16:creationId xmlns:a16="http://schemas.microsoft.com/office/drawing/2014/main" id="{BD4E4AF7-7068-4BFC-A48A-78299973F3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3616" y="2889069"/>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AC351C7-9DCF-4451-92F0-D98ABFB9A374}"/>
              </a:ext>
            </a:extLst>
          </p:cNvPr>
          <p:cNvCxnSpPr>
            <a:stCxn id="12" idx="3"/>
            <a:endCxn id="1048" idx="1"/>
          </p:cNvCxnSpPr>
          <p:nvPr/>
        </p:nvCxnSpPr>
        <p:spPr>
          <a:xfrm>
            <a:off x="2971725" y="3223261"/>
            <a:ext cx="93189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Rectangle: Rounded Corners 20">
            <a:extLst>
              <a:ext uri="{FF2B5EF4-FFF2-40B4-BE49-F238E27FC236}">
                <a16:creationId xmlns:a16="http://schemas.microsoft.com/office/drawing/2014/main" id="{E0776421-5CCD-4ECD-B811-8B2BB69E2C63}"/>
              </a:ext>
            </a:extLst>
          </p:cNvPr>
          <p:cNvSpPr/>
          <p:nvPr/>
        </p:nvSpPr>
        <p:spPr>
          <a:xfrm>
            <a:off x="3771862" y="4506077"/>
            <a:ext cx="931891" cy="415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validate</a:t>
            </a:r>
          </a:p>
        </p:txBody>
      </p:sp>
      <p:cxnSp>
        <p:nvCxnSpPr>
          <p:cNvPr id="24" name="Straight Arrow Connector 23">
            <a:extLst>
              <a:ext uri="{FF2B5EF4-FFF2-40B4-BE49-F238E27FC236}">
                <a16:creationId xmlns:a16="http://schemas.microsoft.com/office/drawing/2014/main" id="{C2DF41F4-0AEE-4C71-9DD5-0A7E79F85958}"/>
              </a:ext>
            </a:extLst>
          </p:cNvPr>
          <p:cNvCxnSpPr>
            <a:stCxn id="15" idx="3"/>
            <a:endCxn id="21" idx="1"/>
          </p:cNvCxnSpPr>
          <p:nvPr/>
        </p:nvCxnSpPr>
        <p:spPr>
          <a:xfrm>
            <a:off x="2971725" y="4713917"/>
            <a:ext cx="8001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9EEBFBF-AD12-41AD-82A0-17A72E94773C}"/>
              </a:ext>
            </a:extLst>
          </p:cNvPr>
          <p:cNvCxnSpPr>
            <a:stCxn id="1048" idx="2"/>
            <a:endCxn id="21" idx="0"/>
          </p:cNvCxnSpPr>
          <p:nvPr/>
        </p:nvCxnSpPr>
        <p:spPr>
          <a:xfrm>
            <a:off x="4237808" y="3557453"/>
            <a:ext cx="0" cy="9486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32" name="Picture 22" descr="https://cdn-icons-png.flaticon.com/512/148/148825.png">
            <a:extLst>
              <a:ext uri="{FF2B5EF4-FFF2-40B4-BE49-F238E27FC236}">
                <a16:creationId xmlns:a16="http://schemas.microsoft.com/office/drawing/2014/main" id="{0A4826F9-597F-4C76-9F91-44F559B8FE9C}"/>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6047"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05118471-7076-45DC-9832-D4FB9BF3219F}"/>
              </a:ext>
            </a:extLst>
          </p:cNvPr>
          <p:cNvSpPr/>
          <p:nvPr/>
        </p:nvSpPr>
        <p:spPr>
          <a:xfrm>
            <a:off x="7249134" y="3557453"/>
            <a:ext cx="58221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test</a:t>
            </a:r>
          </a:p>
        </p:txBody>
      </p:sp>
      <p:sp>
        <p:nvSpPr>
          <p:cNvPr id="36" name="Rectangle: Rounded Corners 35">
            <a:extLst>
              <a:ext uri="{FF2B5EF4-FFF2-40B4-BE49-F238E27FC236}">
                <a16:creationId xmlns:a16="http://schemas.microsoft.com/office/drawing/2014/main" id="{4F463483-84A4-4E9D-AD71-DACE5DBF6EE7}"/>
              </a:ext>
            </a:extLst>
          </p:cNvPr>
          <p:cNvSpPr/>
          <p:nvPr/>
        </p:nvSpPr>
        <p:spPr>
          <a:xfrm>
            <a:off x="7074293" y="4506077"/>
            <a:ext cx="931891" cy="4156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evaluate</a:t>
            </a:r>
          </a:p>
        </p:txBody>
      </p:sp>
      <p:pic>
        <p:nvPicPr>
          <p:cNvPr id="1050" name="Picture 26" descr="https://cdn-icons.flaticon.com/png/512/901/premium/901002.png?token=exp=1660733827~hmac=f1868a4503340a96f59f5ea1a4cf149c">
            <a:extLst>
              <a:ext uri="{FF2B5EF4-FFF2-40B4-BE49-F238E27FC236}">
                <a16:creationId xmlns:a16="http://schemas.microsoft.com/office/drawing/2014/main" id="{61938FB7-B629-4388-B4BB-21344D6186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483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CB1FA0C4-2BAE-4548-B0D0-A4A2F64E4575}"/>
              </a:ext>
            </a:extLst>
          </p:cNvPr>
          <p:cNvCxnSpPr>
            <a:stCxn id="21" idx="3"/>
            <a:endCxn id="1050" idx="1"/>
          </p:cNvCxnSpPr>
          <p:nvPr/>
        </p:nvCxnSpPr>
        <p:spPr>
          <a:xfrm>
            <a:off x="4703753"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608DE433-5776-4134-874C-D5BF6F68B678}"/>
              </a:ext>
            </a:extLst>
          </p:cNvPr>
          <p:cNvCxnSpPr>
            <a:stCxn id="1050" idx="3"/>
            <a:endCxn id="36" idx="1"/>
          </p:cNvCxnSpPr>
          <p:nvPr/>
        </p:nvCxnSpPr>
        <p:spPr>
          <a:xfrm>
            <a:off x="6223215"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5BFC78F-18A1-472A-A8B5-DA001F15FA19}"/>
              </a:ext>
            </a:extLst>
          </p:cNvPr>
          <p:cNvCxnSpPr>
            <a:stCxn id="33" idx="2"/>
            <a:endCxn id="36" idx="0"/>
          </p:cNvCxnSpPr>
          <p:nvPr/>
        </p:nvCxnSpPr>
        <p:spPr>
          <a:xfrm flipH="1">
            <a:off x="7540239" y="3865230"/>
            <a:ext cx="1" cy="6408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Rectangle 43">
            <a:extLst>
              <a:ext uri="{FF2B5EF4-FFF2-40B4-BE49-F238E27FC236}">
                <a16:creationId xmlns:a16="http://schemas.microsoft.com/office/drawing/2014/main" id="{A7DDD2A5-B411-4F41-8855-F45E19B80104}"/>
              </a:ext>
            </a:extLst>
          </p:cNvPr>
          <p:cNvSpPr/>
          <p:nvPr/>
        </p:nvSpPr>
        <p:spPr>
          <a:xfrm>
            <a:off x="4585063" y="2961651"/>
            <a:ext cx="16754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lossdiff</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mixpatch-3class</a:t>
            </a:r>
          </a:p>
        </p:txBody>
      </p:sp>
      <p:sp>
        <p:nvSpPr>
          <p:cNvPr id="41" name="Rectangle 40">
            <a:extLst>
              <a:ext uri="{FF2B5EF4-FFF2-40B4-BE49-F238E27FC236}">
                <a16:creationId xmlns:a16="http://schemas.microsoft.com/office/drawing/2014/main" id="{E32C8C06-0AF8-48E9-AF0C-873D434CF39C}"/>
              </a:ext>
            </a:extLst>
          </p:cNvPr>
          <p:cNvSpPr/>
          <p:nvPr/>
        </p:nvSpPr>
        <p:spPr>
          <a:xfrm>
            <a:off x="574766" y="2394857"/>
            <a:ext cx="2811949" cy="334408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EEA1C938-DB99-4D96-BBBE-72108CB792C7}"/>
              </a:ext>
            </a:extLst>
          </p:cNvPr>
          <p:cNvCxnSpPr>
            <a:cxnSpLocks/>
          </p:cNvCxnSpPr>
          <p:nvPr/>
        </p:nvCxnSpPr>
        <p:spPr>
          <a:xfrm flipH="1" flipV="1">
            <a:off x="574766" y="975359"/>
            <a:ext cx="3896" cy="141949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51" name="Object 50">
            <a:extLst>
              <a:ext uri="{FF2B5EF4-FFF2-40B4-BE49-F238E27FC236}">
                <a16:creationId xmlns:a16="http://schemas.microsoft.com/office/drawing/2014/main" id="{D63FD437-CC65-4371-800A-EEE8F4525D17}"/>
              </a:ext>
            </a:extLst>
          </p:cNvPr>
          <p:cNvGraphicFramePr>
            <a:graphicFrameLocks noChangeAspect="1"/>
          </p:cNvGraphicFramePr>
          <p:nvPr>
            <p:extLst/>
          </p:nvPr>
        </p:nvGraphicFramePr>
        <p:xfrm>
          <a:off x="4426959" y="1035441"/>
          <a:ext cx="3667125" cy="1343025"/>
        </p:xfrm>
        <a:graphic>
          <a:graphicData uri="http://schemas.openxmlformats.org/presentationml/2006/ole">
            <mc:AlternateContent xmlns:mc="http://schemas.openxmlformats.org/markup-compatibility/2006">
              <mc:Choice xmlns:v="urn:schemas-microsoft-com:vml" Requires="v">
                <p:oleObj spid="_x0000_s1032" name="Worksheet" r:id="rId6" imgW="3667301" imgH="1343065" progId="Excel.Sheet.12">
                  <p:embed/>
                </p:oleObj>
              </mc:Choice>
              <mc:Fallback>
                <p:oleObj name="Worksheet" r:id="rId6" imgW="3667301" imgH="1343065" progId="Excel.Sheet.12">
                  <p:embed/>
                  <p:pic>
                    <p:nvPicPr>
                      <p:cNvPr id="51" name="Object 50">
                        <a:extLst>
                          <a:ext uri="{FF2B5EF4-FFF2-40B4-BE49-F238E27FC236}">
                            <a16:creationId xmlns:a16="http://schemas.microsoft.com/office/drawing/2014/main" id="{D63FD437-CC65-4371-800A-EEE8F4525D17}"/>
                          </a:ext>
                        </a:extLst>
                      </p:cNvPr>
                      <p:cNvPicPr/>
                      <p:nvPr/>
                    </p:nvPicPr>
                    <p:blipFill>
                      <a:blip r:embed="rId7"/>
                      <a:stretch>
                        <a:fillRect/>
                      </a:stretch>
                    </p:blipFill>
                    <p:spPr>
                      <a:xfrm>
                        <a:off x="4426959" y="1035441"/>
                        <a:ext cx="3667125" cy="1343025"/>
                      </a:xfrm>
                      <a:prstGeom prst="rect">
                        <a:avLst/>
                      </a:prstGeom>
                    </p:spPr>
                  </p:pic>
                </p:oleObj>
              </mc:Fallback>
            </mc:AlternateContent>
          </a:graphicData>
        </a:graphic>
      </p:graphicFrame>
    </p:spTree>
    <p:extLst>
      <p:ext uri="{BB962C8B-B14F-4D97-AF65-F5344CB8AC3E}">
        <p14:creationId xmlns:p14="http://schemas.microsoft.com/office/powerpoint/2010/main" val="56693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89C53C-1CC4-45D7-BD21-4896CAAAB0D4}"/>
              </a:ext>
            </a:extLst>
          </p:cNvPr>
          <p:cNvSpPr/>
          <p:nvPr/>
        </p:nvSpPr>
        <p:spPr>
          <a:xfrm>
            <a:off x="470264" y="0"/>
            <a:ext cx="8203474" cy="67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Update Patch-level Classifiers </a:t>
            </a:r>
          </a:p>
        </p:txBody>
      </p:sp>
      <p:cxnSp>
        <p:nvCxnSpPr>
          <p:cNvPr id="5" name="Straight Connector 4">
            <a:extLst>
              <a:ext uri="{FF2B5EF4-FFF2-40B4-BE49-F238E27FC236}">
                <a16:creationId xmlns:a16="http://schemas.microsoft.com/office/drawing/2014/main" id="{DB2D2474-88E2-4709-A030-893630D3708D}"/>
              </a:ext>
            </a:extLst>
          </p:cNvPr>
          <p:cNvCxnSpPr>
            <a:cxnSpLocks/>
          </p:cNvCxnSpPr>
          <p:nvPr/>
        </p:nvCxnSpPr>
        <p:spPr>
          <a:xfrm>
            <a:off x="470263" y="679269"/>
            <a:ext cx="8229600"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CC1F8BE0-5B39-4D2A-8D37-F6F33B874087}"/>
              </a:ext>
            </a:extLst>
          </p:cNvPr>
          <p:cNvSpPr txBox="1"/>
          <p:nvPr/>
        </p:nvSpPr>
        <p:spPr>
          <a:xfrm>
            <a:off x="3600765" y="941755"/>
            <a:ext cx="3729541" cy="144873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Model Development (except for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lossdiff’s</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filter)</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Backbone: DenseNet201</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Adam Optimizer</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Batch size: 128</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Num. epochs: 10</a:t>
            </a:r>
          </a:p>
        </p:txBody>
      </p:sp>
      <p:pic>
        <p:nvPicPr>
          <p:cNvPr id="1046" name="Picture 22" descr="https://cdn-icons-png.flaticon.com/512/148/148825.png">
            <a:extLst>
              <a:ext uri="{FF2B5EF4-FFF2-40B4-BE49-F238E27FC236}">
                <a16:creationId xmlns:a16="http://schemas.microsoft.com/office/drawing/2014/main" id="{F674F353-8172-44BC-AB2C-F141CAAF49C0}"/>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8347" y="3711341"/>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1321832-8D0F-4E8C-94D4-FE4E293ABC42}"/>
              </a:ext>
            </a:extLst>
          </p:cNvPr>
          <p:cNvSpPr/>
          <p:nvPr/>
        </p:nvSpPr>
        <p:spPr>
          <a:xfrm>
            <a:off x="981740" y="4379725"/>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2" name="Picture 22" descr="https://cdn-icons-png.flaticon.com/512/148/148825.png">
            <a:extLst>
              <a:ext uri="{FF2B5EF4-FFF2-40B4-BE49-F238E27FC236}">
                <a16:creationId xmlns:a16="http://schemas.microsoft.com/office/drawing/2014/main" id="{94A73D53-7F3C-4259-926A-5DA359C0D97B}"/>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F5D7936-1E7F-4036-ACBD-3425543B65FF}"/>
              </a:ext>
            </a:extLst>
          </p:cNvPr>
          <p:cNvSpPr/>
          <p:nvPr/>
        </p:nvSpPr>
        <p:spPr>
          <a:xfrm>
            <a:off x="2296734" y="3557453"/>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5" name="Picture 22" descr="https://cdn-icons-png.flaticon.com/512/148/148825.png">
            <a:extLst>
              <a:ext uri="{FF2B5EF4-FFF2-40B4-BE49-F238E27FC236}">
                <a16:creationId xmlns:a16="http://schemas.microsoft.com/office/drawing/2014/main" id="{0F004B2D-CE08-4168-BE7E-FA9AA8A92DAF}"/>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FB42DC1-814A-4FA4-B762-22AEA49D705B}"/>
              </a:ext>
            </a:extLst>
          </p:cNvPr>
          <p:cNvSpPr/>
          <p:nvPr/>
        </p:nvSpPr>
        <p:spPr>
          <a:xfrm>
            <a:off x="2396120" y="5048109"/>
            <a:ext cx="482824"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val</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cxnSp>
        <p:nvCxnSpPr>
          <p:cNvPr id="6" name="Straight Arrow Connector 5">
            <a:extLst>
              <a:ext uri="{FF2B5EF4-FFF2-40B4-BE49-F238E27FC236}">
                <a16:creationId xmlns:a16="http://schemas.microsoft.com/office/drawing/2014/main" id="{D6589B33-15F8-47CE-AE05-251AF308A069}"/>
              </a:ext>
            </a:extLst>
          </p:cNvPr>
          <p:cNvCxnSpPr>
            <a:stCxn id="1046" idx="3"/>
            <a:endCxn id="12" idx="1"/>
          </p:cNvCxnSpPr>
          <p:nvPr/>
        </p:nvCxnSpPr>
        <p:spPr>
          <a:xfrm flipV="1">
            <a:off x="1656731" y="3223261"/>
            <a:ext cx="646610" cy="8222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41C7FED4-3FAE-4CE6-B612-106C220FC588}"/>
              </a:ext>
            </a:extLst>
          </p:cNvPr>
          <p:cNvCxnSpPr>
            <a:stCxn id="1046" idx="3"/>
            <a:endCxn id="15" idx="1"/>
          </p:cNvCxnSpPr>
          <p:nvPr/>
        </p:nvCxnSpPr>
        <p:spPr>
          <a:xfrm>
            <a:off x="1656731" y="4045533"/>
            <a:ext cx="646610" cy="66838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48" name="Picture 24" descr="https://cdn-icons.flaticon.com/png/512/900/premium/900961.png?token=exp=1660733827~hmac=f3140714a5891450ef67ea59c0433017">
            <a:extLst>
              <a:ext uri="{FF2B5EF4-FFF2-40B4-BE49-F238E27FC236}">
                <a16:creationId xmlns:a16="http://schemas.microsoft.com/office/drawing/2014/main" id="{BD4E4AF7-7068-4BFC-A48A-78299973F3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3616" y="2889069"/>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AC351C7-9DCF-4451-92F0-D98ABFB9A374}"/>
              </a:ext>
            </a:extLst>
          </p:cNvPr>
          <p:cNvCxnSpPr>
            <a:stCxn id="12" idx="3"/>
            <a:endCxn id="1048" idx="1"/>
          </p:cNvCxnSpPr>
          <p:nvPr/>
        </p:nvCxnSpPr>
        <p:spPr>
          <a:xfrm>
            <a:off x="2971725" y="3223261"/>
            <a:ext cx="93189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Rectangle: Rounded Corners 20">
            <a:extLst>
              <a:ext uri="{FF2B5EF4-FFF2-40B4-BE49-F238E27FC236}">
                <a16:creationId xmlns:a16="http://schemas.microsoft.com/office/drawing/2014/main" id="{E0776421-5CCD-4ECD-B811-8B2BB69E2C63}"/>
              </a:ext>
            </a:extLst>
          </p:cNvPr>
          <p:cNvSpPr/>
          <p:nvPr/>
        </p:nvSpPr>
        <p:spPr>
          <a:xfrm>
            <a:off x="3771862" y="4506077"/>
            <a:ext cx="931891" cy="415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validate</a:t>
            </a:r>
          </a:p>
        </p:txBody>
      </p:sp>
      <p:cxnSp>
        <p:nvCxnSpPr>
          <p:cNvPr id="24" name="Straight Arrow Connector 23">
            <a:extLst>
              <a:ext uri="{FF2B5EF4-FFF2-40B4-BE49-F238E27FC236}">
                <a16:creationId xmlns:a16="http://schemas.microsoft.com/office/drawing/2014/main" id="{C2DF41F4-0AEE-4C71-9DD5-0A7E79F85958}"/>
              </a:ext>
            </a:extLst>
          </p:cNvPr>
          <p:cNvCxnSpPr>
            <a:stCxn id="15" idx="3"/>
            <a:endCxn id="21" idx="1"/>
          </p:cNvCxnSpPr>
          <p:nvPr/>
        </p:nvCxnSpPr>
        <p:spPr>
          <a:xfrm>
            <a:off x="2971725" y="4713917"/>
            <a:ext cx="8001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9EEBFBF-AD12-41AD-82A0-17A72E94773C}"/>
              </a:ext>
            </a:extLst>
          </p:cNvPr>
          <p:cNvCxnSpPr>
            <a:stCxn id="1048" idx="2"/>
            <a:endCxn id="21" idx="0"/>
          </p:cNvCxnSpPr>
          <p:nvPr/>
        </p:nvCxnSpPr>
        <p:spPr>
          <a:xfrm>
            <a:off x="4237808" y="3557453"/>
            <a:ext cx="0" cy="9486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32" name="Picture 22" descr="https://cdn-icons-png.flaticon.com/512/148/148825.png">
            <a:extLst>
              <a:ext uri="{FF2B5EF4-FFF2-40B4-BE49-F238E27FC236}">
                <a16:creationId xmlns:a16="http://schemas.microsoft.com/office/drawing/2014/main" id="{0A4826F9-597F-4C76-9F91-44F559B8FE9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6047"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05118471-7076-45DC-9832-D4FB9BF3219F}"/>
              </a:ext>
            </a:extLst>
          </p:cNvPr>
          <p:cNvSpPr/>
          <p:nvPr/>
        </p:nvSpPr>
        <p:spPr>
          <a:xfrm>
            <a:off x="7249134" y="3557453"/>
            <a:ext cx="58221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test</a:t>
            </a:r>
          </a:p>
        </p:txBody>
      </p:sp>
      <p:sp>
        <p:nvSpPr>
          <p:cNvPr id="36" name="Rectangle: Rounded Corners 35">
            <a:extLst>
              <a:ext uri="{FF2B5EF4-FFF2-40B4-BE49-F238E27FC236}">
                <a16:creationId xmlns:a16="http://schemas.microsoft.com/office/drawing/2014/main" id="{4F463483-84A4-4E9D-AD71-DACE5DBF6EE7}"/>
              </a:ext>
            </a:extLst>
          </p:cNvPr>
          <p:cNvSpPr/>
          <p:nvPr/>
        </p:nvSpPr>
        <p:spPr>
          <a:xfrm>
            <a:off x="7074293" y="4506077"/>
            <a:ext cx="931891" cy="4156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evaluate</a:t>
            </a:r>
          </a:p>
        </p:txBody>
      </p:sp>
      <p:pic>
        <p:nvPicPr>
          <p:cNvPr id="1050" name="Picture 26" descr="https://cdn-icons.flaticon.com/png/512/901/premium/901002.png?token=exp=1660733827~hmac=f1868a4503340a96f59f5ea1a4cf149c">
            <a:extLst>
              <a:ext uri="{FF2B5EF4-FFF2-40B4-BE49-F238E27FC236}">
                <a16:creationId xmlns:a16="http://schemas.microsoft.com/office/drawing/2014/main" id="{61938FB7-B629-4388-B4BB-21344D618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483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CB1FA0C4-2BAE-4548-B0D0-A4A2F64E4575}"/>
              </a:ext>
            </a:extLst>
          </p:cNvPr>
          <p:cNvCxnSpPr>
            <a:stCxn id="21" idx="3"/>
            <a:endCxn id="1050" idx="1"/>
          </p:cNvCxnSpPr>
          <p:nvPr/>
        </p:nvCxnSpPr>
        <p:spPr>
          <a:xfrm>
            <a:off x="4703753"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608DE433-5776-4134-874C-D5BF6F68B678}"/>
              </a:ext>
            </a:extLst>
          </p:cNvPr>
          <p:cNvCxnSpPr>
            <a:stCxn id="1050" idx="3"/>
            <a:endCxn id="36" idx="1"/>
          </p:cNvCxnSpPr>
          <p:nvPr/>
        </p:nvCxnSpPr>
        <p:spPr>
          <a:xfrm>
            <a:off x="6223215"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5BFC78F-18A1-472A-A8B5-DA001F15FA19}"/>
              </a:ext>
            </a:extLst>
          </p:cNvPr>
          <p:cNvCxnSpPr>
            <a:stCxn id="33" idx="2"/>
            <a:endCxn id="36" idx="0"/>
          </p:cNvCxnSpPr>
          <p:nvPr/>
        </p:nvCxnSpPr>
        <p:spPr>
          <a:xfrm flipH="1">
            <a:off x="7540239" y="3865230"/>
            <a:ext cx="1" cy="6408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Rectangle 43">
            <a:extLst>
              <a:ext uri="{FF2B5EF4-FFF2-40B4-BE49-F238E27FC236}">
                <a16:creationId xmlns:a16="http://schemas.microsoft.com/office/drawing/2014/main" id="{A7DDD2A5-B411-4F41-8855-F45E19B80104}"/>
              </a:ext>
            </a:extLst>
          </p:cNvPr>
          <p:cNvSpPr/>
          <p:nvPr/>
        </p:nvSpPr>
        <p:spPr>
          <a:xfrm>
            <a:off x="4585063" y="2961651"/>
            <a:ext cx="16754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lossdiff</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mixpatch-3class</a:t>
            </a:r>
          </a:p>
        </p:txBody>
      </p:sp>
      <p:cxnSp>
        <p:nvCxnSpPr>
          <p:cNvPr id="43" name="Straight Connector 42">
            <a:extLst>
              <a:ext uri="{FF2B5EF4-FFF2-40B4-BE49-F238E27FC236}">
                <a16:creationId xmlns:a16="http://schemas.microsoft.com/office/drawing/2014/main" id="{EEA1C938-DB99-4D96-BBBE-72108CB792C7}"/>
              </a:ext>
            </a:extLst>
          </p:cNvPr>
          <p:cNvCxnSpPr>
            <a:cxnSpLocks/>
          </p:cNvCxnSpPr>
          <p:nvPr/>
        </p:nvCxnSpPr>
        <p:spPr>
          <a:xfrm flipH="1" flipV="1">
            <a:off x="3570529" y="975359"/>
            <a:ext cx="3896" cy="141949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932D2FC-31EF-46E5-990E-52798E72DE97}"/>
              </a:ext>
            </a:extLst>
          </p:cNvPr>
          <p:cNvSpPr/>
          <p:nvPr/>
        </p:nvSpPr>
        <p:spPr>
          <a:xfrm>
            <a:off x="3574500" y="2394856"/>
            <a:ext cx="2811949" cy="334408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903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89C53C-1CC4-45D7-BD21-4896CAAAB0D4}"/>
              </a:ext>
            </a:extLst>
          </p:cNvPr>
          <p:cNvSpPr/>
          <p:nvPr/>
        </p:nvSpPr>
        <p:spPr>
          <a:xfrm>
            <a:off x="470264" y="0"/>
            <a:ext cx="8203474" cy="67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Update Patch-level Classifiers </a:t>
            </a:r>
          </a:p>
        </p:txBody>
      </p:sp>
      <p:cxnSp>
        <p:nvCxnSpPr>
          <p:cNvPr id="5" name="Straight Connector 4">
            <a:extLst>
              <a:ext uri="{FF2B5EF4-FFF2-40B4-BE49-F238E27FC236}">
                <a16:creationId xmlns:a16="http://schemas.microsoft.com/office/drawing/2014/main" id="{DB2D2474-88E2-4709-A030-893630D3708D}"/>
              </a:ext>
            </a:extLst>
          </p:cNvPr>
          <p:cNvCxnSpPr>
            <a:cxnSpLocks/>
          </p:cNvCxnSpPr>
          <p:nvPr/>
        </p:nvCxnSpPr>
        <p:spPr>
          <a:xfrm>
            <a:off x="470263" y="679269"/>
            <a:ext cx="8229600"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CC1F8BE0-5B39-4D2A-8D37-F6F33B874087}"/>
              </a:ext>
            </a:extLst>
          </p:cNvPr>
          <p:cNvSpPr txBox="1"/>
          <p:nvPr/>
        </p:nvSpPr>
        <p:spPr>
          <a:xfrm>
            <a:off x="4449469" y="965079"/>
            <a:ext cx="3729541" cy="1171731"/>
          </a:xfrm>
          <a:prstGeom prst="rect">
            <a:avLst/>
          </a:prstGeom>
          <a:noFill/>
        </p:spPr>
        <p:txBody>
          <a:bodyPr wrap="square" rtlCol="0">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Model Evaluation</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Accuracy</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AUC ROC</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Confusion Matrices</a:t>
            </a:r>
          </a:p>
        </p:txBody>
      </p:sp>
      <p:pic>
        <p:nvPicPr>
          <p:cNvPr id="1046" name="Picture 22" descr="https://cdn-icons-png.flaticon.com/512/148/148825.png">
            <a:extLst>
              <a:ext uri="{FF2B5EF4-FFF2-40B4-BE49-F238E27FC236}">
                <a16:creationId xmlns:a16="http://schemas.microsoft.com/office/drawing/2014/main" id="{F674F353-8172-44BC-AB2C-F141CAAF49C0}"/>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8347" y="3711341"/>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1321832-8D0F-4E8C-94D4-FE4E293ABC42}"/>
              </a:ext>
            </a:extLst>
          </p:cNvPr>
          <p:cNvSpPr/>
          <p:nvPr/>
        </p:nvSpPr>
        <p:spPr>
          <a:xfrm>
            <a:off x="981740" y="4379725"/>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2" name="Picture 22" descr="https://cdn-icons-png.flaticon.com/512/148/148825.png">
            <a:extLst>
              <a:ext uri="{FF2B5EF4-FFF2-40B4-BE49-F238E27FC236}">
                <a16:creationId xmlns:a16="http://schemas.microsoft.com/office/drawing/2014/main" id="{94A73D53-7F3C-4259-926A-5DA359C0D97B}"/>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F5D7936-1E7F-4036-ACBD-3425543B65FF}"/>
              </a:ext>
            </a:extLst>
          </p:cNvPr>
          <p:cNvSpPr/>
          <p:nvPr/>
        </p:nvSpPr>
        <p:spPr>
          <a:xfrm>
            <a:off x="2296734" y="3557453"/>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5" name="Picture 22" descr="https://cdn-icons-png.flaticon.com/512/148/148825.png">
            <a:extLst>
              <a:ext uri="{FF2B5EF4-FFF2-40B4-BE49-F238E27FC236}">
                <a16:creationId xmlns:a16="http://schemas.microsoft.com/office/drawing/2014/main" id="{0F004B2D-CE08-4168-BE7E-FA9AA8A92DAF}"/>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FB42DC1-814A-4FA4-B762-22AEA49D705B}"/>
              </a:ext>
            </a:extLst>
          </p:cNvPr>
          <p:cNvSpPr/>
          <p:nvPr/>
        </p:nvSpPr>
        <p:spPr>
          <a:xfrm>
            <a:off x="2396120" y="5048109"/>
            <a:ext cx="482824"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val</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cxnSp>
        <p:nvCxnSpPr>
          <p:cNvPr id="6" name="Straight Arrow Connector 5">
            <a:extLst>
              <a:ext uri="{FF2B5EF4-FFF2-40B4-BE49-F238E27FC236}">
                <a16:creationId xmlns:a16="http://schemas.microsoft.com/office/drawing/2014/main" id="{D6589B33-15F8-47CE-AE05-251AF308A069}"/>
              </a:ext>
            </a:extLst>
          </p:cNvPr>
          <p:cNvCxnSpPr>
            <a:stCxn id="1046" idx="3"/>
            <a:endCxn id="12" idx="1"/>
          </p:cNvCxnSpPr>
          <p:nvPr/>
        </p:nvCxnSpPr>
        <p:spPr>
          <a:xfrm flipV="1">
            <a:off x="1656731" y="3223261"/>
            <a:ext cx="646610" cy="8222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41C7FED4-3FAE-4CE6-B612-106C220FC588}"/>
              </a:ext>
            </a:extLst>
          </p:cNvPr>
          <p:cNvCxnSpPr>
            <a:stCxn id="1046" idx="3"/>
            <a:endCxn id="15" idx="1"/>
          </p:cNvCxnSpPr>
          <p:nvPr/>
        </p:nvCxnSpPr>
        <p:spPr>
          <a:xfrm>
            <a:off x="1656731" y="4045533"/>
            <a:ext cx="646610" cy="66838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48" name="Picture 24" descr="https://cdn-icons.flaticon.com/png/512/900/premium/900961.png?token=exp=1660733827~hmac=f3140714a5891450ef67ea59c0433017">
            <a:extLst>
              <a:ext uri="{FF2B5EF4-FFF2-40B4-BE49-F238E27FC236}">
                <a16:creationId xmlns:a16="http://schemas.microsoft.com/office/drawing/2014/main" id="{BD4E4AF7-7068-4BFC-A48A-78299973F3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3616" y="2889069"/>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AC351C7-9DCF-4451-92F0-D98ABFB9A374}"/>
              </a:ext>
            </a:extLst>
          </p:cNvPr>
          <p:cNvCxnSpPr>
            <a:stCxn id="12" idx="3"/>
            <a:endCxn id="1048" idx="1"/>
          </p:cNvCxnSpPr>
          <p:nvPr/>
        </p:nvCxnSpPr>
        <p:spPr>
          <a:xfrm>
            <a:off x="2971725" y="3223261"/>
            <a:ext cx="93189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Rectangle: Rounded Corners 20">
            <a:extLst>
              <a:ext uri="{FF2B5EF4-FFF2-40B4-BE49-F238E27FC236}">
                <a16:creationId xmlns:a16="http://schemas.microsoft.com/office/drawing/2014/main" id="{E0776421-5CCD-4ECD-B811-8B2BB69E2C63}"/>
              </a:ext>
            </a:extLst>
          </p:cNvPr>
          <p:cNvSpPr/>
          <p:nvPr/>
        </p:nvSpPr>
        <p:spPr>
          <a:xfrm>
            <a:off x="3771862" y="4506077"/>
            <a:ext cx="931891" cy="415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validate</a:t>
            </a:r>
          </a:p>
        </p:txBody>
      </p:sp>
      <p:cxnSp>
        <p:nvCxnSpPr>
          <p:cNvPr id="24" name="Straight Arrow Connector 23">
            <a:extLst>
              <a:ext uri="{FF2B5EF4-FFF2-40B4-BE49-F238E27FC236}">
                <a16:creationId xmlns:a16="http://schemas.microsoft.com/office/drawing/2014/main" id="{C2DF41F4-0AEE-4C71-9DD5-0A7E79F85958}"/>
              </a:ext>
            </a:extLst>
          </p:cNvPr>
          <p:cNvCxnSpPr>
            <a:stCxn id="15" idx="3"/>
            <a:endCxn id="21" idx="1"/>
          </p:cNvCxnSpPr>
          <p:nvPr/>
        </p:nvCxnSpPr>
        <p:spPr>
          <a:xfrm>
            <a:off x="2971725" y="4713917"/>
            <a:ext cx="8001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9EEBFBF-AD12-41AD-82A0-17A72E94773C}"/>
              </a:ext>
            </a:extLst>
          </p:cNvPr>
          <p:cNvCxnSpPr>
            <a:stCxn id="1048" idx="2"/>
            <a:endCxn id="21" idx="0"/>
          </p:cNvCxnSpPr>
          <p:nvPr/>
        </p:nvCxnSpPr>
        <p:spPr>
          <a:xfrm>
            <a:off x="4237808" y="3557453"/>
            <a:ext cx="0" cy="9486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32" name="Picture 22" descr="https://cdn-icons-png.flaticon.com/512/148/148825.png">
            <a:extLst>
              <a:ext uri="{FF2B5EF4-FFF2-40B4-BE49-F238E27FC236}">
                <a16:creationId xmlns:a16="http://schemas.microsoft.com/office/drawing/2014/main" id="{0A4826F9-597F-4C76-9F91-44F559B8FE9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6047"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05118471-7076-45DC-9832-D4FB9BF3219F}"/>
              </a:ext>
            </a:extLst>
          </p:cNvPr>
          <p:cNvSpPr/>
          <p:nvPr/>
        </p:nvSpPr>
        <p:spPr>
          <a:xfrm>
            <a:off x="7249134" y="3557453"/>
            <a:ext cx="58221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test</a:t>
            </a:r>
          </a:p>
        </p:txBody>
      </p:sp>
      <p:sp>
        <p:nvSpPr>
          <p:cNvPr id="36" name="Rectangle: Rounded Corners 35">
            <a:extLst>
              <a:ext uri="{FF2B5EF4-FFF2-40B4-BE49-F238E27FC236}">
                <a16:creationId xmlns:a16="http://schemas.microsoft.com/office/drawing/2014/main" id="{4F463483-84A4-4E9D-AD71-DACE5DBF6EE7}"/>
              </a:ext>
            </a:extLst>
          </p:cNvPr>
          <p:cNvSpPr/>
          <p:nvPr/>
        </p:nvSpPr>
        <p:spPr>
          <a:xfrm>
            <a:off x="7074293" y="4506077"/>
            <a:ext cx="931891" cy="4156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evaluate</a:t>
            </a:r>
          </a:p>
        </p:txBody>
      </p:sp>
      <p:pic>
        <p:nvPicPr>
          <p:cNvPr id="1050" name="Picture 26" descr="https://cdn-icons.flaticon.com/png/512/901/premium/901002.png?token=exp=1660733827~hmac=f1868a4503340a96f59f5ea1a4cf149c">
            <a:extLst>
              <a:ext uri="{FF2B5EF4-FFF2-40B4-BE49-F238E27FC236}">
                <a16:creationId xmlns:a16="http://schemas.microsoft.com/office/drawing/2014/main" id="{61938FB7-B629-4388-B4BB-21344D618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483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CB1FA0C4-2BAE-4548-B0D0-A4A2F64E4575}"/>
              </a:ext>
            </a:extLst>
          </p:cNvPr>
          <p:cNvCxnSpPr>
            <a:stCxn id="21" idx="3"/>
            <a:endCxn id="1050" idx="1"/>
          </p:cNvCxnSpPr>
          <p:nvPr/>
        </p:nvCxnSpPr>
        <p:spPr>
          <a:xfrm>
            <a:off x="4703753"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608DE433-5776-4134-874C-D5BF6F68B678}"/>
              </a:ext>
            </a:extLst>
          </p:cNvPr>
          <p:cNvCxnSpPr>
            <a:stCxn id="1050" idx="3"/>
            <a:endCxn id="36" idx="1"/>
          </p:cNvCxnSpPr>
          <p:nvPr/>
        </p:nvCxnSpPr>
        <p:spPr>
          <a:xfrm>
            <a:off x="6223215"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5BFC78F-18A1-472A-A8B5-DA001F15FA19}"/>
              </a:ext>
            </a:extLst>
          </p:cNvPr>
          <p:cNvCxnSpPr>
            <a:stCxn id="33" idx="2"/>
            <a:endCxn id="36" idx="0"/>
          </p:cNvCxnSpPr>
          <p:nvPr/>
        </p:nvCxnSpPr>
        <p:spPr>
          <a:xfrm flipH="1">
            <a:off x="7540239" y="3865230"/>
            <a:ext cx="1" cy="6408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Rectangle 43">
            <a:extLst>
              <a:ext uri="{FF2B5EF4-FFF2-40B4-BE49-F238E27FC236}">
                <a16:creationId xmlns:a16="http://schemas.microsoft.com/office/drawing/2014/main" id="{A7DDD2A5-B411-4F41-8855-F45E19B80104}"/>
              </a:ext>
            </a:extLst>
          </p:cNvPr>
          <p:cNvSpPr/>
          <p:nvPr/>
        </p:nvSpPr>
        <p:spPr>
          <a:xfrm>
            <a:off x="4585063" y="2961651"/>
            <a:ext cx="16754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lossdiff</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mixpatch-3class</a:t>
            </a:r>
          </a:p>
        </p:txBody>
      </p:sp>
      <p:cxnSp>
        <p:nvCxnSpPr>
          <p:cNvPr id="43" name="Straight Connector 42">
            <a:extLst>
              <a:ext uri="{FF2B5EF4-FFF2-40B4-BE49-F238E27FC236}">
                <a16:creationId xmlns:a16="http://schemas.microsoft.com/office/drawing/2014/main" id="{EEA1C938-DB99-4D96-BBBE-72108CB792C7}"/>
              </a:ext>
            </a:extLst>
          </p:cNvPr>
          <p:cNvCxnSpPr>
            <a:cxnSpLocks/>
          </p:cNvCxnSpPr>
          <p:nvPr/>
        </p:nvCxnSpPr>
        <p:spPr>
          <a:xfrm flipH="1" flipV="1">
            <a:off x="8172615" y="965080"/>
            <a:ext cx="3896" cy="141949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3DFD49-FD40-4CAE-9BA0-7FAACFE93DAA}"/>
              </a:ext>
            </a:extLst>
          </p:cNvPr>
          <p:cNvSpPr/>
          <p:nvPr/>
        </p:nvSpPr>
        <p:spPr>
          <a:xfrm>
            <a:off x="5367061" y="2394856"/>
            <a:ext cx="2811949" cy="334408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25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89C53C-1CC4-45D7-BD21-4896CAAAB0D4}"/>
              </a:ext>
            </a:extLst>
          </p:cNvPr>
          <p:cNvSpPr/>
          <p:nvPr/>
        </p:nvSpPr>
        <p:spPr>
          <a:xfrm>
            <a:off x="470264" y="0"/>
            <a:ext cx="8203474" cy="67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Update Patch-level Classifiers </a:t>
            </a:r>
          </a:p>
        </p:txBody>
      </p:sp>
      <p:cxnSp>
        <p:nvCxnSpPr>
          <p:cNvPr id="5" name="Straight Connector 4">
            <a:extLst>
              <a:ext uri="{FF2B5EF4-FFF2-40B4-BE49-F238E27FC236}">
                <a16:creationId xmlns:a16="http://schemas.microsoft.com/office/drawing/2014/main" id="{DB2D2474-88E2-4709-A030-893630D3708D}"/>
              </a:ext>
            </a:extLst>
          </p:cNvPr>
          <p:cNvCxnSpPr>
            <a:cxnSpLocks/>
          </p:cNvCxnSpPr>
          <p:nvPr/>
        </p:nvCxnSpPr>
        <p:spPr>
          <a:xfrm>
            <a:off x="470263" y="679269"/>
            <a:ext cx="8229600"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pic>
        <p:nvPicPr>
          <p:cNvPr id="1046" name="Picture 22" descr="https://cdn-icons-png.flaticon.com/512/148/148825.png">
            <a:extLst>
              <a:ext uri="{FF2B5EF4-FFF2-40B4-BE49-F238E27FC236}">
                <a16:creationId xmlns:a16="http://schemas.microsoft.com/office/drawing/2014/main" id="{F674F353-8172-44BC-AB2C-F141CAAF49C0}"/>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8347" y="3711341"/>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1321832-8D0F-4E8C-94D4-FE4E293ABC42}"/>
              </a:ext>
            </a:extLst>
          </p:cNvPr>
          <p:cNvSpPr/>
          <p:nvPr/>
        </p:nvSpPr>
        <p:spPr>
          <a:xfrm>
            <a:off x="981740" y="4379725"/>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2" name="Picture 22" descr="https://cdn-icons-png.flaticon.com/512/148/148825.png">
            <a:extLst>
              <a:ext uri="{FF2B5EF4-FFF2-40B4-BE49-F238E27FC236}">
                <a16:creationId xmlns:a16="http://schemas.microsoft.com/office/drawing/2014/main" id="{94A73D53-7F3C-4259-926A-5DA359C0D97B}"/>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F5D7936-1E7F-4036-ACBD-3425543B65FF}"/>
              </a:ext>
            </a:extLst>
          </p:cNvPr>
          <p:cNvSpPr/>
          <p:nvPr/>
        </p:nvSpPr>
        <p:spPr>
          <a:xfrm>
            <a:off x="2296734" y="3557453"/>
            <a:ext cx="681597"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train</a:t>
            </a:r>
          </a:p>
        </p:txBody>
      </p:sp>
      <p:pic>
        <p:nvPicPr>
          <p:cNvPr id="15" name="Picture 22" descr="https://cdn-icons-png.flaticon.com/512/148/148825.png">
            <a:extLst>
              <a:ext uri="{FF2B5EF4-FFF2-40B4-BE49-F238E27FC236}">
                <a16:creationId xmlns:a16="http://schemas.microsoft.com/office/drawing/2014/main" id="{0F004B2D-CE08-4168-BE7E-FA9AA8A92DAF}"/>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334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FB42DC1-814A-4FA4-B762-22AEA49D705B}"/>
              </a:ext>
            </a:extLst>
          </p:cNvPr>
          <p:cNvSpPr/>
          <p:nvPr/>
        </p:nvSpPr>
        <p:spPr>
          <a:xfrm>
            <a:off x="2396120" y="5048109"/>
            <a:ext cx="482824"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val</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cxnSp>
        <p:nvCxnSpPr>
          <p:cNvPr id="6" name="Straight Arrow Connector 5">
            <a:extLst>
              <a:ext uri="{FF2B5EF4-FFF2-40B4-BE49-F238E27FC236}">
                <a16:creationId xmlns:a16="http://schemas.microsoft.com/office/drawing/2014/main" id="{D6589B33-15F8-47CE-AE05-251AF308A069}"/>
              </a:ext>
            </a:extLst>
          </p:cNvPr>
          <p:cNvCxnSpPr>
            <a:stCxn id="1046" idx="3"/>
            <a:endCxn id="12" idx="1"/>
          </p:cNvCxnSpPr>
          <p:nvPr/>
        </p:nvCxnSpPr>
        <p:spPr>
          <a:xfrm flipV="1">
            <a:off x="1656731" y="3223261"/>
            <a:ext cx="646610" cy="8222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41C7FED4-3FAE-4CE6-B612-106C220FC588}"/>
              </a:ext>
            </a:extLst>
          </p:cNvPr>
          <p:cNvCxnSpPr>
            <a:stCxn id="1046" idx="3"/>
            <a:endCxn id="15" idx="1"/>
          </p:cNvCxnSpPr>
          <p:nvPr/>
        </p:nvCxnSpPr>
        <p:spPr>
          <a:xfrm>
            <a:off x="1656731" y="4045533"/>
            <a:ext cx="646610" cy="66838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48" name="Picture 24" descr="https://cdn-icons.flaticon.com/png/512/900/premium/900961.png?token=exp=1660733827~hmac=f3140714a5891450ef67ea59c0433017">
            <a:extLst>
              <a:ext uri="{FF2B5EF4-FFF2-40B4-BE49-F238E27FC236}">
                <a16:creationId xmlns:a16="http://schemas.microsoft.com/office/drawing/2014/main" id="{BD4E4AF7-7068-4BFC-A48A-78299973F3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3616" y="2889069"/>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AC351C7-9DCF-4451-92F0-D98ABFB9A374}"/>
              </a:ext>
            </a:extLst>
          </p:cNvPr>
          <p:cNvCxnSpPr>
            <a:stCxn id="12" idx="3"/>
            <a:endCxn id="1048" idx="1"/>
          </p:cNvCxnSpPr>
          <p:nvPr/>
        </p:nvCxnSpPr>
        <p:spPr>
          <a:xfrm>
            <a:off x="2971725" y="3223261"/>
            <a:ext cx="93189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Rectangle: Rounded Corners 20">
            <a:extLst>
              <a:ext uri="{FF2B5EF4-FFF2-40B4-BE49-F238E27FC236}">
                <a16:creationId xmlns:a16="http://schemas.microsoft.com/office/drawing/2014/main" id="{E0776421-5CCD-4ECD-B811-8B2BB69E2C63}"/>
              </a:ext>
            </a:extLst>
          </p:cNvPr>
          <p:cNvSpPr/>
          <p:nvPr/>
        </p:nvSpPr>
        <p:spPr>
          <a:xfrm>
            <a:off x="3771862" y="4506077"/>
            <a:ext cx="931891" cy="4156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validate</a:t>
            </a:r>
          </a:p>
        </p:txBody>
      </p:sp>
      <p:cxnSp>
        <p:nvCxnSpPr>
          <p:cNvPr id="24" name="Straight Arrow Connector 23">
            <a:extLst>
              <a:ext uri="{FF2B5EF4-FFF2-40B4-BE49-F238E27FC236}">
                <a16:creationId xmlns:a16="http://schemas.microsoft.com/office/drawing/2014/main" id="{C2DF41F4-0AEE-4C71-9DD5-0A7E79F85958}"/>
              </a:ext>
            </a:extLst>
          </p:cNvPr>
          <p:cNvCxnSpPr>
            <a:stCxn id="15" idx="3"/>
            <a:endCxn id="21" idx="1"/>
          </p:cNvCxnSpPr>
          <p:nvPr/>
        </p:nvCxnSpPr>
        <p:spPr>
          <a:xfrm>
            <a:off x="2971725" y="4713917"/>
            <a:ext cx="8001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9EEBFBF-AD12-41AD-82A0-17A72E94773C}"/>
              </a:ext>
            </a:extLst>
          </p:cNvPr>
          <p:cNvCxnSpPr>
            <a:stCxn id="1048" idx="2"/>
            <a:endCxn id="21" idx="0"/>
          </p:cNvCxnSpPr>
          <p:nvPr/>
        </p:nvCxnSpPr>
        <p:spPr>
          <a:xfrm>
            <a:off x="4237808" y="3557453"/>
            <a:ext cx="0" cy="9486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32" name="Picture 22" descr="https://cdn-icons-png.flaticon.com/512/148/148825.png">
            <a:extLst>
              <a:ext uri="{FF2B5EF4-FFF2-40B4-BE49-F238E27FC236}">
                <a16:creationId xmlns:a16="http://schemas.microsoft.com/office/drawing/2014/main" id="{0A4826F9-597F-4C76-9F91-44F559B8FE9C}"/>
              </a:ext>
            </a:extLst>
          </p:cNvPr>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06047" y="2889069"/>
            <a:ext cx="668384" cy="66838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05118471-7076-45DC-9832-D4FB9BF3219F}"/>
              </a:ext>
            </a:extLst>
          </p:cNvPr>
          <p:cNvSpPr/>
          <p:nvPr/>
        </p:nvSpPr>
        <p:spPr>
          <a:xfrm>
            <a:off x="7249134" y="3557453"/>
            <a:ext cx="58221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test</a:t>
            </a:r>
          </a:p>
        </p:txBody>
      </p:sp>
      <p:sp>
        <p:nvSpPr>
          <p:cNvPr id="36" name="Rectangle: Rounded Corners 35">
            <a:extLst>
              <a:ext uri="{FF2B5EF4-FFF2-40B4-BE49-F238E27FC236}">
                <a16:creationId xmlns:a16="http://schemas.microsoft.com/office/drawing/2014/main" id="{4F463483-84A4-4E9D-AD71-DACE5DBF6EE7}"/>
              </a:ext>
            </a:extLst>
          </p:cNvPr>
          <p:cNvSpPr/>
          <p:nvPr/>
        </p:nvSpPr>
        <p:spPr>
          <a:xfrm>
            <a:off x="7074293" y="4506077"/>
            <a:ext cx="931891" cy="4156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evaluate</a:t>
            </a:r>
          </a:p>
        </p:txBody>
      </p:sp>
      <p:pic>
        <p:nvPicPr>
          <p:cNvPr id="1050" name="Picture 26" descr="https://cdn-icons.flaticon.com/png/512/901/premium/901002.png?token=exp=1660733827~hmac=f1868a4503340a96f59f5ea1a4cf149c">
            <a:extLst>
              <a:ext uri="{FF2B5EF4-FFF2-40B4-BE49-F238E27FC236}">
                <a16:creationId xmlns:a16="http://schemas.microsoft.com/office/drawing/2014/main" id="{61938FB7-B629-4388-B4BB-21344D618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4831" y="4379725"/>
            <a:ext cx="668384" cy="6683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CB1FA0C4-2BAE-4548-B0D0-A4A2F64E4575}"/>
              </a:ext>
            </a:extLst>
          </p:cNvPr>
          <p:cNvCxnSpPr>
            <a:stCxn id="21" idx="3"/>
            <a:endCxn id="1050" idx="1"/>
          </p:cNvCxnSpPr>
          <p:nvPr/>
        </p:nvCxnSpPr>
        <p:spPr>
          <a:xfrm>
            <a:off x="4703753"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608DE433-5776-4134-874C-D5BF6F68B678}"/>
              </a:ext>
            </a:extLst>
          </p:cNvPr>
          <p:cNvCxnSpPr>
            <a:stCxn id="1050" idx="3"/>
            <a:endCxn id="36" idx="1"/>
          </p:cNvCxnSpPr>
          <p:nvPr/>
        </p:nvCxnSpPr>
        <p:spPr>
          <a:xfrm>
            <a:off x="6223215" y="4713917"/>
            <a:ext cx="85107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5BFC78F-18A1-472A-A8B5-DA001F15FA19}"/>
              </a:ext>
            </a:extLst>
          </p:cNvPr>
          <p:cNvCxnSpPr>
            <a:stCxn id="33" idx="2"/>
            <a:endCxn id="36" idx="0"/>
          </p:cNvCxnSpPr>
          <p:nvPr/>
        </p:nvCxnSpPr>
        <p:spPr>
          <a:xfrm flipH="1">
            <a:off x="7540239" y="3865230"/>
            <a:ext cx="1" cy="6408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Rectangle 43">
            <a:extLst>
              <a:ext uri="{FF2B5EF4-FFF2-40B4-BE49-F238E27FC236}">
                <a16:creationId xmlns:a16="http://schemas.microsoft.com/office/drawing/2014/main" id="{A7DDD2A5-B411-4F41-8855-F45E19B80104}"/>
              </a:ext>
            </a:extLst>
          </p:cNvPr>
          <p:cNvSpPr/>
          <p:nvPr/>
        </p:nvSpPr>
        <p:spPr>
          <a:xfrm>
            <a:off x="4585063" y="2961651"/>
            <a:ext cx="167545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lossdiff</a:t>
            </a:r>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mixpatch-3class</a:t>
            </a:r>
          </a:p>
        </p:txBody>
      </p:sp>
      <p:sp>
        <p:nvSpPr>
          <p:cNvPr id="30" name="Rectangle 29">
            <a:extLst>
              <a:ext uri="{FF2B5EF4-FFF2-40B4-BE49-F238E27FC236}">
                <a16:creationId xmlns:a16="http://schemas.microsoft.com/office/drawing/2014/main" id="{828089F4-53FA-4611-83E7-F6743FB8E594}"/>
              </a:ext>
            </a:extLst>
          </p:cNvPr>
          <p:cNvSpPr/>
          <p:nvPr/>
        </p:nvSpPr>
        <p:spPr>
          <a:xfrm>
            <a:off x="792481" y="2394856"/>
            <a:ext cx="7386530" cy="334408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4027F359-4FF9-4C5B-BBDC-90189025C13C}"/>
              </a:ext>
            </a:extLst>
          </p:cNvPr>
          <p:cNvCxnSpPr>
            <a:cxnSpLocks/>
          </p:cNvCxnSpPr>
          <p:nvPr/>
        </p:nvCxnSpPr>
        <p:spPr>
          <a:xfrm flipH="1" flipV="1">
            <a:off x="788585" y="975359"/>
            <a:ext cx="3896" cy="141949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3E74EEC-E37F-4A26-BD05-C0B855414287}"/>
              </a:ext>
            </a:extLst>
          </p:cNvPr>
          <p:cNvSpPr txBox="1"/>
          <p:nvPr/>
        </p:nvSpPr>
        <p:spPr>
          <a:xfrm>
            <a:off x="821776" y="924128"/>
            <a:ext cx="7345546" cy="144873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Model Development</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whole process will be run 3 times.</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best</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 mixpatch-3class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 the validation set) will be selected for the Feature Cube+</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best</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lossdiff</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will be selected for the other slide-level frameworks.</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estimated time of completion is approx. 3 weeks (but we will show results once each run finishes).</a:t>
            </a:r>
          </a:p>
        </p:txBody>
      </p:sp>
    </p:spTree>
    <p:extLst>
      <p:ext uri="{BB962C8B-B14F-4D97-AF65-F5344CB8AC3E}">
        <p14:creationId xmlns:p14="http://schemas.microsoft.com/office/powerpoint/2010/main" val="214669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p:nvPr/>
        </p:nvSpPr>
        <p:spPr>
          <a:xfrm>
            <a:off x="166254" y="0"/>
            <a:ext cx="28595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Issue summary</a:t>
            </a:r>
            <a:endParaRPr sz="1800" b="1">
              <a:solidFill>
                <a:schemeClr val="dk1"/>
              </a:solidFill>
              <a:latin typeface="Calibri"/>
              <a:ea typeface="Calibri"/>
              <a:cs typeface="Calibri"/>
              <a:sym typeface="Calibri"/>
            </a:endParaRPr>
          </a:p>
        </p:txBody>
      </p:sp>
      <p:graphicFrame>
        <p:nvGraphicFramePr>
          <p:cNvPr id="99" name="Google Shape;99;p2"/>
          <p:cNvGraphicFramePr/>
          <p:nvPr>
            <p:extLst>
              <p:ext uri="{D42A27DB-BD31-4B8C-83A1-F6EECF244321}">
                <p14:modId xmlns:p14="http://schemas.microsoft.com/office/powerpoint/2010/main" val="1999800791"/>
              </p:ext>
            </p:extLst>
          </p:nvPr>
        </p:nvGraphicFramePr>
        <p:xfrm>
          <a:off x="25172" y="360647"/>
          <a:ext cx="9093650" cy="6469638"/>
        </p:xfrm>
        <a:graphic>
          <a:graphicData uri="http://schemas.openxmlformats.org/drawingml/2006/table">
            <a:tbl>
              <a:tblPr>
                <a:noFill/>
              </a:tblPr>
              <a:tblGrid>
                <a:gridCol w="748150">
                  <a:extLst>
                    <a:ext uri="{9D8B030D-6E8A-4147-A177-3AD203B41FA5}">
                      <a16:colId xmlns:a16="http://schemas.microsoft.com/office/drawing/2014/main" val="20000"/>
                    </a:ext>
                  </a:extLst>
                </a:gridCol>
                <a:gridCol w="849725">
                  <a:extLst>
                    <a:ext uri="{9D8B030D-6E8A-4147-A177-3AD203B41FA5}">
                      <a16:colId xmlns:a16="http://schemas.microsoft.com/office/drawing/2014/main" val="20001"/>
                    </a:ext>
                  </a:extLst>
                </a:gridCol>
                <a:gridCol w="3551450">
                  <a:extLst>
                    <a:ext uri="{9D8B030D-6E8A-4147-A177-3AD203B41FA5}">
                      <a16:colId xmlns:a16="http://schemas.microsoft.com/office/drawing/2014/main" val="20002"/>
                    </a:ext>
                  </a:extLst>
                </a:gridCol>
                <a:gridCol w="3944325">
                  <a:extLst>
                    <a:ext uri="{9D8B030D-6E8A-4147-A177-3AD203B41FA5}">
                      <a16:colId xmlns:a16="http://schemas.microsoft.com/office/drawing/2014/main" val="20003"/>
                    </a:ext>
                  </a:extLst>
                </a:gridCol>
              </a:tblGrid>
              <a:tr h="320555">
                <a:tc gridSpan="2">
                  <a:txBody>
                    <a:bodyPr/>
                    <a:lstStyle/>
                    <a:p>
                      <a:pPr marL="0" marR="0" lvl="0" indent="0" algn="ctr" rtl="0">
                        <a:lnSpc>
                          <a:spcPct val="107000"/>
                        </a:lnSpc>
                        <a:spcBef>
                          <a:spcPts val="0"/>
                        </a:spcBef>
                        <a:spcAft>
                          <a:spcPts val="0"/>
                        </a:spcAft>
                        <a:buNone/>
                      </a:pPr>
                      <a:r>
                        <a:rPr lang="en-US" sz="1000" b="1" u="none" strike="noStrike" cap="none" dirty="0" err="1">
                          <a:latin typeface="Calibri"/>
                          <a:ea typeface="Calibri"/>
                          <a:cs typeface="Calibri"/>
                          <a:sym typeface="Calibri"/>
                        </a:rPr>
                        <a:t>스캐너</a:t>
                      </a:r>
                      <a:endParaRPr sz="1000" b="1" u="none" strike="noStrike" cap="none" dirty="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ko-KR"/>
                    </a:p>
                  </a:txBody>
                  <a:tcPr/>
                </a:tc>
                <a:tc>
                  <a:txBody>
                    <a:bodyPr/>
                    <a:lstStyle/>
                    <a:p>
                      <a:pPr marL="0" marR="0" lvl="0" indent="0" algn="ctr" rtl="0">
                        <a:lnSpc>
                          <a:spcPct val="107000"/>
                        </a:lnSpc>
                        <a:spcBef>
                          <a:spcPts val="0"/>
                        </a:spcBef>
                        <a:spcAft>
                          <a:spcPts val="0"/>
                        </a:spcAft>
                        <a:buNone/>
                      </a:pPr>
                      <a:r>
                        <a:rPr lang="en-US" sz="1000" b="1" u="none" strike="noStrike" cap="none" dirty="0">
                          <a:latin typeface="Calibri"/>
                          <a:ea typeface="Calibri"/>
                          <a:cs typeface="Calibri"/>
                          <a:sym typeface="Calibri"/>
                        </a:rPr>
                        <a:t>8/11</a:t>
                      </a:r>
                      <a:endParaRPr sz="1000" b="1" u="none" strike="noStrike" cap="none" dirty="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lnSpc>
                          <a:spcPct val="107000"/>
                        </a:lnSpc>
                        <a:spcBef>
                          <a:spcPts val="0"/>
                        </a:spcBef>
                        <a:spcAft>
                          <a:spcPts val="0"/>
                        </a:spcAft>
                        <a:buNone/>
                      </a:pPr>
                      <a:r>
                        <a:rPr lang="en-US" sz="1000" b="1" u="none" strike="noStrike" cap="none" dirty="0">
                          <a:latin typeface="Calibri"/>
                          <a:ea typeface="Calibri"/>
                          <a:cs typeface="Calibri"/>
                          <a:sym typeface="Calibri"/>
                        </a:rPr>
                        <a:t>8/18</a:t>
                      </a:r>
                      <a:endParaRPr sz="1000" b="1" u="none" strike="noStrike" cap="none" dirty="0">
                        <a:latin typeface="Calibri"/>
                        <a:ea typeface="Calibri"/>
                        <a:cs typeface="Calibri"/>
                        <a:sym typeface="Calibri"/>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718727">
                <a:tc rowSpan="2">
                  <a:txBody>
                    <a:bodyPr/>
                    <a:lstStyle/>
                    <a:p>
                      <a:pPr marL="0" marR="0" lvl="0" indent="0" algn="ctr" rtl="0">
                        <a:lnSpc>
                          <a:spcPct val="107000"/>
                        </a:lnSpc>
                        <a:spcBef>
                          <a:spcPts val="0"/>
                        </a:spcBef>
                        <a:spcAft>
                          <a:spcPts val="0"/>
                        </a:spcAft>
                        <a:buNone/>
                      </a:pPr>
                      <a:r>
                        <a:rPr lang="en-US" sz="1000" b="1" u="none" strike="noStrike" cap="none">
                          <a:latin typeface="Calibri"/>
                          <a:ea typeface="Calibri"/>
                          <a:cs typeface="Calibri"/>
                          <a:sym typeface="Calibri"/>
                        </a:rPr>
                        <a:t>WSI</a:t>
                      </a:r>
                      <a:endParaRPr/>
                    </a:p>
                    <a:p>
                      <a:pPr marL="0" marR="0" lvl="0" indent="0" algn="ctr" rtl="0">
                        <a:lnSpc>
                          <a:spcPct val="107000"/>
                        </a:lnSpc>
                        <a:spcBef>
                          <a:spcPts val="800"/>
                        </a:spcBef>
                        <a:spcAft>
                          <a:spcPts val="0"/>
                        </a:spcAft>
                        <a:buNone/>
                      </a:pPr>
                      <a:r>
                        <a:rPr lang="en-US" sz="1000" b="1" u="none" strike="noStrike" cap="none">
                          <a:latin typeface="Calibri"/>
                          <a:ea typeface="Calibri"/>
                          <a:cs typeface="Calibri"/>
                          <a:sym typeface="Calibri"/>
                        </a:rPr>
                        <a:t>Slide</a:t>
                      </a:r>
                      <a:endParaRPr/>
                    </a:p>
                    <a:p>
                      <a:pPr marL="0" marR="0" lvl="0" indent="0" algn="ctr" rtl="0">
                        <a:lnSpc>
                          <a:spcPct val="107000"/>
                        </a:lnSpc>
                        <a:spcBef>
                          <a:spcPts val="800"/>
                        </a:spcBef>
                        <a:spcAft>
                          <a:spcPts val="0"/>
                        </a:spcAft>
                        <a:buNone/>
                      </a:pPr>
                      <a:r>
                        <a:rPr lang="en-US" sz="1000" b="1" u="none" strike="noStrike" cap="none">
                          <a:latin typeface="Calibri"/>
                          <a:ea typeface="Calibri"/>
                          <a:cs typeface="Calibri"/>
                          <a:sym typeface="Calibri"/>
                        </a:rPr>
                        <a:t>Classifier</a:t>
                      </a:r>
                      <a:endParaRPr sz="1000" b="1"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US" sz="1000" b="1" u="none" strike="noStrike" cap="none" dirty="0">
                          <a:latin typeface="Calibri"/>
                          <a:ea typeface="Calibri"/>
                          <a:cs typeface="Calibri"/>
                          <a:sym typeface="Calibri"/>
                        </a:rPr>
                        <a:t>*</a:t>
                      </a:r>
                      <a:r>
                        <a:rPr lang="en-US" sz="1000" b="1" u="none" strike="noStrike" cap="none" dirty="0" err="1">
                          <a:latin typeface="Calibri"/>
                          <a:ea typeface="Calibri"/>
                          <a:cs typeface="Calibri"/>
                          <a:sym typeface="Calibri"/>
                        </a:rPr>
                        <a:t>위장-대장</a:t>
                      </a:r>
                      <a:endParaRPr dirty="0"/>
                    </a:p>
                    <a:p>
                      <a:pPr marL="0" marR="0" lvl="0" indent="0" algn="ctr" rtl="0">
                        <a:lnSpc>
                          <a:spcPct val="107000"/>
                        </a:lnSpc>
                        <a:spcBef>
                          <a:spcPts val="800"/>
                        </a:spcBef>
                        <a:spcAft>
                          <a:spcPts val="0"/>
                        </a:spcAft>
                        <a:buNone/>
                      </a:pPr>
                      <a:r>
                        <a:rPr lang="en-US" sz="1000" b="1" u="none" strike="noStrike" cap="none" dirty="0">
                          <a:latin typeface="Calibri"/>
                          <a:ea typeface="Calibri"/>
                          <a:cs typeface="Calibri"/>
                          <a:sym typeface="Calibri"/>
                        </a:rPr>
                        <a:t>(feature-cube)</a:t>
                      </a:r>
                      <a:endParaRPr sz="1000" b="1" u="none" strike="noStrike" cap="none" dirty="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171450" marR="0" lvl="0" indent="-107950" algn="l" rtl="0">
                        <a:lnSpc>
                          <a:spcPct val="107000"/>
                        </a:lnSpc>
                        <a:spcBef>
                          <a:spcPts val="0"/>
                        </a:spcBef>
                        <a:spcAft>
                          <a:spcPts val="0"/>
                        </a:spcAft>
                        <a:buClr>
                          <a:schemeClr val="dk1"/>
                        </a:buClr>
                        <a:buSzPts val="1000"/>
                        <a:buFont typeface="Arial"/>
                        <a:buNone/>
                      </a:pPr>
                      <a:endParaRPr sz="1000" b="0" u="none" strike="noStrike" cap="none" dirty="0">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234950" marR="0" lvl="0" indent="-171450" algn="l" rtl="0">
                        <a:lnSpc>
                          <a:spcPct val="107000"/>
                        </a:lnSpc>
                        <a:spcBef>
                          <a:spcPts val="0"/>
                        </a:spcBef>
                        <a:spcAft>
                          <a:spcPts val="0"/>
                        </a:spcAft>
                        <a:buClr>
                          <a:schemeClr val="dk1"/>
                        </a:buClr>
                        <a:buSzPts val="1000"/>
                        <a:buFont typeface="Arial" panose="020B0604020202020204" pitchFamily="34" charset="0"/>
                        <a:buChar char="•"/>
                      </a:pPr>
                      <a:r>
                        <a:rPr lang="en-US" altLang="ko-KR" sz="1000" b="1" u="none" strike="noStrike" cap="none" dirty="0">
                          <a:solidFill>
                            <a:schemeClr val="dk1"/>
                          </a:solidFill>
                          <a:latin typeface="+mn-lt"/>
                          <a:ea typeface="Calibri"/>
                          <a:cs typeface="Calibri"/>
                          <a:sym typeface="Calibri"/>
                        </a:rPr>
                        <a:t>Slide-level Framework Evaluation </a:t>
                      </a:r>
                      <a:endParaRPr lang="en-US" altLang="ko-KR" sz="1000" b="1" dirty="0"/>
                    </a:p>
                    <a:p>
                      <a:pPr marL="234950" marR="0" lvl="0" indent="-171450" algn="l" rtl="0">
                        <a:lnSpc>
                          <a:spcPct val="107000"/>
                        </a:lnSpc>
                        <a:spcBef>
                          <a:spcPts val="0"/>
                        </a:spcBef>
                        <a:spcAft>
                          <a:spcPts val="0"/>
                        </a:spcAft>
                        <a:buClr>
                          <a:schemeClr val="dk1"/>
                        </a:buClr>
                        <a:buSzPts val="1000"/>
                        <a:buFont typeface="Arial" panose="020B0604020202020204" pitchFamily="34" charset="0"/>
                        <a:buChar char="•"/>
                      </a:pPr>
                      <a:r>
                        <a:rPr lang="en-US" altLang="ko-KR" sz="1000" b="0" dirty="0"/>
                        <a:t>Patch-level Classifiers </a:t>
                      </a:r>
                      <a:r>
                        <a:rPr lang="ko-KR" altLang="en-US" sz="1000" b="0" dirty="0"/>
                        <a:t>업데이트 계획 수립</a:t>
                      </a:r>
                      <a:endParaRPr lang="en-US" altLang="ko-KR" sz="1000" b="0" u="none" strike="noStrike" cap="none" dirty="0">
                        <a:solidFill>
                          <a:schemeClr val="dk1"/>
                        </a:solidFill>
                        <a:latin typeface="Calibri"/>
                        <a:cs typeface="Calibri"/>
                        <a:sym typeface="Calibri"/>
                      </a:endParaRPr>
                    </a:p>
                    <a:p>
                      <a:pPr marL="63500" marR="0" lvl="2" indent="0" algn="l" rtl="0">
                        <a:lnSpc>
                          <a:spcPct val="107000"/>
                        </a:lnSpc>
                        <a:spcBef>
                          <a:spcPts val="0"/>
                        </a:spcBef>
                        <a:spcAft>
                          <a:spcPts val="0"/>
                        </a:spcAft>
                        <a:buClr>
                          <a:schemeClr val="dk1"/>
                        </a:buClr>
                        <a:buSzPts val="1000"/>
                        <a:buFont typeface="Arial" panose="020B0604020202020204" pitchFamily="34" charset="0"/>
                        <a:buNone/>
                      </a:pPr>
                      <a:r>
                        <a:rPr lang="en-US" altLang="ko-KR" sz="1000" b="0" dirty="0"/>
                        <a:t>         </a:t>
                      </a:r>
                      <a:r>
                        <a:rPr lang="en-US" altLang="ko-KR" sz="1000" b="0" dirty="0" err="1"/>
                        <a:t>Lossdiff</a:t>
                      </a:r>
                      <a:endParaRPr lang="en-US" altLang="ko-KR" sz="1000" b="0" dirty="0"/>
                    </a:p>
                    <a:p>
                      <a:pPr marL="63500" marR="0" lvl="2" indent="0" algn="l" rtl="0">
                        <a:lnSpc>
                          <a:spcPct val="107000"/>
                        </a:lnSpc>
                        <a:spcBef>
                          <a:spcPts val="0"/>
                        </a:spcBef>
                        <a:spcAft>
                          <a:spcPts val="0"/>
                        </a:spcAft>
                        <a:buClr>
                          <a:schemeClr val="dk1"/>
                        </a:buClr>
                        <a:buSzPts val="1000"/>
                        <a:buFont typeface="Arial" panose="020B0604020202020204" pitchFamily="34" charset="0"/>
                        <a:buNone/>
                      </a:pPr>
                      <a:r>
                        <a:rPr lang="en-US" altLang="ko-KR" sz="1000" b="0" dirty="0"/>
                        <a:t>         </a:t>
                      </a:r>
                      <a:r>
                        <a:rPr lang="en-US" altLang="ko-KR" sz="1000" b="0" dirty="0" err="1"/>
                        <a:t>Mixpatch</a:t>
                      </a:r>
                      <a:r>
                        <a:rPr lang="en-US" altLang="ko-KR" sz="1000" b="0" dirty="0"/>
                        <a:t> 3-class (for Feature Cube +)</a:t>
                      </a: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794460">
                <a:tc vMerge="1">
                  <a:txBody>
                    <a:bodyPr/>
                    <a:lstStyle/>
                    <a:p>
                      <a:endParaRPr lang="ko-KR"/>
                    </a:p>
                  </a:txBody>
                  <a:tcPr/>
                </a:tc>
                <a:tc>
                  <a:txBody>
                    <a:bodyPr/>
                    <a:lstStyle/>
                    <a:p>
                      <a:pPr marL="0" marR="0" lvl="0" indent="0" algn="ctr" rtl="0">
                        <a:lnSpc>
                          <a:spcPct val="107000"/>
                        </a:lnSpc>
                        <a:spcBef>
                          <a:spcPts val="0"/>
                        </a:spcBef>
                        <a:spcAft>
                          <a:spcPts val="0"/>
                        </a:spcAft>
                        <a:buClr>
                          <a:schemeClr val="dk1"/>
                        </a:buClr>
                        <a:buSzPts val="1000"/>
                        <a:buFont typeface="Calibri"/>
                        <a:buNone/>
                      </a:pPr>
                      <a:r>
                        <a:rPr lang="en-US" sz="1000" b="1" u="none" strike="noStrike" cap="none" dirty="0">
                          <a:latin typeface="Calibri"/>
                          <a:ea typeface="Calibri"/>
                          <a:cs typeface="Calibri"/>
                          <a:sym typeface="Calibri"/>
                        </a:rPr>
                        <a:t>GCN</a:t>
                      </a:r>
                      <a:endParaRPr sz="1000" b="1" u="none" strike="noStrike" cap="none" dirty="0">
                        <a:latin typeface="Calibri"/>
                        <a:ea typeface="Calibri"/>
                        <a:cs typeface="Calibri"/>
                        <a:sym typeface="Calibri"/>
                      </a:endParaRPr>
                    </a:p>
                    <a:p>
                      <a:pPr marL="0" marR="0" lvl="0" indent="0" algn="ctr" rtl="0">
                        <a:lnSpc>
                          <a:spcPct val="107000"/>
                        </a:lnSpc>
                        <a:spcBef>
                          <a:spcPts val="800"/>
                        </a:spcBef>
                        <a:spcAft>
                          <a:spcPts val="0"/>
                        </a:spcAft>
                        <a:buNone/>
                      </a:pPr>
                      <a:endParaRPr sz="1000" b="1" u="none" strike="noStrike" cap="none" dirty="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just" rtl="0">
                        <a:lnSpc>
                          <a:spcPct val="107000"/>
                        </a:lnSpc>
                        <a:spcBef>
                          <a:spcPts val="0"/>
                        </a:spcBef>
                        <a:spcAft>
                          <a:spcPts val="0"/>
                        </a:spcAft>
                        <a:buClr>
                          <a:schemeClr val="dk1"/>
                        </a:buClr>
                        <a:buSzPts val="1000"/>
                        <a:buFont typeface="Arial"/>
                        <a:buNone/>
                      </a:pPr>
                      <a:endParaRPr sz="1000" b="0" u="none" strike="noStrike" cap="none" dirty="0">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171450" marR="0" lvl="0" indent="-171450" algn="just" rtl="0">
                        <a:lnSpc>
                          <a:spcPct val="107000"/>
                        </a:lnSpc>
                        <a:spcBef>
                          <a:spcPts val="0"/>
                        </a:spcBef>
                        <a:spcAft>
                          <a:spcPts val="0"/>
                        </a:spcAft>
                        <a:buClr>
                          <a:schemeClr val="dk1"/>
                        </a:buClr>
                        <a:buSzPts val="1000"/>
                        <a:buFont typeface="Arial" panose="020B0604020202020204" pitchFamily="34" charset="0"/>
                        <a:buChar char="•"/>
                      </a:pPr>
                      <a:r>
                        <a:rPr lang="en-US" sz="1000" b="0" u="none" strike="noStrike" cap="none" dirty="0" err="1">
                          <a:solidFill>
                            <a:schemeClr val="dk1"/>
                          </a:solidFill>
                          <a:latin typeface="Calibri"/>
                          <a:ea typeface="Calibri"/>
                          <a:cs typeface="Calibri"/>
                          <a:sym typeface="Calibri"/>
                        </a:rPr>
                        <a:t>Willmer</a:t>
                      </a:r>
                      <a:r>
                        <a:rPr lang="en-US" sz="1000" b="0" u="none" strike="noStrike" cap="none" dirty="0">
                          <a:solidFill>
                            <a:schemeClr val="dk1"/>
                          </a:solidFill>
                          <a:latin typeface="Calibri"/>
                          <a:ea typeface="Calibri"/>
                          <a:cs typeface="Calibri"/>
                          <a:sym typeface="Calibri"/>
                        </a:rPr>
                        <a:t> </a:t>
                      </a:r>
                      <a:r>
                        <a:rPr lang="ko-KR" altLang="en-US" sz="1000" b="0" u="none" strike="noStrike" cap="none" dirty="0">
                          <a:solidFill>
                            <a:schemeClr val="dk1"/>
                          </a:solidFill>
                          <a:latin typeface="Calibri"/>
                          <a:ea typeface="Calibri"/>
                          <a:cs typeface="Calibri"/>
                          <a:sym typeface="Calibri"/>
                        </a:rPr>
                        <a:t>연구원과 함께  </a:t>
                      </a:r>
                      <a:r>
                        <a:rPr lang="en-US" altLang="ko-KR" sz="1000" b="0" u="none" strike="noStrike" cap="none" dirty="0">
                          <a:solidFill>
                            <a:schemeClr val="dk1"/>
                          </a:solidFill>
                          <a:latin typeface="Calibri"/>
                          <a:ea typeface="Calibri"/>
                          <a:cs typeface="Calibri"/>
                          <a:sym typeface="Calibri"/>
                        </a:rPr>
                        <a:t>Slide-level Framework Evaluation </a:t>
                      </a:r>
                      <a:r>
                        <a:rPr lang="ko-KR" altLang="en-US" sz="1000" b="0" u="none" strike="noStrike" cap="none" dirty="0">
                          <a:solidFill>
                            <a:schemeClr val="dk1"/>
                          </a:solidFill>
                          <a:latin typeface="Calibri"/>
                          <a:ea typeface="Calibri"/>
                          <a:cs typeface="Calibri"/>
                          <a:sym typeface="Calibri"/>
                        </a:rPr>
                        <a:t>진행중</a:t>
                      </a:r>
                      <a:endParaRPr sz="1000" b="0" u="none" strike="noStrike" cap="none" dirty="0">
                        <a:solidFill>
                          <a:schemeClr val="dk1"/>
                        </a:solidFill>
                        <a:latin typeface="Calibri"/>
                        <a:ea typeface="Calibri"/>
                        <a:cs typeface="Calibri"/>
                        <a:sym typeface="Calibri"/>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2"/>
                  </a:ext>
                </a:extLst>
              </a:tr>
              <a:tr h="2297883">
                <a:tc gridSpan="2">
                  <a:txBody>
                    <a:bodyPr/>
                    <a:lstStyle/>
                    <a:p>
                      <a:pPr marL="0" marR="0" lvl="0" indent="0" algn="ctr" rtl="0">
                        <a:lnSpc>
                          <a:spcPct val="107000"/>
                        </a:lnSpc>
                        <a:spcBef>
                          <a:spcPts val="0"/>
                        </a:spcBef>
                        <a:spcAft>
                          <a:spcPts val="0"/>
                        </a:spcAft>
                        <a:buNone/>
                      </a:pPr>
                      <a:r>
                        <a:rPr lang="en-US" sz="1000" b="1" u="none" strike="noStrike" cap="none">
                          <a:latin typeface="Calibri"/>
                          <a:ea typeface="Calibri"/>
                          <a:cs typeface="Calibri"/>
                          <a:sym typeface="Calibri"/>
                        </a:rPr>
                        <a:t>Incremental learning</a:t>
                      </a:r>
                      <a:endParaRPr sz="1000" b="1"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ko-KR"/>
                    </a:p>
                  </a:txBody>
                  <a:tcPr/>
                </a:tc>
                <a:tc>
                  <a:txBody>
                    <a:bodyPr/>
                    <a:lstStyle/>
                    <a:p>
                      <a:pPr marL="285750" marR="0" lvl="0" indent="-285750" algn="l" rtl="0">
                        <a:lnSpc>
                          <a:spcPct val="150000"/>
                        </a:lnSpc>
                        <a:spcBef>
                          <a:spcPts val="0"/>
                        </a:spcBef>
                        <a:spcAft>
                          <a:spcPts val="0"/>
                        </a:spcAft>
                        <a:buClr>
                          <a:schemeClr val="dk1"/>
                        </a:buClr>
                        <a:buSzPts val="1000"/>
                        <a:buFont typeface="Arial"/>
                        <a:buChar char="•"/>
                      </a:pPr>
                      <a:r>
                        <a:rPr lang="en-US" sz="1000" b="0" u="none" strike="noStrike" cap="none" dirty="0">
                          <a:solidFill>
                            <a:schemeClr val="dk1"/>
                          </a:solidFill>
                          <a:latin typeface="Calibri"/>
                          <a:ea typeface="Calibri"/>
                          <a:cs typeface="Calibri"/>
                          <a:sym typeface="Calibri"/>
                        </a:rPr>
                        <a:t>IL </a:t>
                      </a:r>
                      <a:r>
                        <a:rPr lang="en-US" sz="1000" b="0" u="none" strike="noStrike" cap="none" dirty="0" err="1">
                          <a:solidFill>
                            <a:schemeClr val="dk1"/>
                          </a:solidFill>
                          <a:latin typeface="Calibri"/>
                          <a:ea typeface="Calibri"/>
                          <a:cs typeface="Calibri"/>
                          <a:sym typeface="Calibri"/>
                        </a:rPr>
                        <a:t>파트</a:t>
                      </a:r>
                      <a:endParaRPr dirty="0"/>
                    </a:p>
                    <a:p>
                      <a:pPr marL="457200" marR="0" lvl="1" indent="0" algn="l" rtl="0">
                        <a:lnSpc>
                          <a:spcPct val="150000"/>
                        </a:lnSpc>
                        <a:spcBef>
                          <a:spcPts val="0"/>
                        </a:spcBef>
                        <a:spcAft>
                          <a:spcPts val="0"/>
                        </a:spcAft>
                        <a:buClr>
                          <a:schemeClr val="dk1"/>
                        </a:buClr>
                        <a:buSzPts val="1000"/>
                        <a:buFont typeface="Arial"/>
                        <a:buNone/>
                      </a:pPr>
                      <a:r>
                        <a:rPr lang="en-US" sz="1000" b="0" u="none" strike="noStrike" cap="none" dirty="0">
                          <a:solidFill>
                            <a:schemeClr val="dk1"/>
                          </a:solidFill>
                          <a:latin typeface="Calibri"/>
                          <a:ea typeface="Calibri"/>
                          <a:cs typeface="Calibri"/>
                          <a:sym typeface="Calibri"/>
                        </a:rPr>
                        <a:t>AL </a:t>
                      </a:r>
                      <a:r>
                        <a:rPr lang="en-US" sz="1000" b="0" u="none" strike="noStrike" cap="none" dirty="0" err="1">
                          <a:solidFill>
                            <a:schemeClr val="dk1"/>
                          </a:solidFill>
                          <a:latin typeface="Calibri"/>
                          <a:ea typeface="Calibri"/>
                          <a:cs typeface="Calibri"/>
                          <a:sym typeface="Calibri"/>
                        </a:rPr>
                        <a:t>문서화</a:t>
                      </a:r>
                      <a:r>
                        <a:rPr lang="en-US" sz="1000" b="0" u="none" strike="noStrike" cap="none" dirty="0">
                          <a:solidFill>
                            <a:schemeClr val="dk1"/>
                          </a:solidFill>
                          <a:latin typeface="Calibri"/>
                          <a:ea typeface="Calibri"/>
                          <a:cs typeface="Calibri"/>
                          <a:sym typeface="Calibri"/>
                        </a:rPr>
                        <a:t> </a:t>
                      </a:r>
                      <a:r>
                        <a:rPr lang="ko-KR" altLang="en-US" sz="1000" b="0" u="none" strike="noStrike" cap="none" dirty="0">
                          <a:solidFill>
                            <a:schemeClr val="dk1"/>
                          </a:solidFill>
                          <a:latin typeface="Calibri"/>
                          <a:ea typeface="Calibri"/>
                          <a:cs typeface="Calibri"/>
                          <a:sym typeface="Calibri"/>
                        </a:rPr>
                        <a:t>수정</a:t>
                      </a:r>
                      <a:r>
                        <a:rPr lang="en-US" altLang="ko-KR" sz="1000" b="0" u="none" strike="noStrike" cap="none" dirty="0">
                          <a:solidFill>
                            <a:schemeClr val="dk1"/>
                          </a:solidFill>
                          <a:latin typeface="Calibri"/>
                          <a:ea typeface="Calibri"/>
                          <a:cs typeface="Calibri"/>
                          <a:sym typeface="Calibri"/>
                        </a:rPr>
                        <a:t> </a:t>
                      </a:r>
                      <a:r>
                        <a:rPr lang="en-US" sz="1000" b="0" u="none" strike="noStrike" cap="none" dirty="0" err="1">
                          <a:solidFill>
                            <a:schemeClr val="dk1"/>
                          </a:solidFill>
                          <a:latin typeface="Calibri"/>
                          <a:ea typeface="Calibri"/>
                          <a:cs typeface="Calibri"/>
                          <a:sym typeface="Calibri"/>
                        </a:rPr>
                        <a:t>진행</a:t>
                      </a:r>
                      <a:r>
                        <a:rPr lang="en-US" sz="1000" b="0" u="none" strike="noStrike" cap="none" dirty="0">
                          <a:solidFill>
                            <a:schemeClr val="dk1"/>
                          </a:solidFill>
                          <a:latin typeface="Calibri"/>
                          <a:ea typeface="Calibri"/>
                          <a:cs typeface="Calibri"/>
                          <a:sym typeface="Calibri"/>
                        </a:rPr>
                        <a:t> </a:t>
                      </a:r>
                      <a:r>
                        <a:rPr lang="ko-KR" altLang="en-US" sz="1000" b="0" u="none" strike="noStrike" cap="none" dirty="0">
                          <a:solidFill>
                            <a:schemeClr val="dk1"/>
                          </a:solidFill>
                          <a:latin typeface="Calibri"/>
                          <a:ea typeface="Calibri"/>
                          <a:cs typeface="Calibri"/>
                          <a:sym typeface="Calibri"/>
                        </a:rPr>
                        <a:t>중</a:t>
                      </a:r>
                      <a:endParaRPr dirty="0"/>
                    </a:p>
                    <a:p>
                      <a:pPr marL="285750" marR="0" lvl="0" indent="-285750" algn="l" rtl="0">
                        <a:lnSpc>
                          <a:spcPct val="150000"/>
                        </a:lnSpc>
                        <a:spcBef>
                          <a:spcPts val="0"/>
                        </a:spcBef>
                        <a:spcAft>
                          <a:spcPts val="0"/>
                        </a:spcAft>
                        <a:buClr>
                          <a:schemeClr val="dk1"/>
                        </a:buClr>
                        <a:buSzPts val="1000"/>
                        <a:buFont typeface="Arial"/>
                        <a:buChar char="•"/>
                      </a:pPr>
                      <a:r>
                        <a:rPr lang="en-US" sz="1000" b="0" u="none" strike="noStrike" cap="none" dirty="0">
                          <a:solidFill>
                            <a:schemeClr val="dk1"/>
                          </a:solidFill>
                          <a:latin typeface="Calibri"/>
                          <a:ea typeface="Calibri"/>
                          <a:cs typeface="Calibri"/>
                          <a:sym typeface="Calibri"/>
                        </a:rPr>
                        <a:t>AL </a:t>
                      </a:r>
                      <a:r>
                        <a:rPr lang="en-US" sz="1000" b="0" u="none" strike="noStrike" cap="none" dirty="0" err="1">
                          <a:solidFill>
                            <a:schemeClr val="dk1"/>
                          </a:solidFill>
                          <a:latin typeface="Calibri"/>
                          <a:ea typeface="Calibri"/>
                          <a:cs typeface="Calibri"/>
                          <a:sym typeface="Calibri"/>
                        </a:rPr>
                        <a:t>파트</a:t>
                      </a:r>
                      <a:endParaRPr dirty="0"/>
                    </a:p>
                    <a:p>
                      <a:pPr marL="457200" marR="0" lvl="1" indent="0" algn="l" rtl="0">
                        <a:lnSpc>
                          <a:spcPct val="150000"/>
                        </a:lnSpc>
                        <a:spcBef>
                          <a:spcPts val="0"/>
                        </a:spcBef>
                        <a:spcAft>
                          <a:spcPts val="0"/>
                        </a:spcAft>
                        <a:buClr>
                          <a:schemeClr val="dk1"/>
                        </a:buClr>
                        <a:buSzPts val="1000"/>
                        <a:buFont typeface="Arial"/>
                        <a:buNone/>
                      </a:pPr>
                      <a:r>
                        <a:rPr lang="en-US" sz="1000" b="0" u="none" strike="noStrike" cap="none" dirty="0">
                          <a:solidFill>
                            <a:schemeClr val="dk1"/>
                          </a:solidFill>
                          <a:latin typeface="Calibri"/>
                          <a:ea typeface="Calibri"/>
                          <a:cs typeface="Calibri"/>
                          <a:sym typeface="Calibri"/>
                        </a:rPr>
                        <a:t>1) recommendation module (</a:t>
                      </a:r>
                      <a:r>
                        <a:rPr lang="ko-KR" altLang="en-US" sz="1000" b="0" u="none" strike="noStrike" cap="none" dirty="0">
                          <a:solidFill>
                            <a:schemeClr val="dk1"/>
                          </a:solidFill>
                          <a:latin typeface="Calibri"/>
                          <a:ea typeface="Calibri"/>
                          <a:cs typeface="Calibri"/>
                          <a:sym typeface="Calibri"/>
                        </a:rPr>
                        <a:t>알고리즘 정리 및 실험 세팅</a:t>
                      </a:r>
                      <a:r>
                        <a:rPr lang="en-US" sz="1000" b="0" u="none" strike="noStrike" cap="none" dirty="0">
                          <a:solidFill>
                            <a:schemeClr val="dk1"/>
                          </a:solidFill>
                          <a:latin typeface="Calibri"/>
                          <a:ea typeface="Calibri"/>
                          <a:cs typeface="Calibri"/>
                          <a:sym typeface="Calibri"/>
                        </a:rPr>
                        <a:t>)</a:t>
                      </a:r>
                      <a:endParaRPr dirty="0"/>
                    </a:p>
                    <a:p>
                      <a:pPr marL="457200" marR="0" lvl="1" indent="0" algn="l" rtl="0">
                        <a:lnSpc>
                          <a:spcPct val="150000"/>
                        </a:lnSpc>
                        <a:spcBef>
                          <a:spcPts val="0"/>
                        </a:spcBef>
                        <a:spcAft>
                          <a:spcPts val="0"/>
                        </a:spcAft>
                        <a:buClr>
                          <a:schemeClr val="dk1"/>
                        </a:buClr>
                        <a:buSzPts val="1000"/>
                        <a:buFont typeface="Arial"/>
                        <a:buNone/>
                      </a:pPr>
                      <a:r>
                        <a:rPr lang="en-US" sz="1000" b="0" u="none" strike="noStrike" cap="none" dirty="0">
                          <a:solidFill>
                            <a:schemeClr val="dk1"/>
                          </a:solidFill>
                          <a:latin typeface="Calibri"/>
                          <a:ea typeface="Calibri"/>
                          <a:cs typeface="Calibri"/>
                          <a:sym typeface="Calibri"/>
                        </a:rPr>
                        <a:t>2) patch generator module (</a:t>
                      </a:r>
                      <a:r>
                        <a:rPr lang="en-US" sz="1000" b="0" u="none" strike="noStrike" cap="none" dirty="0" err="1">
                          <a:solidFill>
                            <a:schemeClr val="dk1"/>
                          </a:solidFill>
                          <a:latin typeface="Calibri"/>
                          <a:ea typeface="Calibri"/>
                          <a:cs typeface="Calibri"/>
                          <a:sym typeface="Calibri"/>
                        </a:rPr>
                        <a:t>개발</a:t>
                      </a:r>
                      <a:r>
                        <a:rPr lang="en-US" sz="1000" b="0" u="none" strike="noStrike" cap="none" dirty="0">
                          <a:solidFill>
                            <a:schemeClr val="dk1"/>
                          </a:solidFill>
                          <a:latin typeface="Calibri"/>
                          <a:ea typeface="Calibri"/>
                          <a:cs typeface="Calibri"/>
                          <a:sym typeface="Calibri"/>
                        </a:rPr>
                        <a:t> </a:t>
                      </a:r>
                      <a:r>
                        <a:rPr lang="en-US" sz="1000" b="0" u="none" strike="noStrike" cap="none" dirty="0" err="1">
                          <a:solidFill>
                            <a:schemeClr val="dk1"/>
                          </a:solidFill>
                          <a:latin typeface="Calibri"/>
                          <a:ea typeface="Calibri"/>
                          <a:cs typeface="Calibri"/>
                          <a:sym typeface="Calibri"/>
                        </a:rPr>
                        <a:t>완료</a:t>
                      </a:r>
                      <a:r>
                        <a:rPr lang="en-US" sz="1000" b="0" u="none" strike="noStrike" cap="none" dirty="0">
                          <a:solidFill>
                            <a:schemeClr val="dk1"/>
                          </a:solidFill>
                          <a:latin typeface="Calibri"/>
                          <a:ea typeface="Calibri"/>
                          <a:cs typeface="Calibri"/>
                          <a:sym typeface="Calibri"/>
                        </a:rPr>
                        <a:t>)</a:t>
                      </a:r>
                      <a:endParaRPr sz="1000" b="0" u="none" strike="noStrike" cap="none"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000"/>
                        <a:buFont typeface="Arial"/>
                        <a:buChar char="•"/>
                      </a:pPr>
                      <a:r>
                        <a:rPr lang="en-US" sz="1000" b="0" u="none" strike="noStrike" cap="none" dirty="0">
                          <a:solidFill>
                            <a:schemeClr val="dk1"/>
                          </a:solidFill>
                          <a:latin typeface="Calibri"/>
                          <a:ea typeface="Calibri"/>
                          <a:cs typeface="Calibri"/>
                          <a:sym typeface="Calibri"/>
                        </a:rPr>
                        <a:t>Training </a:t>
                      </a:r>
                      <a:r>
                        <a:rPr lang="en-US" sz="1000" b="0" u="none" strike="noStrike" cap="none" dirty="0" err="1">
                          <a:solidFill>
                            <a:schemeClr val="dk1"/>
                          </a:solidFill>
                          <a:latin typeface="Calibri"/>
                          <a:ea typeface="Calibri"/>
                          <a:cs typeface="Calibri"/>
                          <a:sym typeface="Calibri"/>
                        </a:rPr>
                        <a:t>파트</a:t>
                      </a:r>
                      <a:endParaRPr dirty="0"/>
                    </a:p>
                    <a:p>
                      <a:pPr marL="457200" marR="0" lvl="1" indent="0" algn="l" rtl="0">
                        <a:lnSpc>
                          <a:spcPct val="150000"/>
                        </a:lnSpc>
                        <a:spcBef>
                          <a:spcPts val="0"/>
                        </a:spcBef>
                        <a:spcAft>
                          <a:spcPts val="0"/>
                        </a:spcAft>
                        <a:buClr>
                          <a:schemeClr val="dk1"/>
                        </a:buClr>
                        <a:buSzPts val="1000"/>
                        <a:buFont typeface="Arial"/>
                        <a:buNone/>
                      </a:pPr>
                      <a:r>
                        <a:rPr lang="en-US" sz="1000" b="0" u="none" strike="noStrike" cap="none" dirty="0">
                          <a:solidFill>
                            <a:schemeClr val="dk1"/>
                          </a:solidFill>
                          <a:latin typeface="Calibri"/>
                          <a:ea typeface="Calibri"/>
                          <a:cs typeface="Calibri"/>
                          <a:sym typeface="Calibri"/>
                        </a:rPr>
                        <a:t>3) patch classifier training module (</a:t>
                      </a:r>
                      <a:r>
                        <a:rPr lang="en-US" sz="1000" b="0" u="none" strike="noStrike" cap="none" dirty="0" err="1">
                          <a:solidFill>
                            <a:schemeClr val="dk1"/>
                          </a:solidFill>
                          <a:latin typeface="Calibri"/>
                          <a:ea typeface="Calibri"/>
                          <a:cs typeface="Calibri"/>
                          <a:sym typeface="Calibri"/>
                        </a:rPr>
                        <a:t>개발</a:t>
                      </a:r>
                      <a:r>
                        <a:rPr lang="en-US" sz="1000" b="0" u="none" strike="noStrike" cap="none" dirty="0">
                          <a:solidFill>
                            <a:schemeClr val="dk1"/>
                          </a:solidFill>
                          <a:latin typeface="Calibri"/>
                          <a:ea typeface="Calibri"/>
                          <a:cs typeface="Calibri"/>
                          <a:sym typeface="Calibri"/>
                        </a:rPr>
                        <a:t> </a:t>
                      </a:r>
                      <a:r>
                        <a:rPr lang="en-US" sz="1000" b="0" u="none" strike="noStrike" cap="none" dirty="0" err="1">
                          <a:solidFill>
                            <a:schemeClr val="dk1"/>
                          </a:solidFill>
                          <a:latin typeface="Calibri"/>
                          <a:ea typeface="Calibri"/>
                          <a:cs typeface="Calibri"/>
                          <a:sym typeface="Calibri"/>
                        </a:rPr>
                        <a:t>완료</a:t>
                      </a:r>
                      <a:r>
                        <a:rPr lang="en-US" sz="1000" b="0" u="none" strike="noStrike" cap="none" dirty="0">
                          <a:solidFill>
                            <a:schemeClr val="dk1"/>
                          </a:solidFill>
                          <a:latin typeface="Calibri"/>
                          <a:ea typeface="Calibri"/>
                          <a:cs typeface="Calibri"/>
                          <a:sym typeface="Calibri"/>
                        </a:rPr>
                        <a:t>)</a:t>
                      </a:r>
                      <a:endParaRPr dirty="0"/>
                    </a:p>
                    <a:p>
                      <a:pPr marL="457200" marR="0" lvl="1" indent="0" algn="l" rtl="0">
                        <a:lnSpc>
                          <a:spcPct val="150000"/>
                        </a:lnSpc>
                        <a:spcBef>
                          <a:spcPts val="0"/>
                        </a:spcBef>
                        <a:spcAft>
                          <a:spcPts val="0"/>
                        </a:spcAft>
                        <a:buClr>
                          <a:schemeClr val="dk1"/>
                        </a:buClr>
                        <a:buSzPts val="1000"/>
                        <a:buFont typeface="Arial"/>
                        <a:buNone/>
                      </a:pPr>
                      <a:r>
                        <a:rPr lang="en-US" sz="1000" b="0" u="none" strike="noStrike" cap="none" dirty="0">
                          <a:solidFill>
                            <a:schemeClr val="dk1"/>
                          </a:solidFill>
                          <a:latin typeface="Calibri"/>
                          <a:ea typeface="Calibri"/>
                          <a:cs typeface="Calibri"/>
                          <a:sym typeface="Calibri"/>
                        </a:rPr>
                        <a:t>4) WSI classifier train module (</a:t>
                      </a:r>
                      <a:r>
                        <a:rPr lang="en-US" sz="1000" b="0" u="none" strike="noStrike" cap="none" dirty="0" err="1">
                          <a:solidFill>
                            <a:schemeClr val="dk1"/>
                          </a:solidFill>
                          <a:latin typeface="Calibri"/>
                          <a:ea typeface="Calibri"/>
                          <a:cs typeface="Calibri"/>
                          <a:sym typeface="Calibri"/>
                        </a:rPr>
                        <a:t>개발</a:t>
                      </a:r>
                      <a:r>
                        <a:rPr lang="en-US" sz="1000" b="0" u="none" strike="noStrike" cap="none" dirty="0">
                          <a:solidFill>
                            <a:schemeClr val="dk1"/>
                          </a:solidFill>
                          <a:latin typeface="Calibri"/>
                          <a:ea typeface="Calibri"/>
                          <a:cs typeface="Calibri"/>
                          <a:sym typeface="Calibri"/>
                        </a:rPr>
                        <a:t> </a:t>
                      </a:r>
                      <a:r>
                        <a:rPr lang="en-US" sz="1000" b="0" u="none" strike="noStrike" cap="none" dirty="0" err="1">
                          <a:solidFill>
                            <a:schemeClr val="dk1"/>
                          </a:solidFill>
                          <a:latin typeface="Calibri"/>
                          <a:ea typeface="Calibri"/>
                          <a:cs typeface="Calibri"/>
                          <a:sym typeface="Calibri"/>
                        </a:rPr>
                        <a:t>완료</a:t>
                      </a:r>
                      <a:r>
                        <a:rPr lang="en-US" sz="1000" b="0" u="none" strike="noStrike" cap="none" dirty="0">
                          <a:solidFill>
                            <a:schemeClr val="dk1"/>
                          </a:solidFill>
                          <a:latin typeface="Calibri"/>
                          <a:ea typeface="Calibri"/>
                          <a:cs typeface="Calibri"/>
                          <a:sym typeface="Calibri"/>
                        </a:rPr>
                        <a:t>)</a:t>
                      </a:r>
                      <a:endParaRPr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285750" marR="0" lvl="0" indent="-285750" algn="l" rtl="0">
                        <a:lnSpc>
                          <a:spcPct val="150000"/>
                        </a:lnSpc>
                        <a:spcBef>
                          <a:spcPts val="0"/>
                        </a:spcBef>
                        <a:spcAft>
                          <a:spcPts val="0"/>
                        </a:spcAft>
                        <a:buClr>
                          <a:schemeClr val="dk1"/>
                        </a:buClr>
                        <a:buSzPts val="1000"/>
                        <a:buFont typeface="Arial"/>
                        <a:buChar char="•"/>
                      </a:pPr>
                      <a:r>
                        <a:rPr lang="en-US" sz="1000" b="0" u="none" strike="noStrike" cap="none" dirty="0">
                          <a:solidFill>
                            <a:schemeClr val="dk1"/>
                          </a:solidFill>
                          <a:latin typeface="Calibri"/>
                          <a:ea typeface="Calibri"/>
                          <a:cs typeface="Calibri"/>
                          <a:sym typeface="Calibri"/>
                        </a:rPr>
                        <a:t>IL </a:t>
                      </a:r>
                      <a:r>
                        <a:rPr lang="en-US" sz="1000" b="0" u="none" strike="noStrike" cap="none" dirty="0" err="1">
                          <a:solidFill>
                            <a:schemeClr val="dk1"/>
                          </a:solidFill>
                          <a:latin typeface="Calibri"/>
                          <a:ea typeface="Calibri"/>
                          <a:cs typeface="Calibri"/>
                          <a:sym typeface="Calibri"/>
                        </a:rPr>
                        <a:t>파트</a:t>
                      </a:r>
                      <a:endParaRPr dirty="0"/>
                    </a:p>
                    <a:p>
                      <a:pPr marL="457200" marR="0" lvl="1" indent="0" algn="l" rtl="0">
                        <a:lnSpc>
                          <a:spcPct val="150000"/>
                        </a:lnSpc>
                        <a:spcBef>
                          <a:spcPts val="0"/>
                        </a:spcBef>
                        <a:spcAft>
                          <a:spcPts val="0"/>
                        </a:spcAft>
                        <a:buClr>
                          <a:schemeClr val="dk1"/>
                        </a:buClr>
                        <a:buSzPts val="1000"/>
                        <a:buFont typeface="Arial"/>
                        <a:buNone/>
                      </a:pPr>
                      <a:r>
                        <a:rPr lang="en-US" sz="1000" b="0" u="none" strike="noStrike" cap="none" dirty="0">
                          <a:solidFill>
                            <a:schemeClr val="dk1"/>
                          </a:solidFill>
                          <a:latin typeface="Calibri"/>
                          <a:ea typeface="Calibri"/>
                          <a:cs typeface="Calibri"/>
                          <a:sym typeface="Calibri"/>
                        </a:rPr>
                        <a:t>AL </a:t>
                      </a:r>
                      <a:r>
                        <a:rPr lang="en-US" sz="1000" b="0" u="none" strike="noStrike" cap="none" dirty="0" err="1">
                          <a:solidFill>
                            <a:schemeClr val="dk1"/>
                          </a:solidFill>
                          <a:latin typeface="Calibri"/>
                          <a:ea typeface="Calibri"/>
                          <a:cs typeface="Calibri"/>
                          <a:sym typeface="Calibri"/>
                        </a:rPr>
                        <a:t>문서화</a:t>
                      </a:r>
                      <a:r>
                        <a:rPr lang="en-US" sz="1000" b="0" u="none" strike="noStrike" cap="none" dirty="0">
                          <a:solidFill>
                            <a:schemeClr val="dk1"/>
                          </a:solidFill>
                          <a:latin typeface="Calibri"/>
                          <a:ea typeface="Calibri"/>
                          <a:cs typeface="Calibri"/>
                          <a:sym typeface="Calibri"/>
                        </a:rPr>
                        <a:t> </a:t>
                      </a:r>
                      <a:r>
                        <a:rPr lang="ko-KR" altLang="en-US" sz="1000" b="0" u="none" strike="noStrike" cap="none" dirty="0">
                          <a:solidFill>
                            <a:schemeClr val="dk1"/>
                          </a:solidFill>
                          <a:latin typeface="Calibri"/>
                          <a:ea typeface="Calibri"/>
                          <a:cs typeface="Calibri"/>
                          <a:sym typeface="Calibri"/>
                        </a:rPr>
                        <a:t>수정</a:t>
                      </a:r>
                      <a:r>
                        <a:rPr lang="en-US" altLang="ko-KR" sz="1000" b="0" u="none" strike="noStrike" cap="none" dirty="0">
                          <a:solidFill>
                            <a:schemeClr val="dk1"/>
                          </a:solidFill>
                          <a:latin typeface="Calibri"/>
                          <a:ea typeface="Calibri"/>
                          <a:cs typeface="Calibri"/>
                          <a:sym typeface="Calibri"/>
                        </a:rPr>
                        <a:t> </a:t>
                      </a:r>
                      <a:r>
                        <a:rPr lang="en-US" sz="1000" b="0" u="none" strike="noStrike" cap="none" dirty="0" err="1">
                          <a:solidFill>
                            <a:schemeClr val="dk1"/>
                          </a:solidFill>
                          <a:latin typeface="Calibri"/>
                          <a:ea typeface="Calibri"/>
                          <a:cs typeface="Calibri"/>
                          <a:sym typeface="Calibri"/>
                        </a:rPr>
                        <a:t>진행</a:t>
                      </a:r>
                      <a:r>
                        <a:rPr lang="en-US" sz="1000" b="0" u="none" strike="noStrike" cap="none" dirty="0">
                          <a:solidFill>
                            <a:schemeClr val="dk1"/>
                          </a:solidFill>
                          <a:latin typeface="Calibri"/>
                          <a:ea typeface="Calibri"/>
                          <a:cs typeface="Calibri"/>
                          <a:sym typeface="Calibri"/>
                        </a:rPr>
                        <a:t> </a:t>
                      </a:r>
                      <a:r>
                        <a:rPr lang="ko-KR" altLang="en-US" sz="1000" b="0" u="none" strike="noStrike" cap="none" dirty="0">
                          <a:solidFill>
                            <a:schemeClr val="dk1"/>
                          </a:solidFill>
                          <a:latin typeface="Calibri"/>
                          <a:ea typeface="Calibri"/>
                          <a:cs typeface="Calibri"/>
                          <a:sym typeface="Calibri"/>
                        </a:rPr>
                        <a:t>중</a:t>
                      </a:r>
                      <a:endParaRPr dirty="0"/>
                    </a:p>
                    <a:p>
                      <a:pPr marL="285750" marR="0" lvl="0" indent="-285750" algn="l" rtl="0">
                        <a:lnSpc>
                          <a:spcPct val="150000"/>
                        </a:lnSpc>
                        <a:spcBef>
                          <a:spcPts val="0"/>
                        </a:spcBef>
                        <a:spcAft>
                          <a:spcPts val="0"/>
                        </a:spcAft>
                        <a:buClr>
                          <a:schemeClr val="dk1"/>
                        </a:buClr>
                        <a:buSzPts val="1000"/>
                        <a:buFont typeface="Arial"/>
                        <a:buChar char="•"/>
                      </a:pPr>
                      <a:r>
                        <a:rPr lang="en-US" sz="1000" b="0" u="none" strike="noStrike" cap="none" dirty="0">
                          <a:solidFill>
                            <a:schemeClr val="dk1"/>
                          </a:solidFill>
                          <a:latin typeface="Calibri"/>
                          <a:ea typeface="Calibri"/>
                          <a:cs typeface="Calibri"/>
                          <a:sym typeface="Calibri"/>
                        </a:rPr>
                        <a:t>AL </a:t>
                      </a:r>
                      <a:r>
                        <a:rPr lang="en-US" sz="1000" b="0" u="none" strike="noStrike" cap="none" dirty="0" err="1">
                          <a:solidFill>
                            <a:schemeClr val="dk1"/>
                          </a:solidFill>
                          <a:latin typeface="Calibri"/>
                          <a:ea typeface="Calibri"/>
                          <a:cs typeface="Calibri"/>
                          <a:sym typeface="Calibri"/>
                        </a:rPr>
                        <a:t>파트</a:t>
                      </a:r>
                      <a:endParaRPr dirty="0"/>
                    </a:p>
                    <a:p>
                      <a:pPr marL="685800" marR="0" lvl="1" indent="-228600" algn="l" rtl="0">
                        <a:lnSpc>
                          <a:spcPct val="150000"/>
                        </a:lnSpc>
                        <a:spcBef>
                          <a:spcPts val="0"/>
                        </a:spcBef>
                        <a:spcAft>
                          <a:spcPts val="0"/>
                        </a:spcAft>
                        <a:buClr>
                          <a:schemeClr val="dk1"/>
                        </a:buClr>
                        <a:buSzPts val="1000"/>
                        <a:buFont typeface="Arial"/>
                        <a:buAutoNum type="arabicParenR"/>
                      </a:pPr>
                      <a:r>
                        <a:rPr lang="en-US" sz="1000" b="0" u="none" strike="noStrike" cap="none" dirty="0">
                          <a:solidFill>
                            <a:schemeClr val="dk1"/>
                          </a:solidFill>
                          <a:latin typeface="Calibri"/>
                          <a:ea typeface="Calibri"/>
                          <a:cs typeface="Calibri"/>
                          <a:sym typeface="Calibri"/>
                        </a:rPr>
                        <a:t>recommendation module (</a:t>
                      </a:r>
                      <a:r>
                        <a:rPr lang="ko-KR" altLang="en-US" sz="1000" b="0" u="none" strike="noStrike" cap="none" dirty="0">
                          <a:solidFill>
                            <a:schemeClr val="dk1"/>
                          </a:solidFill>
                          <a:latin typeface="Calibri"/>
                          <a:ea typeface="Calibri"/>
                          <a:cs typeface="Calibri"/>
                          <a:sym typeface="Calibri"/>
                        </a:rPr>
                        <a:t>알고리즘 정리 및 실험 세팅</a:t>
                      </a:r>
                      <a:r>
                        <a:rPr lang="en-US" sz="1000" b="0" u="none" strike="noStrike" cap="none" dirty="0">
                          <a:solidFill>
                            <a:schemeClr val="dk1"/>
                          </a:solidFill>
                          <a:latin typeface="Calibri"/>
                          <a:ea typeface="Calibri"/>
                          <a:cs typeface="Calibri"/>
                          <a:sym typeface="Calibri"/>
                        </a:rPr>
                        <a:t>)</a:t>
                      </a:r>
                    </a:p>
                    <a:p>
                      <a:pPr marL="457200" marR="0" lvl="1" indent="0" algn="l" rtl="0">
                        <a:lnSpc>
                          <a:spcPct val="150000"/>
                        </a:lnSpc>
                        <a:spcBef>
                          <a:spcPts val="0"/>
                        </a:spcBef>
                        <a:spcAft>
                          <a:spcPts val="0"/>
                        </a:spcAft>
                        <a:buClr>
                          <a:schemeClr val="dk1"/>
                        </a:buClr>
                        <a:buSzPts val="1000"/>
                        <a:buFont typeface="Arial"/>
                        <a:buNone/>
                      </a:pPr>
                      <a:r>
                        <a:rPr lang="en-US" altLang="ko-KR" sz="1000" b="0" u="none" strike="noStrike" cap="none" dirty="0">
                          <a:solidFill>
                            <a:schemeClr val="dk1"/>
                          </a:solidFill>
                          <a:latin typeface="Calibri"/>
                          <a:cs typeface="Calibri"/>
                          <a:sym typeface="Calibri"/>
                        </a:rPr>
                        <a:t>        </a:t>
                      </a:r>
                      <a:r>
                        <a:rPr lang="ko-KR" altLang="en-US" sz="1000" b="0" u="none" strike="noStrike" cap="none" dirty="0">
                          <a:solidFill>
                            <a:schemeClr val="dk1"/>
                          </a:solidFill>
                          <a:latin typeface="+mn-lt"/>
                          <a:cs typeface="Calibri"/>
                          <a:sym typeface="Calibri"/>
                        </a:rPr>
                        <a:t>데이터 재 셋업 </a:t>
                      </a:r>
                      <a:r>
                        <a:rPr lang="en-US" altLang="ko-KR" sz="1000" b="0" u="none" strike="noStrike" cap="none" dirty="0">
                          <a:solidFill>
                            <a:schemeClr val="dk1"/>
                          </a:solidFill>
                          <a:latin typeface="+mn-lt"/>
                          <a:cs typeface="Calibri"/>
                          <a:sym typeface="Calibri"/>
                        </a:rPr>
                        <a:t>(</a:t>
                      </a:r>
                      <a:r>
                        <a:rPr lang="ko-KR" altLang="en-US" sz="1000" b="0" u="none" strike="noStrike" cap="none" dirty="0">
                          <a:solidFill>
                            <a:schemeClr val="dk1"/>
                          </a:solidFill>
                          <a:latin typeface="+mn-lt"/>
                          <a:cs typeface="Calibri"/>
                          <a:sym typeface="Calibri"/>
                        </a:rPr>
                        <a:t>완</a:t>
                      </a:r>
                      <a:r>
                        <a:rPr lang="en-US" altLang="ko-KR" sz="1000" b="0" u="none" strike="noStrike" cap="none" dirty="0">
                          <a:solidFill>
                            <a:schemeClr val="dk1"/>
                          </a:solidFill>
                          <a:latin typeface="+mn-lt"/>
                          <a:cs typeface="Calibri"/>
                          <a:sym typeface="Calibri"/>
                        </a:rPr>
                        <a:t>)</a:t>
                      </a:r>
                    </a:p>
                    <a:p>
                      <a:pPr marL="457200" marR="0" lvl="1" indent="0" algn="l" rtl="0">
                        <a:lnSpc>
                          <a:spcPct val="150000"/>
                        </a:lnSpc>
                        <a:spcBef>
                          <a:spcPts val="0"/>
                        </a:spcBef>
                        <a:spcAft>
                          <a:spcPts val="0"/>
                        </a:spcAft>
                        <a:buClr>
                          <a:schemeClr val="dk1"/>
                        </a:buClr>
                        <a:buSzPts val="1000"/>
                        <a:buFont typeface="Arial"/>
                        <a:buNone/>
                      </a:pPr>
                      <a:r>
                        <a:rPr lang="ko-KR" altLang="en-US" sz="1000" b="0" u="none" strike="noStrike" cap="none" dirty="0">
                          <a:solidFill>
                            <a:schemeClr val="dk1"/>
                          </a:solidFill>
                          <a:latin typeface="+mn-lt"/>
                          <a:cs typeface="Calibri"/>
                          <a:sym typeface="Calibri"/>
                        </a:rPr>
                        <a:t>        주요 알고리즘 실험 진행중</a:t>
                      </a:r>
                      <a:endParaRPr lang="en-US" altLang="ko-KR" sz="1000" b="0" u="none" strike="noStrike" cap="none" dirty="0">
                        <a:solidFill>
                          <a:schemeClr val="dk1"/>
                        </a:solidFill>
                        <a:latin typeface="+mn-lt"/>
                        <a:cs typeface="Calibri"/>
                        <a:sym typeface="Calibri"/>
                      </a:endParaRPr>
                    </a:p>
                    <a:p>
                      <a:pPr marL="457200" marR="0" lvl="1" indent="0" algn="l" rtl="0">
                        <a:lnSpc>
                          <a:spcPct val="150000"/>
                        </a:lnSpc>
                        <a:spcBef>
                          <a:spcPts val="0"/>
                        </a:spcBef>
                        <a:spcAft>
                          <a:spcPts val="0"/>
                        </a:spcAft>
                        <a:buClr>
                          <a:schemeClr val="dk1"/>
                        </a:buClr>
                        <a:buSzPts val="1000"/>
                        <a:buFont typeface="Arial"/>
                        <a:buNone/>
                      </a:pPr>
                      <a:endParaRPr lang="en-US" altLang="ko-KR" sz="1000" b="0" u="none" strike="noStrike" cap="none" dirty="0">
                        <a:solidFill>
                          <a:schemeClr val="dk1"/>
                        </a:solidFill>
                        <a:latin typeface="+mn-lt"/>
                        <a:cs typeface="Calibri"/>
                        <a:sym typeface="Calibri"/>
                      </a:endParaRPr>
                    </a:p>
                    <a:p>
                      <a:pPr marL="171450" marR="0" lvl="0" indent="-171450" algn="l" rtl="0">
                        <a:lnSpc>
                          <a:spcPct val="150000"/>
                        </a:lnSpc>
                        <a:spcBef>
                          <a:spcPts val="0"/>
                        </a:spcBef>
                        <a:spcAft>
                          <a:spcPts val="0"/>
                        </a:spcAft>
                        <a:buClr>
                          <a:schemeClr val="dk1"/>
                        </a:buClr>
                        <a:buSzPts val="1000"/>
                        <a:buFont typeface="Arial" panose="020B0604020202020204" pitchFamily="34" charset="0"/>
                        <a:buChar char="•"/>
                      </a:pPr>
                      <a:r>
                        <a:rPr lang="en-US" altLang="ko-KR" sz="1000" b="0" u="none" strike="noStrike" cap="none" dirty="0">
                          <a:solidFill>
                            <a:schemeClr val="dk1"/>
                          </a:solidFill>
                          <a:latin typeface="+mn-lt"/>
                          <a:cs typeface="Calibri"/>
                          <a:sym typeface="Calibri"/>
                        </a:rPr>
                        <a:t>UI </a:t>
                      </a:r>
                      <a:r>
                        <a:rPr lang="ko-KR" altLang="en-US" sz="1000" b="0" u="none" strike="noStrike" cap="none" dirty="0">
                          <a:solidFill>
                            <a:schemeClr val="dk1"/>
                          </a:solidFill>
                          <a:latin typeface="+mn-lt"/>
                          <a:cs typeface="Calibri"/>
                          <a:sym typeface="Calibri"/>
                        </a:rPr>
                        <a:t>구조에 대한 협의 및 논의 필요 </a:t>
                      </a:r>
                      <a:r>
                        <a:rPr lang="en-US" altLang="ko-KR" sz="1000" b="0" u="none" strike="noStrike" cap="none" dirty="0">
                          <a:solidFill>
                            <a:schemeClr val="dk1"/>
                          </a:solidFill>
                          <a:latin typeface="+mn-lt"/>
                          <a:cs typeface="Calibri"/>
                          <a:sym typeface="Calibri"/>
                        </a:rPr>
                        <a:t>(8/22~8/26 </a:t>
                      </a:r>
                      <a:r>
                        <a:rPr lang="ko-KR" altLang="en-US" sz="1000" b="0" u="none" strike="noStrike" cap="none" dirty="0">
                          <a:solidFill>
                            <a:schemeClr val="dk1"/>
                          </a:solidFill>
                          <a:latin typeface="+mn-lt"/>
                          <a:cs typeface="Calibri"/>
                          <a:sym typeface="Calibri"/>
                        </a:rPr>
                        <a:t>중 일자 재협의 필요</a:t>
                      </a:r>
                      <a:r>
                        <a:rPr lang="en-US" altLang="ko-KR" sz="1000" b="0" u="none" strike="noStrike" cap="none" dirty="0">
                          <a:solidFill>
                            <a:schemeClr val="dk1"/>
                          </a:solidFill>
                          <a:latin typeface="+mn-lt"/>
                          <a:cs typeface="Calibri"/>
                          <a:sym typeface="Calibri"/>
                        </a:rPr>
                        <a:t>)</a:t>
                      </a:r>
                    </a:p>
                    <a:p>
                      <a:pPr marL="171450" marR="0" lvl="0" indent="-171450" algn="l" rtl="0">
                        <a:lnSpc>
                          <a:spcPct val="150000"/>
                        </a:lnSpc>
                        <a:spcBef>
                          <a:spcPts val="0"/>
                        </a:spcBef>
                        <a:spcAft>
                          <a:spcPts val="0"/>
                        </a:spcAft>
                        <a:buClr>
                          <a:schemeClr val="dk1"/>
                        </a:buClr>
                        <a:buSzPts val="1000"/>
                        <a:buFont typeface="Arial" panose="020B0604020202020204" pitchFamily="34" charset="0"/>
                        <a:buChar char="•"/>
                      </a:pPr>
                      <a:endParaRPr lang="ko-KR" altLang="en-US" sz="1000" b="0" u="none" strike="noStrike" cap="none" dirty="0">
                        <a:solidFill>
                          <a:schemeClr val="dk1"/>
                        </a:solidFill>
                        <a:latin typeface="+mn-lt"/>
                        <a:cs typeface="Calibri"/>
                        <a:sym typeface="Calibri"/>
                      </a:endParaRPr>
                    </a:p>
                    <a:p>
                      <a:pPr marL="457200" marR="0" lvl="1" indent="0" algn="l" rtl="0">
                        <a:lnSpc>
                          <a:spcPct val="150000"/>
                        </a:lnSpc>
                        <a:spcBef>
                          <a:spcPts val="0"/>
                        </a:spcBef>
                        <a:spcAft>
                          <a:spcPts val="0"/>
                        </a:spcAft>
                        <a:buClr>
                          <a:schemeClr val="dk1"/>
                        </a:buClr>
                        <a:buSzPts val="1000"/>
                        <a:buFont typeface="Arial"/>
                        <a:buNone/>
                      </a:pPr>
                      <a:endParaRPr dirty="0"/>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r h="2050571">
                <a:tc gridSpan="2">
                  <a:txBody>
                    <a:bodyPr/>
                    <a:lstStyle/>
                    <a:p>
                      <a:pPr marL="0" marR="0" lvl="0" indent="0" algn="ctr" rtl="0">
                        <a:lnSpc>
                          <a:spcPct val="107000"/>
                        </a:lnSpc>
                        <a:spcBef>
                          <a:spcPts val="0"/>
                        </a:spcBef>
                        <a:spcAft>
                          <a:spcPts val="0"/>
                        </a:spcAft>
                        <a:buClr>
                          <a:schemeClr val="dk1"/>
                        </a:buClr>
                        <a:buSzPts val="1000"/>
                        <a:buFont typeface="Calibri"/>
                        <a:buNone/>
                      </a:pPr>
                      <a:r>
                        <a:rPr lang="en-US" sz="1000" b="1" u="none" strike="noStrike" cap="none">
                          <a:latin typeface="Calibri"/>
                          <a:ea typeface="Calibri"/>
                          <a:cs typeface="Calibri"/>
                          <a:sym typeface="Calibri"/>
                        </a:rPr>
                        <a:t> 기타</a:t>
                      </a:r>
                      <a:endParaRPr sz="1000" b="1"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ko-KR"/>
                    </a:p>
                  </a:txBody>
                  <a:tcPr/>
                </a:tc>
                <a:tc>
                  <a:txBody>
                    <a:bodyPr/>
                    <a:lstStyle/>
                    <a:p>
                      <a:pPr marL="171450" marR="0" lvl="0" indent="-171450" algn="l" rtl="0">
                        <a:lnSpc>
                          <a:spcPct val="150000"/>
                        </a:lnSpc>
                        <a:spcBef>
                          <a:spcPts val="0"/>
                        </a:spcBef>
                        <a:spcAft>
                          <a:spcPts val="0"/>
                        </a:spcAft>
                        <a:buClr>
                          <a:schemeClr val="dk1"/>
                        </a:buClr>
                        <a:buSzPts val="1000"/>
                        <a:buFont typeface="Arial"/>
                        <a:buChar char="•"/>
                      </a:pPr>
                      <a:r>
                        <a:rPr lang="ko-KR" altLang="en-US" sz="1000" u="none" strike="noStrike" cap="none" dirty="0">
                          <a:solidFill>
                            <a:schemeClr val="dk1"/>
                          </a:solidFill>
                          <a:latin typeface="Calibri"/>
                          <a:ea typeface="Calibri"/>
                          <a:cs typeface="Calibri"/>
                          <a:sym typeface="Calibri"/>
                        </a:rPr>
                        <a:t>데이터 </a:t>
                      </a:r>
                      <a:r>
                        <a:rPr lang="en-US" altLang="ko-KR" sz="1000" u="none" strike="noStrike" cap="none" dirty="0">
                          <a:solidFill>
                            <a:schemeClr val="dk1"/>
                          </a:solidFill>
                          <a:latin typeface="Calibri"/>
                          <a:ea typeface="Calibri"/>
                          <a:cs typeface="Calibri"/>
                          <a:sym typeface="Calibri"/>
                        </a:rPr>
                        <a:t>ID </a:t>
                      </a:r>
                      <a:r>
                        <a:rPr lang="ko-KR" altLang="en-US" sz="1000" u="none" strike="noStrike" cap="none" dirty="0">
                          <a:solidFill>
                            <a:schemeClr val="dk1"/>
                          </a:solidFill>
                          <a:latin typeface="Calibri"/>
                          <a:ea typeface="Calibri"/>
                          <a:cs typeface="Calibri"/>
                          <a:sym typeface="Calibri"/>
                        </a:rPr>
                        <a:t>시스템 회의 완료</a:t>
                      </a:r>
                      <a:endParaRPr lang="en-US" altLang="ko-KR" sz="1000" u="none" strike="noStrike" cap="none" dirty="0">
                        <a:solidFill>
                          <a:schemeClr val="dk1"/>
                        </a:solidFill>
                        <a:latin typeface="Calibri"/>
                        <a:ea typeface="Calibri"/>
                        <a:cs typeface="Calibri"/>
                        <a:sym typeface="Calibri"/>
                      </a:endParaRPr>
                    </a:p>
                    <a:p>
                      <a:pPr marL="171450" marR="0" lvl="0" indent="-171450" algn="l" rtl="0">
                        <a:lnSpc>
                          <a:spcPct val="150000"/>
                        </a:lnSpc>
                        <a:spcBef>
                          <a:spcPts val="0"/>
                        </a:spcBef>
                        <a:spcAft>
                          <a:spcPts val="0"/>
                        </a:spcAft>
                        <a:buClr>
                          <a:schemeClr val="dk1"/>
                        </a:buClr>
                        <a:buSzPts val="1000"/>
                        <a:buFont typeface="Arial"/>
                        <a:buChar char="•"/>
                      </a:pPr>
                      <a:r>
                        <a:rPr lang="en-US" sz="1000" u="none" strike="noStrike" cap="none" dirty="0">
                          <a:solidFill>
                            <a:schemeClr val="dk1"/>
                          </a:solidFill>
                          <a:latin typeface="Calibri"/>
                          <a:ea typeface="Calibri"/>
                          <a:cs typeface="Calibri"/>
                          <a:sym typeface="Calibri"/>
                        </a:rPr>
                        <a:t>VIT </a:t>
                      </a:r>
                      <a:r>
                        <a:rPr lang="ko-KR" altLang="en-US" sz="1000" u="none" strike="noStrike" cap="none" dirty="0">
                          <a:solidFill>
                            <a:schemeClr val="dk1"/>
                          </a:solidFill>
                          <a:latin typeface="Calibri"/>
                          <a:ea typeface="Calibri"/>
                          <a:cs typeface="Calibri"/>
                          <a:sym typeface="Calibri"/>
                        </a:rPr>
                        <a:t>관련 회의 완료 후 교수님 미팅 요청</a:t>
                      </a:r>
                      <a:endParaRPr lang="en-US" altLang="ko-KR" sz="1000" u="none" strike="noStrike" cap="none" dirty="0">
                        <a:solidFill>
                          <a:schemeClr val="dk1"/>
                        </a:solidFill>
                        <a:latin typeface="Calibri"/>
                        <a:ea typeface="Calibri"/>
                        <a:cs typeface="Calibri"/>
                        <a:sym typeface="Calibri"/>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u="none" strike="noStrike" cap="none" dirty="0">
                          <a:solidFill>
                            <a:schemeClr val="dk1"/>
                          </a:solidFill>
                          <a:latin typeface="Calibri"/>
                          <a:ea typeface="Calibri"/>
                          <a:cs typeface="Calibri"/>
                          <a:sym typeface="Calibri"/>
                        </a:rPr>
                        <a:t>특허 </a:t>
                      </a:r>
                      <a:r>
                        <a:rPr lang="en-US" altLang="ko-KR" sz="1000" u="none" strike="noStrike" cap="none" dirty="0">
                          <a:solidFill>
                            <a:schemeClr val="dk1"/>
                          </a:solidFill>
                          <a:latin typeface="Calibri"/>
                          <a:ea typeface="Calibri"/>
                          <a:cs typeface="Calibri"/>
                          <a:sym typeface="Calibri"/>
                        </a:rPr>
                        <a:t>PPMS </a:t>
                      </a:r>
                      <a:r>
                        <a:rPr lang="ko-KR" altLang="en-US" sz="1000" u="none" strike="noStrike" cap="none" dirty="0">
                          <a:solidFill>
                            <a:schemeClr val="dk1"/>
                          </a:solidFill>
                          <a:latin typeface="Calibri"/>
                          <a:ea typeface="Calibri"/>
                          <a:cs typeface="Calibri"/>
                          <a:sym typeface="Calibri"/>
                        </a:rPr>
                        <a:t>교육 완료 후 </a:t>
                      </a:r>
                      <a:r>
                        <a:rPr lang="ko-KR" altLang="en-US" sz="1000" u="none" strike="noStrike" cap="none" dirty="0" err="1">
                          <a:solidFill>
                            <a:schemeClr val="dk1"/>
                          </a:solidFill>
                          <a:latin typeface="Calibri"/>
                          <a:ea typeface="Calibri"/>
                          <a:cs typeface="Calibri"/>
                          <a:sym typeface="Calibri"/>
                        </a:rPr>
                        <a:t>무타자</a:t>
                      </a:r>
                      <a:r>
                        <a:rPr lang="ko-KR" altLang="en-US" sz="1000" u="none" strike="noStrike" cap="none" dirty="0">
                          <a:solidFill>
                            <a:schemeClr val="dk1"/>
                          </a:solidFill>
                          <a:latin typeface="Calibri"/>
                          <a:ea typeface="Calibri"/>
                          <a:cs typeface="Calibri"/>
                          <a:sym typeface="Calibri"/>
                        </a:rPr>
                        <a:t> 연구원 특허 </a:t>
                      </a:r>
                      <a:r>
                        <a:rPr lang="en-US" altLang="ko-KR" sz="1000" u="none" strike="noStrike" cap="none" dirty="0">
                          <a:solidFill>
                            <a:schemeClr val="dk1"/>
                          </a:solidFill>
                          <a:latin typeface="Calibri"/>
                          <a:ea typeface="Calibri"/>
                          <a:cs typeface="Calibri"/>
                          <a:sym typeface="Calibri"/>
                        </a:rPr>
                        <a:t>1</a:t>
                      </a:r>
                      <a:r>
                        <a:rPr lang="ko-KR" altLang="en-US" sz="1000" u="none" strike="noStrike" cap="none" dirty="0">
                          <a:solidFill>
                            <a:schemeClr val="dk1"/>
                          </a:solidFill>
                          <a:latin typeface="Calibri"/>
                          <a:ea typeface="Calibri"/>
                          <a:cs typeface="Calibri"/>
                          <a:sym typeface="Calibri"/>
                        </a:rPr>
                        <a:t>건 연습 예정</a:t>
                      </a:r>
                      <a:endParaRPr lang="en-US" altLang="ko-KR" sz="1000" u="none" strike="noStrike" cap="none" dirty="0">
                        <a:solidFill>
                          <a:schemeClr val="dk1"/>
                        </a:solidFill>
                        <a:latin typeface="Calibri"/>
                        <a:ea typeface="Calibri"/>
                        <a:cs typeface="Calibri"/>
                        <a:sym typeface="Calibri"/>
                      </a:endParaRPr>
                    </a:p>
                    <a:p>
                      <a:pPr marL="171450" marR="0" lvl="0" indent="-171450" algn="l" rtl="0">
                        <a:lnSpc>
                          <a:spcPct val="150000"/>
                        </a:lnSpc>
                        <a:spcBef>
                          <a:spcPts val="0"/>
                        </a:spcBef>
                        <a:spcAft>
                          <a:spcPts val="0"/>
                        </a:spcAft>
                        <a:buClr>
                          <a:schemeClr val="dk1"/>
                        </a:buClr>
                        <a:buSzPts val="1000"/>
                        <a:buFont typeface="Arial"/>
                        <a:buChar char="•"/>
                      </a:pPr>
                      <a:r>
                        <a:rPr lang="en-US" sz="1000" u="none" strike="noStrike" cap="none" dirty="0">
                          <a:solidFill>
                            <a:schemeClr val="dk1"/>
                          </a:solidFill>
                          <a:latin typeface="Calibri"/>
                          <a:ea typeface="Calibri"/>
                          <a:cs typeface="Calibri"/>
                          <a:sym typeface="Calibri"/>
                        </a:rPr>
                        <a:t>Balanced Data 310</a:t>
                      </a:r>
                      <a:r>
                        <a:rPr lang="ko-KR" altLang="en-US" sz="1000" u="none" strike="noStrike" cap="none" dirty="0">
                          <a:solidFill>
                            <a:schemeClr val="dk1"/>
                          </a:solidFill>
                          <a:latin typeface="Calibri"/>
                          <a:ea typeface="Calibri"/>
                          <a:cs typeface="Calibri"/>
                          <a:sym typeface="Calibri"/>
                        </a:rPr>
                        <a:t>건 </a:t>
                      </a:r>
                      <a:r>
                        <a:rPr lang="ko-KR" altLang="en-US" sz="1000" u="none" strike="noStrike" cap="none" dirty="0" err="1">
                          <a:solidFill>
                            <a:schemeClr val="dk1"/>
                          </a:solidFill>
                          <a:latin typeface="Calibri"/>
                          <a:ea typeface="Calibri"/>
                          <a:cs typeface="Calibri"/>
                          <a:sym typeface="Calibri"/>
                        </a:rPr>
                        <a:t>윤석주</a:t>
                      </a:r>
                      <a:r>
                        <a:rPr lang="ko-KR" altLang="en-US" sz="1000" u="none" strike="noStrike" cap="none" dirty="0">
                          <a:solidFill>
                            <a:schemeClr val="dk1"/>
                          </a:solidFill>
                          <a:latin typeface="Calibri"/>
                          <a:ea typeface="Calibri"/>
                          <a:cs typeface="Calibri"/>
                          <a:sym typeface="Calibri"/>
                        </a:rPr>
                        <a:t> 과장 통해서 </a:t>
                      </a:r>
                      <a:r>
                        <a:rPr lang="en-US" altLang="ko-KR" sz="1000" u="none" strike="noStrike" cap="none" dirty="0">
                          <a:solidFill>
                            <a:schemeClr val="dk1"/>
                          </a:solidFill>
                          <a:latin typeface="Calibri"/>
                          <a:ea typeface="Calibri"/>
                          <a:cs typeface="Calibri"/>
                          <a:sym typeface="Calibri"/>
                        </a:rPr>
                        <a:t>300</a:t>
                      </a:r>
                      <a:r>
                        <a:rPr lang="ko-KR" altLang="en-US" sz="1000" u="none" strike="noStrike" cap="none" dirty="0">
                          <a:solidFill>
                            <a:schemeClr val="dk1"/>
                          </a:solidFill>
                          <a:latin typeface="Calibri"/>
                          <a:ea typeface="Calibri"/>
                          <a:cs typeface="Calibri"/>
                          <a:sym typeface="Calibri"/>
                        </a:rPr>
                        <a:t>건 조정 완료</a:t>
                      </a:r>
                      <a:endParaRPr sz="1000" u="none" strike="noStrike" cap="none" dirty="0">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171450" marR="0" lvl="0" indent="-171450" algn="l" rtl="0">
                        <a:lnSpc>
                          <a:spcPct val="150000"/>
                        </a:lnSpc>
                        <a:spcBef>
                          <a:spcPts val="0"/>
                        </a:spcBef>
                        <a:spcAft>
                          <a:spcPts val="0"/>
                        </a:spcAft>
                        <a:buClr>
                          <a:schemeClr val="dk1"/>
                        </a:buClr>
                        <a:buSzPts val="1000"/>
                        <a:buFont typeface="Arial"/>
                        <a:buChar char="•"/>
                      </a:pPr>
                      <a:r>
                        <a:rPr lang="en-US" altLang="ko-KR" sz="1000" u="none" strike="noStrike" cap="none" dirty="0">
                          <a:solidFill>
                            <a:schemeClr val="dk1"/>
                          </a:solidFill>
                          <a:latin typeface="Calibri"/>
                          <a:ea typeface="Calibri"/>
                          <a:cs typeface="Calibri"/>
                          <a:sym typeface="Calibri"/>
                        </a:rPr>
                        <a:t>8</a:t>
                      </a:r>
                      <a:r>
                        <a:rPr lang="ko-KR" altLang="en-US" sz="1000" u="none" strike="noStrike" cap="none" dirty="0">
                          <a:solidFill>
                            <a:schemeClr val="dk1"/>
                          </a:solidFill>
                          <a:latin typeface="Calibri"/>
                          <a:ea typeface="Calibri"/>
                          <a:cs typeface="Calibri"/>
                          <a:sym typeface="Calibri"/>
                        </a:rPr>
                        <a:t>월 </a:t>
                      </a:r>
                      <a:r>
                        <a:rPr lang="en-US" altLang="ko-KR" sz="1000" u="none" strike="noStrike" cap="none" dirty="0">
                          <a:solidFill>
                            <a:schemeClr val="dk1"/>
                          </a:solidFill>
                          <a:latin typeface="Calibri"/>
                          <a:ea typeface="Calibri"/>
                          <a:cs typeface="Calibri"/>
                          <a:sym typeface="Calibri"/>
                        </a:rPr>
                        <a:t>31</a:t>
                      </a:r>
                      <a:r>
                        <a:rPr lang="ko-KR" altLang="en-US" sz="1000" u="none" strike="noStrike" cap="none" dirty="0">
                          <a:solidFill>
                            <a:schemeClr val="dk1"/>
                          </a:solidFill>
                          <a:latin typeface="Calibri"/>
                          <a:ea typeface="Calibri"/>
                          <a:cs typeface="Calibri"/>
                          <a:sym typeface="Calibri"/>
                        </a:rPr>
                        <a:t>일 </a:t>
                      </a:r>
                      <a:r>
                        <a:rPr lang="ko-KR" altLang="en-US" sz="1000" u="none" strike="noStrike" cap="none" dirty="0" err="1">
                          <a:solidFill>
                            <a:schemeClr val="dk1"/>
                          </a:solidFill>
                          <a:latin typeface="Calibri"/>
                          <a:ea typeface="Calibri"/>
                          <a:cs typeface="Calibri"/>
                          <a:sym typeface="Calibri"/>
                        </a:rPr>
                        <a:t>장지욱</a:t>
                      </a:r>
                      <a:r>
                        <a:rPr lang="ko-KR" altLang="en-US" sz="1000" u="none" strike="noStrike" cap="none" dirty="0">
                          <a:solidFill>
                            <a:schemeClr val="dk1"/>
                          </a:solidFill>
                          <a:latin typeface="Calibri"/>
                          <a:ea typeface="Calibri"/>
                          <a:cs typeface="Calibri"/>
                          <a:sym typeface="Calibri"/>
                        </a:rPr>
                        <a:t> 차장</a:t>
                      </a:r>
                      <a:r>
                        <a:rPr lang="en-US" altLang="ko-KR" sz="1000" u="none" strike="noStrike" cap="none" dirty="0">
                          <a:solidFill>
                            <a:schemeClr val="dk1"/>
                          </a:solidFill>
                          <a:latin typeface="Calibri"/>
                          <a:ea typeface="Calibri"/>
                          <a:cs typeface="Calibri"/>
                          <a:sym typeface="Calibri"/>
                        </a:rPr>
                        <a:t>- VIT </a:t>
                      </a:r>
                      <a:r>
                        <a:rPr lang="ko-KR" altLang="en-US" sz="1000" u="none" strike="noStrike" cap="none" dirty="0">
                          <a:solidFill>
                            <a:schemeClr val="dk1"/>
                          </a:solidFill>
                          <a:latin typeface="Calibri"/>
                          <a:ea typeface="Calibri"/>
                          <a:cs typeface="Calibri"/>
                          <a:sym typeface="Calibri"/>
                        </a:rPr>
                        <a:t>미팅 가능여부 전달</a:t>
                      </a:r>
                      <a:endParaRPr lang="en-US" altLang="ko-KR" sz="1000" u="none" strike="noStrike" cap="none" dirty="0">
                        <a:solidFill>
                          <a:schemeClr val="dk1"/>
                        </a:solidFill>
                        <a:latin typeface="Calibri"/>
                        <a:ea typeface="Calibri"/>
                        <a:cs typeface="Calibri"/>
                        <a:sym typeface="Calibri"/>
                      </a:endParaRPr>
                    </a:p>
                    <a:p>
                      <a:pPr marL="171450" marR="0" lvl="0" indent="-171450" algn="l" defTabSz="914400" rtl="0" eaLnBrk="1" fontAlgn="auto" latinLnBrk="0" hangingPunct="1">
                        <a:lnSpc>
                          <a:spcPct val="150000"/>
                        </a:lnSpc>
                        <a:spcBef>
                          <a:spcPts val="0"/>
                        </a:spcBef>
                        <a:spcAft>
                          <a:spcPts val="0"/>
                        </a:spcAft>
                        <a:buClr>
                          <a:schemeClr val="dk1"/>
                        </a:buClr>
                        <a:buSzPts val="1000"/>
                        <a:buFont typeface="Arial"/>
                        <a:buChar char="•"/>
                        <a:tabLst/>
                        <a:defRPr/>
                      </a:pPr>
                      <a:r>
                        <a:rPr lang="ko-KR" altLang="en-US" sz="1000" u="none" strike="noStrike" cap="none" dirty="0">
                          <a:solidFill>
                            <a:schemeClr val="dk1"/>
                          </a:solidFill>
                          <a:latin typeface="Calibri"/>
                          <a:ea typeface="Calibri"/>
                          <a:cs typeface="Calibri"/>
                          <a:sym typeface="Calibri"/>
                        </a:rPr>
                        <a:t>데이터 </a:t>
                      </a:r>
                      <a:r>
                        <a:rPr lang="en-US" altLang="ko-KR" sz="1000" u="none" strike="noStrike" cap="none" dirty="0">
                          <a:solidFill>
                            <a:schemeClr val="dk1"/>
                          </a:solidFill>
                          <a:latin typeface="Calibri"/>
                          <a:ea typeface="Calibri"/>
                          <a:cs typeface="Calibri"/>
                          <a:sym typeface="Calibri"/>
                        </a:rPr>
                        <a:t>ID </a:t>
                      </a:r>
                      <a:r>
                        <a:rPr lang="ko-KR" altLang="en-US" sz="1000" u="none" strike="noStrike" cap="none" dirty="0">
                          <a:solidFill>
                            <a:schemeClr val="dk1"/>
                          </a:solidFill>
                          <a:latin typeface="Calibri"/>
                          <a:ea typeface="Calibri"/>
                          <a:cs typeface="Calibri"/>
                          <a:sym typeface="Calibri"/>
                        </a:rPr>
                        <a:t>시스템 내용 추가 완료 </a:t>
                      </a:r>
                      <a:r>
                        <a:rPr lang="en-US" altLang="ko-KR" sz="1000" u="none" strike="noStrike" cap="none" dirty="0">
                          <a:solidFill>
                            <a:schemeClr val="dk1"/>
                          </a:solidFill>
                          <a:latin typeface="Calibri"/>
                          <a:ea typeface="Calibri"/>
                          <a:cs typeface="Calibri"/>
                          <a:sym typeface="Calibri"/>
                        </a:rPr>
                        <a:t>(</a:t>
                      </a:r>
                      <a:r>
                        <a:rPr lang="ko-KR" altLang="en-US" sz="1000" u="none" strike="noStrike" cap="none" dirty="0">
                          <a:solidFill>
                            <a:schemeClr val="dk1"/>
                          </a:solidFill>
                          <a:latin typeface="Calibri"/>
                          <a:ea typeface="Calibri"/>
                          <a:cs typeface="Calibri"/>
                          <a:sym typeface="Calibri"/>
                        </a:rPr>
                        <a:t>추가 회의 예정</a:t>
                      </a:r>
                      <a:r>
                        <a:rPr lang="en-US" altLang="ko-KR" sz="1000" u="none" strike="noStrike" cap="none" dirty="0">
                          <a:solidFill>
                            <a:schemeClr val="dk1"/>
                          </a:solidFill>
                          <a:latin typeface="Calibri"/>
                          <a:ea typeface="Calibri"/>
                          <a:cs typeface="Calibri"/>
                          <a:sym typeface="Calibri"/>
                        </a:rPr>
                        <a:t>)</a:t>
                      </a:r>
                    </a:p>
                    <a:p>
                      <a:pPr marL="171450" marR="0" lvl="0" indent="-171450" algn="l" defTabSz="914400" rtl="0" eaLnBrk="1" fontAlgn="auto" latinLnBrk="0" hangingPunct="1">
                        <a:lnSpc>
                          <a:spcPct val="150000"/>
                        </a:lnSpc>
                        <a:spcBef>
                          <a:spcPts val="0"/>
                        </a:spcBef>
                        <a:spcAft>
                          <a:spcPts val="0"/>
                        </a:spcAft>
                        <a:buClr>
                          <a:schemeClr val="dk1"/>
                        </a:buClr>
                        <a:buSzPts val="1000"/>
                        <a:buFont typeface="Arial"/>
                        <a:buChar char="•"/>
                        <a:tabLst/>
                        <a:defRPr/>
                      </a:pPr>
                      <a:r>
                        <a:rPr lang="ko-KR" altLang="en-US" sz="1000" u="none" strike="noStrike" cap="none" dirty="0" err="1">
                          <a:solidFill>
                            <a:schemeClr val="dk1"/>
                          </a:solidFill>
                          <a:latin typeface="Calibri"/>
                          <a:ea typeface="Calibri"/>
                          <a:cs typeface="Calibri"/>
                          <a:sym typeface="Calibri"/>
                        </a:rPr>
                        <a:t>무타자</a:t>
                      </a:r>
                      <a:r>
                        <a:rPr lang="ko-KR" altLang="en-US" sz="1000" u="none" strike="noStrike" cap="none" dirty="0">
                          <a:solidFill>
                            <a:schemeClr val="dk1"/>
                          </a:solidFill>
                          <a:latin typeface="Calibri"/>
                          <a:ea typeface="Calibri"/>
                          <a:cs typeface="Calibri"/>
                          <a:sym typeface="Calibri"/>
                        </a:rPr>
                        <a:t> 특허 이메일 전달 서명 요청 </a:t>
                      </a:r>
                      <a:r>
                        <a:rPr lang="en-US" altLang="ko-KR" sz="1000" u="none" strike="noStrike" cap="none" dirty="0">
                          <a:solidFill>
                            <a:schemeClr val="dk1"/>
                          </a:solidFill>
                          <a:latin typeface="Calibri"/>
                          <a:ea typeface="Calibri"/>
                          <a:cs typeface="Calibri"/>
                          <a:sym typeface="Calibri"/>
                        </a:rPr>
                        <a:t>-&gt; </a:t>
                      </a:r>
                      <a:r>
                        <a:rPr lang="ko-KR" altLang="en-US" sz="1000" u="none" strike="noStrike" cap="none" dirty="0">
                          <a:solidFill>
                            <a:schemeClr val="dk1"/>
                          </a:solidFill>
                          <a:latin typeface="Calibri"/>
                          <a:ea typeface="Calibri"/>
                          <a:cs typeface="Calibri"/>
                          <a:sym typeface="Calibri"/>
                        </a:rPr>
                        <a:t> 수령 후 박영진 </a:t>
                      </a:r>
                      <a:r>
                        <a:rPr lang="ko-KR" altLang="en-US" sz="1000" u="none" strike="noStrike" cap="none" dirty="0" err="1">
                          <a:solidFill>
                            <a:schemeClr val="dk1"/>
                          </a:solidFill>
                          <a:latin typeface="Calibri"/>
                          <a:ea typeface="Calibri"/>
                          <a:cs typeface="Calibri"/>
                          <a:sym typeface="Calibri"/>
                        </a:rPr>
                        <a:t>무타자</a:t>
                      </a:r>
                      <a:r>
                        <a:rPr lang="ko-KR" altLang="en-US" sz="1000" u="none" strike="noStrike" cap="none" dirty="0">
                          <a:solidFill>
                            <a:schemeClr val="dk1"/>
                          </a:solidFill>
                          <a:latin typeface="Calibri"/>
                          <a:ea typeface="Calibri"/>
                          <a:cs typeface="Calibri"/>
                          <a:sym typeface="Calibri"/>
                        </a:rPr>
                        <a:t> 연구원 특허서류 </a:t>
                      </a:r>
                      <a:r>
                        <a:rPr lang="en-US" altLang="ko-KR" sz="1000" u="none" strike="noStrike" cap="none" dirty="0">
                          <a:solidFill>
                            <a:schemeClr val="dk1"/>
                          </a:solidFill>
                          <a:latin typeface="Calibri"/>
                          <a:ea typeface="Calibri"/>
                          <a:cs typeface="Calibri"/>
                          <a:sym typeface="Calibri"/>
                        </a:rPr>
                        <a:t>4</a:t>
                      </a:r>
                      <a:r>
                        <a:rPr lang="ko-KR" altLang="en-US" sz="1000" u="none" strike="noStrike" cap="none" dirty="0">
                          <a:solidFill>
                            <a:schemeClr val="dk1"/>
                          </a:solidFill>
                          <a:latin typeface="Calibri"/>
                          <a:ea typeface="Calibri"/>
                          <a:cs typeface="Calibri"/>
                          <a:sym typeface="Calibri"/>
                        </a:rPr>
                        <a:t>건 전체 </a:t>
                      </a:r>
                      <a:r>
                        <a:rPr lang="ko-KR" altLang="en-US" sz="1000" u="none" strike="noStrike" cap="none" dirty="0" err="1">
                          <a:solidFill>
                            <a:schemeClr val="dk1"/>
                          </a:solidFill>
                          <a:latin typeface="Calibri"/>
                          <a:ea typeface="Calibri"/>
                          <a:cs typeface="Calibri"/>
                          <a:sym typeface="Calibri"/>
                        </a:rPr>
                        <a:t>씨젠</a:t>
                      </a:r>
                      <a:r>
                        <a:rPr lang="ko-KR" altLang="en-US" sz="1000" u="none" strike="noStrike" cap="none" dirty="0">
                          <a:solidFill>
                            <a:schemeClr val="dk1"/>
                          </a:solidFill>
                          <a:latin typeface="Calibri"/>
                          <a:ea typeface="Calibri"/>
                          <a:cs typeface="Calibri"/>
                          <a:sym typeface="Calibri"/>
                        </a:rPr>
                        <a:t> 우편으로 전달 예정</a:t>
                      </a:r>
                      <a:endParaRPr lang="en-US" altLang="ko-KR" sz="1000" u="none" strike="noStrike" cap="none" dirty="0">
                        <a:solidFill>
                          <a:schemeClr val="dk1"/>
                        </a:solidFill>
                        <a:latin typeface="Calibri"/>
                        <a:ea typeface="Calibri"/>
                        <a:cs typeface="Calibri"/>
                        <a:sym typeface="Calibri"/>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u="none" strike="noStrike" cap="none" dirty="0">
                          <a:solidFill>
                            <a:schemeClr val="dk1"/>
                          </a:solidFill>
                          <a:latin typeface="Calibri"/>
                          <a:ea typeface="Calibri"/>
                          <a:cs typeface="Calibri"/>
                          <a:sym typeface="Calibri"/>
                        </a:rPr>
                        <a:t>특허 </a:t>
                      </a:r>
                      <a:r>
                        <a:rPr lang="en-US" altLang="ko-KR" sz="1000" u="none" strike="noStrike" cap="none" dirty="0">
                          <a:solidFill>
                            <a:schemeClr val="dk1"/>
                          </a:solidFill>
                          <a:latin typeface="Calibri"/>
                          <a:ea typeface="Calibri"/>
                          <a:cs typeface="Calibri"/>
                          <a:sym typeface="Calibri"/>
                        </a:rPr>
                        <a:t>PPMS </a:t>
                      </a:r>
                      <a:r>
                        <a:rPr lang="ko-KR" altLang="en-US" sz="1000" u="none" strike="noStrike" cap="none" dirty="0">
                          <a:solidFill>
                            <a:schemeClr val="dk1"/>
                          </a:solidFill>
                          <a:latin typeface="Calibri"/>
                          <a:ea typeface="Calibri"/>
                          <a:cs typeface="Calibri"/>
                          <a:sym typeface="Calibri"/>
                        </a:rPr>
                        <a:t>사용법 신입 박사과정 교육 완료</a:t>
                      </a:r>
                      <a:endParaRPr lang="en-US" altLang="ko-KR" sz="1000" u="none" strike="noStrike" cap="none" dirty="0">
                        <a:solidFill>
                          <a:schemeClr val="dk1"/>
                        </a:solidFill>
                        <a:latin typeface="Calibri"/>
                        <a:ea typeface="Calibri"/>
                        <a:cs typeface="Calibri"/>
                        <a:sym typeface="Calibri"/>
                      </a:endParaRPr>
                    </a:p>
                    <a:p>
                      <a:pPr marL="171450" marR="0" lvl="0" indent="-171450" algn="l" rtl="0">
                        <a:lnSpc>
                          <a:spcPct val="150000"/>
                        </a:lnSpc>
                        <a:spcBef>
                          <a:spcPts val="0"/>
                        </a:spcBef>
                        <a:spcAft>
                          <a:spcPts val="0"/>
                        </a:spcAft>
                        <a:buClr>
                          <a:schemeClr val="dk1"/>
                        </a:buClr>
                        <a:buSzPts val="1000"/>
                        <a:buFont typeface="Arial"/>
                        <a:buChar char="•"/>
                      </a:pPr>
                      <a:r>
                        <a:rPr lang="en-US" altLang="ko-KR" sz="1000" u="none" strike="noStrike" cap="none" dirty="0">
                          <a:solidFill>
                            <a:schemeClr val="dk1"/>
                          </a:solidFill>
                          <a:latin typeface="Calibri"/>
                          <a:ea typeface="Calibri"/>
                          <a:cs typeface="Calibri"/>
                          <a:sym typeface="Calibri"/>
                        </a:rPr>
                        <a:t>8</a:t>
                      </a:r>
                      <a:r>
                        <a:rPr lang="ko-KR" altLang="en-US" sz="1000" u="none" strike="noStrike" cap="none" dirty="0">
                          <a:solidFill>
                            <a:schemeClr val="dk1"/>
                          </a:solidFill>
                          <a:latin typeface="Calibri"/>
                          <a:ea typeface="Calibri"/>
                          <a:cs typeface="Calibri"/>
                          <a:sym typeface="Calibri"/>
                        </a:rPr>
                        <a:t>월 </a:t>
                      </a:r>
                      <a:r>
                        <a:rPr lang="en-US" altLang="ko-KR" sz="1000" u="none" strike="noStrike" cap="none" dirty="0">
                          <a:solidFill>
                            <a:schemeClr val="dk1"/>
                          </a:solidFill>
                          <a:latin typeface="Calibri"/>
                          <a:ea typeface="Calibri"/>
                          <a:cs typeface="Calibri"/>
                          <a:sym typeface="Calibri"/>
                        </a:rPr>
                        <a:t>4</a:t>
                      </a:r>
                      <a:r>
                        <a:rPr lang="ko-KR" altLang="en-US" sz="1000" u="none" strike="noStrike" cap="none" dirty="0">
                          <a:solidFill>
                            <a:schemeClr val="dk1"/>
                          </a:solidFill>
                          <a:latin typeface="Calibri"/>
                          <a:ea typeface="Calibri"/>
                          <a:cs typeface="Calibri"/>
                          <a:sym typeface="Calibri"/>
                        </a:rPr>
                        <a:t>주차 </a:t>
                      </a:r>
                      <a:r>
                        <a:rPr lang="ko-KR" altLang="en-US" sz="1000" u="none" strike="noStrike" cap="none" dirty="0" err="1">
                          <a:solidFill>
                            <a:schemeClr val="dk1"/>
                          </a:solidFill>
                          <a:latin typeface="Calibri"/>
                          <a:ea typeface="Calibri"/>
                          <a:cs typeface="Calibri"/>
                          <a:sym typeface="Calibri"/>
                        </a:rPr>
                        <a:t>김무진</a:t>
                      </a:r>
                      <a:r>
                        <a:rPr lang="ko-KR" altLang="en-US" sz="1000" u="none" strike="noStrike" cap="none" dirty="0">
                          <a:solidFill>
                            <a:schemeClr val="dk1"/>
                          </a:solidFill>
                          <a:latin typeface="Calibri"/>
                          <a:ea typeface="Calibri"/>
                          <a:cs typeface="Calibri"/>
                          <a:sym typeface="Calibri"/>
                        </a:rPr>
                        <a:t> 학생 </a:t>
                      </a:r>
                      <a:r>
                        <a:rPr lang="en-US" altLang="ko-KR" sz="1000" u="none" strike="noStrike" cap="none" dirty="0">
                          <a:solidFill>
                            <a:schemeClr val="dk1"/>
                          </a:solidFill>
                          <a:latin typeface="Calibri"/>
                          <a:ea typeface="Calibri"/>
                          <a:cs typeface="Calibri"/>
                          <a:sym typeface="Calibri"/>
                        </a:rPr>
                        <a:t>PM</a:t>
                      </a:r>
                      <a:r>
                        <a:rPr lang="ko-KR" altLang="en-US" sz="1000" u="none" strike="noStrike" cap="none" dirty="0">
                          <a:solidFill>
                            <a:schemeClr val="dk1"/>
                          </a:solidFill>
                          <a:latin typeface="Calibri"/>
                          <a:ea typeface="Calibri"/>
                          <a:cs typeface="Calibri"/>
                          <a:sym typeface="Calibri"/>
                        </a:rPr>
                        <a:t>대행 예정</a:t>
                      </a:r>
                      <a:endParaRPr lang="en-US" altLang="ko-KR" sz="1000" u="none" strike="noStrike" cap="none" dirty="0">
                        <a:solidFill>
                          <a:schemeClr val="dk1"/>
                        </a:solidFill>
                        <a:latin typeface="Calibri"/>
                        <a:ea typeface="Calibri"/>
                        <a:cs typeface="Calibri"/>
                        <a:sym typeface="Calibri"/>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u="none" strike="noStrike" cap="none" dirty="0" err="1">
                          <a:solidFill>
                            <a:schemeClr val="dk1"/>
                          </a:solidFill>
                          <a:latin typeface="Calibri"/>
                          <a:ea typeface="Calibri"/>
                          <a:cs typeface="Calibri"/>
                          <a:sym typeface="Calibri"/>
                        </a:rPr>
                        <a:t>이솔학생</a:t>
                      </a:r>
                      <a:r>
                        <a:rPr lang="ko-KR" altLang="en-US" sz="1000" u="none" strike="noStrike" cap="none" dirty="0">
                          <a:solidFill>
                            <a:schemeClr val="dk1"/>
                          </a:solidFill>
                          <a:latin typeface="Calibri"/>
                          <a:ea typeface="Calibri"/>
                          <a:cs typeface="Calibri"/>
                          <a:sym typeface="Calibri"/>
                        </a:rPr>
                        <a:t> 코로나 확진 후 복귀</a:t>
                      </a:r>
                      <a:endParaRPr sz="1000" u="none" strike="noStrike" cap="none" dirty="0">
                        <a:solidFill>
                          <a:schemeClr val="dk1"/>
                        </a:solidFill>
                        <a:latin typeface="Calibri"/>
                        <a:ea typeface="Calibri"/>
                        <a:cs typeface="Calibri"/>
                        <a:sym typeface="Calibri"/>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18"/>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333" name="Google Shape;333;p18"/>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Calibri"/>
                <a:ea typeface="Calibri"/>
                <a:cs typeface="Calibri"/>
                <a:sym typeface="Calibri"/>
              </a:rPr>
              <a:t>슬라이드 시스템</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334;p18"/>
          <p:cNvSpPr txBox="1"/>
          <p:nvPr/>
        </p:nvSpPr>
        <p:spPr>
          <a:xfrm>
            <a:off x="818802" y="3863199"/>
            <a:ext cx="7360922" cy="400110"/>
          </a:xfrm>
          <a:prstGeom prst="rect">
            <a:avLst/>
          </a:prstGeom>
          <a:noFill/>
          <a:ln>
            <a:noFill/>
          </a:ln>
        </p:spPr>
        <p:txBody>
          <a:bodyPr spcFirstLastPara="1" wrap="square" lIns="91425" tIns="45700" rIns="91425" bIns="45700" anchor="t" anchorCtr="0">
            <a:spAutoFit/>
          </a:bodyPr>
          <a:lstStyle/>
          <a:p>
            <a:pPr lvl="0" algn="ctr" latinLnBrk="0">
              <a:buClr>
                <a:srgbClr val="000000"/>
              </a:buClr>
            </a:pPr>
            <a:r>
              <a:rPr lang="en-US" sz="2000" b="1" kern="0" dirty="0">
                <a:solidFill>
                  <a:srgbClr val="000000"/>
                </a:solidFill>
                <a:latin typeface="Arial"/>
                <a:ea typeface="+mj-ea"/>
                <a:cs typeface="Calibri"/>
                <a:sym typeface="Calibri"/>
              </a:rPr>
              <a:t>Incremental Learning based on </a:t>
            </a:r>
            <a:r>
              <a:rPr lang="en-US" sz="2000" b="1" kern="0" dirty="0" err="1">
                <a:solidFill>
                  <a:srgbClr val="000000"/>
                </a:solidFill>
                <a:latin typeface="Arial"/>
                <a:ea typeface="+mj-ea"/>
                <a:cs typeface="Calibri"/>
                <a:sym typeface="Calibri"/>
              </a:rPr>
              <a:t>Adaboost</a:t>
            </a:r>
            <a:r>
              <a:rPr lang="en-US" sz="2000" b="1" kern="0" dirty="0">
                <a:solidFill>
                  <a:srgbClr val="000000"/>
                </a:solidFill>
                <a:latin typeface="Arial"/>
                <a:ea typeface="+mj-ea"/>
                <a:cs typeface="Calibri"/>
                <a:sym typeface="Calibri"/>
              </a:rPr>
              <a:t> CNN</a:t>
            </a:r>
            <a:endParaRPr kumimoji="0" sz="2000" b="1" i="0" u="none" strike="noStrike" kern="0" cap="none" spc="0" normalizeH="0" baseline="0" noProof="0" dirty="0">
              <a:ln>
                <a:noFill/>
              </a:ln>
              <a:solidFill>
                <a:srgbClr val="000000"/>
              </a:solidFill>
              <a:effectLst/>
              <a:uLnTx/>
              <a:uFillTx/>
              <a:latin typeface="Arial"/>
              <a:ea typeface="+mj-ea"/>
              <a:cs typeface="Calibri"/>
              <a:sym typeface="Calibri"/>
            </a:endParaRPr>
          </a:p>
        </p:txBody>
      </p:sp>
    </p:spTree>
    <p:extLst>
      <p:ext uri="{BB962C8B-B14F-4D97-AF65-F5344CB8AC3E}">
        <p14:creationId xmlns:p14="http://schemas.microsoft.com/office/powerpoint/2010/main" val="288379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628650" y="186631"/>
            <a:ext cx="7886700" cy="994172"/>
          </a:xfrm>
          <a:prstGeom prst="rect">
            <a:avLst/>
          </a:prstGeom>
          <a:noFill/>
          <a:ln>
            <a:noFill/>
          </a:ln>
        </p:spPr>
        <p:txBody>
          <a:bodyPr spcFirstLastPara="1" wrap="square" lIns="68569" tIns="34275" rIns="68569" bIns="34275" anchor="ctr" anchorCtr="0">
            <a:normAutofit/>
          </a:bodyPr>
          <a:lstStyle/>
          <a:p>
            <a:pPr algn="ctr">
              <a:buSzPts val="4400"/>
            </a:pPr>
            <a:r>
              <a:rPr lang="en-US" dirty="0">
                <a:latin typeface="+mj-ea"/>
                <a:ea typeface="+mj-ea"/>
              </a:rPr>
              <a:t>Non Incremental Experiment</a:t>
            </a:r>
            <a:endParaRPr dirty="0">
              <a:latin typeface="+mj-ea"/>
              <a:ea typeface="+mj-ea"/>
            </a:endParaRPr>
          </a:p>
        </p:txBody>
      </p:sp>
      <p:sp>
        <p:nvSpPr>
          <p:cNvPr id="100" name="Google Shape;100;p15"/>
          <p:cNvSpPr txBox="1">
            <a:spLocks noGrp="1"/>
          </p:cNvSpPr>
          <p:nvPr>
            <p:ph type="body" idx="1"/>
          </p:nvPr>
        </p:nvSpPr>
        <p:spPr>
          <a:xfrm>
            <a:off x="250824" y="1363861"/>
            <a:ext cx="7886700" cy="3263504"/>
          </a:xfrm>
          <a:prstGeom prst="rect">
            <a:avLst/>
          </a:prstGeom>
          <a:noFill/>
          <a:ln>
            <a:noFill/>
          </a:ln>
        </p:spPr>
        <p:txBody>
          <a:bodyPr spcFirstLastPara="1" wrap="square" lIns="68569" tIns="34275" rIns="68569" bIns="34275" anchor="t" anchorCtr="0">
            <a:normAutofit/>
          </a:bodyPr>
          <a:lstStyle/>
          <a:p>
            <a:pPr marL="0" indent="0">
              <a:spcBef>
                <a:spcPts val="0"/>
              </a:spcBef>
              <a:buSzPts val="1600"/>
              <a:buNone/>
            </a:pPr>
            <a:r>
              <a:rPr lang="en-US" sz="1200" b="1" dirty="0">
                <a:latin typeface="+mj-ea"/>
                <a:ea typeface="+mj-ea"/>
              </a:rPr>
              <a:t>Dataset: </a:t>
            </a:r>
            <a:r>
              <a:rPr lang="en-US" sz="1200" b="1" dirty="0" err="1">
                <a:latin typeface="+mj-ea"/>
                <a:ea typeface="+mj-ea"/>
              </a:rPr>
              <a:t>LossDiff</a:t>
            </a:r>
            <a:endParaRPr sz="1200" b="1" dirty="0">
              <a:latin typeface="+mj-ea"/>
              <a:ea typeface="+mj-ea"/>
            </a:endParaRPr>
          </a:p>
          <a:p>
            <a:pPr marL="0" indent="0">
              <a:buSzPts val="1600"/>
              <a:buNone/>
            </a:pPr>
            <a:r>
              <a:rPr lang="en-US" sz="1200" b="1" dirty="0">
                <a:latin typeface="+mj-ea"/>
                <a:ea typeface="+mj-ea"/>
              </a:rPr>
              <a:t>Classes are equally distributed in each generation</a:t>
            </a:r>
            <a:endParaRPr dirty="0">
              <a:latin typeface="+mj-ea"/>
              <a:ea typeface="+mj-ea"/>
            </a:endParaRPr>
          </a:p>
          <a:p>
            <a:pPr marL="0" indent="0">
              <a:buSzPts val="1600"/>
              <a:buNone/>
            </a:pPr>
            <a:r>
              <a:rPr lang="en-US" sz="1200" b="1" dirty="0">
                <a:latin typeface="+mj-ea"/>
                <a:ea typeface="+mj-ea"/>
              </a:rPr>
              <a:t>1. DenseNet201 (pretrained=False), 20 epochs, SGD(</a:t>
            </a:r>
            <a:r>
              <a:rPr lang="en-US" sz="1200" b="1" dirty="0" err="1">
                <a:latin typeface="+mj-ea"/>
                <a:ea typeface="+mj-ea"/>
              </a:rPr>
              <a:t>lr</a:t>
            </a:r>
            <a:r>
              <a:rPr lang="en-US" sz="1200" b="1" dirty="0">
                <a:latin typeface="+mj-ea"/>
                <a:ea typeface="+mj-ea"/>
              </a:rPr>
              <a:t>=1e-3, momentum=0.9)</a:t>
            </a:r>
            <a:endParaRPr dirty="0">
              <a:latin typeface="+mj-ea"/>
              <a:ea typeface="+mj-ea"/>
            </a:endParaRPr>
          </a:p>
          <a:p>
            <a:pPr marL="0" indent="0">
              <a:buSzPts val="1600"/>
              <a:buNone/>
            </a:pPr>
            <a:r>
              <a:rPr lang="en-US" sz="1200" b="1" dirty="0">
                <a:latin typeface="+mj-ea"/>
                <a:ea typeface="+mj-ea"/>
              </a:rPr>
              <a:t>2. DenseNet201 (pretrained=True), 10 epochs, SGD(</a:t>
            </a:r>
            <a:r>
              <a:rPr lang="en-US" sz="1200" b="1" dirty="0" err="1">
                <a:latin typeface="+mj-ea"/>
                <a:ea typeface="+mj-ea"/>
              </a:rPr>
              <a:t>lr</a:t>
            </a:r>
            <a:r>
              <a:rPr lang="en-US" sz="1200" b="1" dirty="0">
                <a:latin typeface="+mj-ea"/>
                <a:ea typeface="+mj-ea"/>
              </a:rPr>
              <a:t>=1e-3, momentum=0.9)</a:t>
            </a:r>
            <a:endParaRPr dirty="0">
              <a:latin typeface="+mj-ea"/>
              <a:ea typeface="+mj-ea"/>
            </a:endParaRPr>
          </a:p>
          <a:p>
            <a:pPr marL="0" indent="0">
              <a:buSzPts val="1600"/>
              <a:buNone/>
            </a:pPr>
            <a:endParaRPr sz="1200" b="1" dirty="0">
              <a:latin typeface="+mj-ea"/>
              <a:ea typeface="+mj-ea"/>
            </a:endParaRPr>
          </a:p>
          <a:p>
            <a:pPr marL="0" indent="0">
              <a:buSzPts val="1600"/>
              <a:buNone/>
            </a:pPr>
            <a:endParaRPr sz="1200" b="1" dirty="0">
              <a:latin typeface="+mj-ea"/>
              <a:ea typeface="+mj-ea"/>
            </a:endParaRPr>
          </a:p>
          <a:p>
            <a:pPr marL="0" indent="0">
              <a:spcAft>
                <a:spcPts val="1200"/>
              </a:spcAft>
              <a:buSzPts val="1600"/>
              <a:buNone/>
            </a:pPr>
            <a:endParaRPr sz="1200" b="1" dirty="0">
              <a:latin typeface="+mj-ea"/>
              <a:ea typeface="+mj-ea"/>
            </a:endParaRPr>
          </a:p>
        </p:txBody>
      </p:sp>
      <p:graphicFrame>
        <p:nvGraphicFramePr>
          <p:cNvPr id="101" name="Google Shape;101;p15"/>
          <p:cNvGraphicFramePr/>
          <p:nvPr/>
        </p:nvGraphicFramePr>
        <p:xfrm>
          <a:off x="628650" y="2720325"/>
          <a:ext cx="2936100" cy="3131908"/>
        </p:xfrm>
        <a:graphic>
          <a:graphicData uri="http://schemas.openxmlformats.org/drawingml/2006/table">
            <a:tbl>
              <a:tblPr firstRow="1" bandRow="1">
                <a:noFill/>
              </a:tblPr>
              <a:tblGrid>
                <a:gridCol w="1468050">
                  <a:extLst>
                    <a:ext uri="{9D8B030D-6E8A-4147-A177-3AD203B41FA5}">
                      <a16:colId xmlns:a16="http://schemas.microsoft.com/office/drawing/2014/main" val="20000"/>
                    </a:ext>
                  </a:extLst>
                </a:gridCol>
                <a:gridCol w="1468050">
                  <a:extLst>
                    <a:ext uri="{9D8B030D-6E8A-4147-A177-3AD203B41FA5}">
                      <a16:colId xmlns:a16="http://schemas.microsoft.com/office/drawing/2014/main" val="20001"/>
                    </a:ext>
                  </a:extLst>
                </a:gridCol>
              </a:tblGrid>
              <a:tr h="434348">
                <a:tc>
                  <a:txBody>
                    <a:bodyPr/>
                    <a:lstStyle/>
                    <a:p>
                      <a:pPr marL="0" marR="0" lvl="0" indent="0" algn="l" rtl="0">
                        <a:spcBef>
                          <a:spcPts val="0"/>
                        </a:spcBef>
                        <a:spcAft>
                          <a:spcPts val="0"/>
                        </a:spcAft>
                        <a:buNone/>
                      </a:pPr>
                      <a:r>
                        <a:rPr lang="en-US" sz="1200" u="none" strike="noStrike" cap="none"/>
                        <a:t> Generation(s) (Amount of Data)</a:t>
                      </a:r>
                      <a:endParaRPr sz="900"/>
                    </a:p>
                  </a:txBody>
                  <a:tcPr marL="68588" marR="68588" marT="34294" marB="34294"/>
                </a:tc>
                <a:tc>
                  <a:txBody>
                    <a:bodyPr/>
                    <a:lstStyle/>
                    <a:p>
                      <a:pPr marL="0" marR="0" lvl="0" indent="0" algn="l" rtl="0">
                        <a:spcBef>
                          <a:spcPts val="0"/>
                        </a:spcBef>
                        <a:spcAft>
                          <a:spcPts val="0"/>
                        </a:spcAft>
                        <a:buNone/>
                      </a:pPr>
                      <a:r>
                        <a:rPr lang="en-US" sz="1200"/>
                        <a:t>Accuracy(%)</a:t>
                      </a:r>
                      <a:endParaRPr sz="900"/>
                    </a:p>
                  </a:txBody>
                  <a:tcPr marL="68588" marR="68588" marT="34294" marB="34294"/>
                </a:tc>
                <a:extLst>
                  <a:ext uri="{0D108BD9-81ED-4DB2-BD59-A6C34878D82A}">
                    <a16:rowId xmlns:a16="http://schemas.microsoft.com/office/drawing/2014/main" val="10000"/>
                  </a:ext>
                </a:extLst>
              </a:tr>
              <a:tr h="434348">
                <a:tc>
                  <a:txBody>
                    <a:bodyPr/>
                    <a:lstStyle/>
                    <a:p>
                      <a:pPr marL="0" marR="0" lvl="0" indent="0" algn="l" rtl="0">
                        <a:spcBef>
                          <a:spcPts val="0"/>
                        </a:spcBef>
                        <a:spcAft>
                          <a:spcPts val="0"/>
                        </a:spcAft>
                        <a:buNone/>
                      </a:pPr>
                      <a:r>
                        <a:rPr lang="en-US" sz="1200"/>
                        <a:t>G1 (1.5k = 0.5k D, 0.5k M, 0.5 N)</a:t>
                      </a:r>
                      <a:endParaRPr sz="900"/>
                    </a:p>
                  </a:txBody>
                  <a:tcPr marL="68588" marR="68588" marT="34294" marB="34294"/>
                </a:tc>
                <a:tc>
                  <a:txBody>
                    <a:bodyPr/>
                    <a:lstStyle/>
                    <a:p>
                      <a:pPr marL="0" marR="0" lvl="0" indent="0" algn="l" rtl="0">
                        <a:spcBef>
                          <a:spcPts val="0"/>
                        </a:spcBef>
                        <a:spcAft>
                          <a:spcPts val="0"/>
                        </a:spcAft>
                        <a:buNone/>
                      </a:pPr>
                      <a:r>
                        <a:rPr lang="en-US" sz="1200"/>
                        <a:t>72.77</a:t>
                      </a:r>
                      <a:endParaRPr sz="900"/>
                    </a:p>
                  </a:txBody>
                  <a:tcPr marL="68588" marR="68588" marT="34294" marB="34294"/>
                </a:tc>
                <a:extLst>
                  <a:ext uri="{0D108BD9-81ED-4DB2-BD59-A6C34878D82A}">
                    <a16:rowId xmlns:a16="http://schemas.microsoft.com/office/drawing/2014/main" val="10001"/>
                  </a:ext>
                </a:extLst>
              </a:tr>
              <a:tr h="251468">
                <a:tc>
                  <a:txBody>
                    <a:bodyPr/>
                    <a:lstStyle/>
                    <a:p>
                      <a:pPr marL="0" marR="0" lvl="0" indent="0" algn="l" rtl="0">
                        <a:spcBef>
                          <a:spcPts val="0"/>
                        </a:spcBef>
                        <a:spcAft>
                          <a:spcPts val="0"/>
                        </a:spcAft>
                        <a:buNone/>
                      </a:pPr>
                      <a:r>
                        <a:rPr lang="en-US" sz="1200"/>
                        <a:t>G1 - G2 (3k)</a:t>
                      </a:r>
                      <a:endParaRPr sz="900"/>
                    </a:p>
                  </a:txBody>
                  <a:tcPr marL="68588" marR="68588" marT="34294" marB="34294"/>
                </a:tc>
                <a:tc>
                  <a:txBody>
                    <a:bodyPr/>
                    <a:lstStyle/>
                    <a:p>
                      <a:pPr marL="0" marR="0" lvl="0" indent="0" algn="l" rtl="0">
                        <a:spcBef>
                          <a:spcPts val="0"/>
                        </a:spcBef>
                        <a:spcAft>
                          <a:spcPts val="0"/>
                        </a:spcAft>
                        <a:buNone/>
                      </a:pPr>
                      <a:r>
                        <a:rPr lang="en-US" sz="1200"/>
                        <a:t>75.00</a:t>
                      </a:r>
                      <a:endParaRPr sz="900"/>
                    </a:p>
                  </a:txBody>
                  <a:tcPr marL="68588" marR="68588" marT="34294" marB="34294"/>
                </a:tc>
                <a:extLst>
                  <a:ext uri="{0D108BD9-81ED-4DB2-BD59-A6C34878D82A}">
                    <a16:rowId xmlns:a16="http://schemas.microsoft.com/office/drawing/2014/main" val="10002"/>
                  </a:ext>
                </a:extLst>
              </a:tr>
              <a:tr h="251468">
                <a:tc>
                  <a:txBody>
                    <a:bodyPr/>
                    <a:lstStyle/>
                    <a:p>
                      <a:pPr marL="0" marR="0" lvl="0" indent="0" algn="l" rtl="0">
                        <a:spcBef>
                          <a:spcPts val="0"/>
                        </a:spcBef>
                        <a:spcAft>
                          <a:spcPts val="0"/>
                        </a:spcAft>
                        <a:buNone/>
                      </a:pPr>
                      <a:r>
                        <a:rPr lang="en-US" sz="1200"/>
                        <a:t>G1 -  G3 (4.5k)</a:t>
                      </a:r>
                      <a:endParaRPr sz="900"/>
                    </a:p>
                  </a:txBody>
                  <a:tcPr marL="68588" marR="68588" marT="34294" marB="34294"/>
                </a:tc>
                <a:tc>
                  <a:txBody>
                    <a:bodyPr/>
                    <a:lstStyle/>
                    <a:p>
                      <a:pPr marL="0" marR="0" lvl="0" indent="0" algn="l" rtl="0">
                        <a:spcBef>
                          <a:spcPts val="0"/>
                        </a:spcBef>
                        <a:spcAft>
                          <a:spcPts val="0"/>
                        </a:spcAft>
                        <a:buNone/>
                      </a:pPr>
                      <a:r>
                        <a:rPr lang="en-US" sz="1200"/>
                        <a:t>81.64</a:t>
                      </a:r>
                      <a:endParaRPr sz="900"/>
                    </a:p>
                  </a:txBody>
                  <a:tcPr marL="68588" marR="68588" marT="34294" marB="34294"/>
                </a:tc>
                <a:extLst>
                  <a:ext uri="{0D108BD9-81ED-4DB2-BD59-A6C34878D82A}">
                    <a16:rowId xmlns:a16="http://schemas.microsoft.com/office/drawing/2014/main" val="10003"/>
                  </a:ext>
                </a:extLst>
              </a:tr>
              <a:tr h="251468">
                <a:tc>
                  <a:txBody>
                    <a:bodyPr/>
                    <a:lstStyle/>
                    <a:p>
                      <a:pPr marL="0" marR="0" lvl="0" indent="0" algn="l" rtl="0">
                        <a:spcBef>
                          <a:spcPts val="0"/>
                        </a:spcBef>
                        <a:spcAft>
                          <a:spcPts val="0"/>
                        </a:spcAft>
                        <a:buNone/>
                      </a:pPr>
                      <a:r>
                        <a:rPr lang="en-US" sz="1200"/>
                        <a:t>G1 - G4 (6k)</a:t>
                      </a:r>
                      <a:endParaRPr sz="900"/>
                    </a:p>
                  </a:txBody>
                  <a:tcPr marL="68588" marR="68588" marT="34294" marB="34294"/>
                </a:tc>
                <a:tc>
                  <a:txBody>
                    <a:bodyPr/>
                    <a:lstStyle/>
                    <a:p>
                      <a:pPr marL="0" marR="0" lvl="0" indent="0" algn="l" rtl="0">
                        <a:spcBef>
                          <a:spcPts val="0"/>
                        </a:spcBef>
                        <a:spcAft>
                          <a:spcPts val="0"/>
                        </a:spcAft>
                        <a:buNone/>
                      </a:pPr>
                      <a:r>
                        <a:rPr lang="en-US" sz="1200"/>
                        <a:t>86.60</a:t>
                      </a:r>
                      <a:endParaRPr sz="900"/>
                    </a:p>
                  </a:txBody>
                  <a:tcPr marL="68588" marR="68588" marT="34294" marB="34294"/>
                </a:tc>
                <a:extLst>
                  <a:ext uri="{0D108BD9-81ED-4DB2-BD59-A6C34878D82A}">
                    <a16:rowId xmlns:a16="http://schemas.microsoft.com/office/drawing/2014/main" val="10004"/>
                  </a:ext>
                </a:extLst>
              </a:tr>
              <a:tr h="251468">
                <a:tc>
                  <a:txBody>
                    <a:bodyPr/>
                    <a:lstStyle/>
                    <a:p>
                      <a:pPr marL="0" marR="0" lvl="0" indent="0" algn="l" rtl="0">
                        <a:spcBef>
                          <a:spcPts val="0"/>
                        </a:spcBef>
                        <a:spcAft>
                          <a:spcPts val="0"/>
                        </a:spcAft>
                        <a:buNone/>
                      </a:pPr>
                      <a:r>
                        <a:rPr lang="en-US" sz="1200"/>
                        <a:t>G1 - G5 (7.5k)</a:t>
                      </a:r>
                      <a:endParaRPr sz="900"/>
                    </a:p>
                  </a:txBody>
                  <a:tcPr marL="68588" marR="68588" marT="34294" marB="34294"/>
                </a:tc>
                <a:tc>
                  <a:txBody>
                    <a:bodyPr/>
                    <a:lstStyle/>
                    <a:p>
                      <a:pPr marL="0" marR="0" lvl="0" indent="0" algn="l" rtl="0">
                        <a:spcBef>
                          <a:spcPts val="0"/>
                        </a:spcBef>
                        <a:spcAft>
                          <a:spcPts val="0"/>
                        </a:spcAft>
                        <a:buNone/>
                      </a:pPr>
                      <a:r>
                        <a:rPr lang="en-US" sz="1200"/>
                        <a:t>88.02</a:t>
                      </a:r>
                      <a:endParaRPr sz="900"/>
                    </a:p>
                  </a:txBody>
                  <a:tcPr marL="68588" marR="68588" marT="34294" marB="34294"/>
                </a:tc>
                <a:extLst>
                  <a:ext uri="{0D108BD9-81ED-4DB2-BD59-A6C34878D82A}">
                    <a16:rowId xmlns:a16="http://schemas.microsoft.com/office/drawing/2014/main" val="10005"/>
                  </a:ext>
                </a:extLst>
              </a:tr>
              <a:tr h="251468">
                <a:tc>
                  <a:txBody>
                    <a:bodyPr/>
                    <a:lstStyle/>
                    <a:p>
                      <a:pPr marL="0" marR="0" lvl="0" indent="0" algn="l" rtl="0">
                        <a:spcBef>
                          <a:spcPts val="0"/>
                        </a:spcBef>
                        <a:spcAft>
                          <a:spcPts val="0"/>
                        </a:spcAft>
                        <a:buNone/>
                      </a:pPr>
                      <a:r>
                        <a:rPr lang="en-US" sz="1200"/>
                        <a:t>G1 - G6 (9k)</a:t>
                      </a:r>
                      <a:endParaRPr sz="900"/>
                    </a:p>
                  </a:txBody>
                  <a:tcPr marL="68588" marR="68588" marT="34294" marB="34294"/>
                </a:tc>
                <a:tc>
                  <a:txBody>
                    <a:bodyPr/>
                    <a:lstStyle/>
                    <a:p>
                      <a:pPr marL="0" marR="0" lvl="0" indent="0" algn="l" rtl="0">
                        <a:spcBef>
                          <a:spcPts val="0"/>
                        </a:spcBef>
                        <a:spcAft>
                          <a:spcPts val="0"/>
                        </a:spcAft>
                        <a:buNone/>
                      </a:pPr>
                      <a:r>
                        <a:rPr lang="en-US" sz="1200"/>
                        <a:t>72.39</a:t>
                      </a:r>
                      <a:endParaRPr sz="900"/>
                    </a:p>
                  </a:txBody>
                  <a:tcPr marL="68588" marR="68588" marT="34294" marB="34294"/>
                </a:tc>
                <a:extLst>
                  <a:ext uri="{0D108BD9-81ED-4DB2-BD59-A6C34878D82A}">
                    <a16:rowId xmlns:a16="http://schemas.microsoft.com/office/drawing/2014/main" val="10006"/>
                  </a:ext>
                </a:extLst>
              </a:tr>
              <a:tr h="251468">
                <a:tc>
                  <a:txBody>
                    <a:bodyPr/>
                    <a:lstStyle/>
                    <a:p>
                      <a:pPr marL="0" marR="0" lvl="0" indent="0" algn="l" rtl="0">
                        <a:spcBef>
                          <a:spcPts val="0"/>
                        </a:spcBef>
                        <a:spcAft>
                          <a:spcPts val="0"/>
                        </a:spcAft>
                        <a:buNone/>
                      </a:pPr>
                      <a:r>
                        <a:rPr lang="en-US" sz="1200"/>
                        <a:t>G1 - G7 (10.5k)</a:t>
                      </a:r>
                      <a:endParaRPr sz="900"/>
                    </a:p>
                  </a:txBody>
                  <a:tcPr marL="68588" marR="68588" marT="34294" marB="34294"/>
                </a:tc>
                <a:tc>
                  <a:txBody>
                    <a:bodyPr/>
                    <a:lstStyle/>
                    <a:p>
                      <a:pPr marL="0" marR="0" lvl="0" indent="0" algn="l" rtl="0">
                        <a:spcBef>
                          <a:spcPts val="0"/>
                        </a:spcBef>
                        <a:spcAft>
                          <a:spcPts val="0"/>
                        </a:spcAft>
                        <a:buNone/>
                      </a:pPr>
                      <a:r>
                        <a:rPr lang="en-US" sz="1200"/>
                        <a:t>81.86</a:t>
                      </a:r>
                      <a:endParaRPr sz="900"/>
                    </a:p>
                  </a:txBody>
                  <a:tcPr marL="68588" marR="68588" marT="34294" marB="34294"/>
                </a:tc>
                <a:extLst>
                  <a:ext uri="{0D108BD9-81ED-4DB2-BD59-A6C34878D82A}">
                    <a16:rowId xmlns:a16="http://schemas.microsoft.com/office/drawing/2014/main" val="10007"/>
                  </a:ext>
                </a:extLst>
              </a:tr>
              <a:tr h="251468">
                <a:tc>
                  <a:txBody>
                    <a:bodyPr/>
                    <a:lstStyle/>
                    <a:p>
                      <a:pPr marL="0" marR="0" lvl="0" indent="0" algn="l" rtl="0">
                        <a:spcBef>
                          <a:spcPts val="0"/>
                        </a:spcBef>
                        <a:spcAft>
                          <a:spcPts val="0"/>
                        </a:spcAft>
                        <a:buNone/>
                      </a:pPr>
                      <a:r>
                        <a:rPr lang="en-US" sz="1200"/>
                        <a:t>G1 - G8 (12k)</a:t>
                      </a:r>
                      <a:endParaRPr sz="900"/>
                    </a:p>
                  </a:txBody>
                  <a:tcPr marL="68588" marR="68588" marT="34294" marB="34294"/>
                </a:tc>
                <a:tc>
                  <a:txBody>
                    <a:bodyPr/>
                    <a:lstStyle/>
                    <a:p>
                      <a:pPr marL="0" marR="0" lvl="0" indent="0" algn="l" rtl="0">
                        <a:spcBef>
                          <a:spcPts val="0"/>
                        </a:spcBef>
                        <a:spcAft>
                          <a:spcPts val="0"/>
                        </a:spcAft>
                        <a:buNone/>
                      </a:pPr>
                      <a:r>
                        <a:rPr lang="en-US" sz="1200"/>
                        <a:t>83.18</a:t>
                      </a:r>
                      <a:endParaRPr sz="900"/>
                    </a:p>
                  </a:txBody>
                  <a:tcPr marL="68588" marR="68588" marT="34294" marB="34294"/>
                </a:tc>
                <a:extLst>
                  <a:ext uri="{0D108BD9-81ED-4DB2-BD59-A6C34878D82A}">
                    <a16:rowId xmlns:a16="http://schemas.microsoft.com/office/drawing/2014/main" val="10008"/>
                  </a:ext>
                </a:extLst>
              </a:tr>
              <a:tr h="251468">
                <a:tc>
                  <a:txBody>
                    <a:bodyPr/>
                    <a:lstStyle/>
                    <a:p>
                      <a:pPr marL="0" marR="0" lvl="0" indent="0" algn="l" rtl="0">
                        <a:spcBef>
                          <a:spcPts val="0"/>
                        </a:spcBef>
                        <a:spcAft>
                          <a:spcPts val="0"/>
                        </a:spcAft>
                        <a:buNone/>
                      </a:pPr>
                      <a:r>
                        <a:rPr lang="en-US" sz="1200"/>
                        <a:t>G1 - G9 (13.5k)</a:t>
                      </a:r>
                      <a:endParaRPr sz="900"/>
                    </a:p>
                  </a:txBody>
                  <a:tcPr marL="68588" marR="68588" marT="34294" marB="34294"/>
                </a:tc>
                <a:tc>
                  <a:txBody>
                    <a:bodyPr/>
                    <a:lstStyle/>
                    <a:p>
                      <a:pPr marL="0" marR="0" lvl="0" indent="0" algn="l" rtl="0">
                        <a:spcBef>
                          <a:spcPts val="0"/>
                        </a:spcBef>
                        <a:spcAft>
                          <a:spcPts val="0"/>
                        </a:spcAft>
                        <a:buNone/>
                      </a:pPr>
                      <a:r>
                        <a:rPr lang="en-US" sz="1200"/>
                        <a:t>89.50</a:t>
                      </a:r>
                      <a:endParaRPr sz="900"/>
                    </a:p>
                  </a:txBody>
                  <a:tcPr marL="68588" marR="68588" marT="34294" marB="34294"/>
                </a:tc>
                <a:extLst>
                  <a:ext uri="{0D108BD9-81ED-4DB2-BD59-A6C34878D82A}">
                    <a16:rowId xmlns:a16="http://schemas.microsoft.com/office/drawing/2014/main" val="10009"/>
                  </a:ext>
                </a:extLst>
              </a:tr>
              <a:tr h="251468">
                <a:tc>
                  <a:txBody>
                    <a:bodyPr/>
                    <a:lstStyle/>
                    <a:p>
                      <a:pPr marL="0" marR="0" lvl="0" indent="0" algn="l" rtl="0">
                        <a:spcBef>
                          <a:spcPts val="0"/>
                        </a:spcBef>
                        <a:spcAft>
                          <a:spcPts val="0"/>
                        </a:spcAft>
                        <a:buNone/>
                      </a:pPr>
                      <a:r>
                        <a:rPr lang="en-US" sz="1200"/>
                        <a:t>G1 - G10 (15k)</a:t>
                      </a:r>
                      <a:endParaRPr sz="900"/>
                    </a:p>
                  </a:txBody>
                  <a:tcPr marL="68588" marR="68588" marT="34294" marB="34294"/>
                </a:tc>
                <a:tc>
                  <a:txBody>
                    <a:bodyPr/>
                    <a:lstStyle/>
                    <a:p>
                      <a:pPr marL="0" marR="0" lvl="0" indent="0" algn="l" rtl="0">
                        <a:spcBef>
                          <a:spcPts val="0"/>
                        </a:spcBef>
                        <a:spcAft>
                          <a:spcPts val="0"/>
                        </a:spcAft>
                        <a:buNone/>
                      </a:pPr>
                      <a:r>
                        <a:rPr lang="en-US" sz="1200"/>
                        <a:t>81.14</a:t>
                      </a:r>
                      <a:endParaRPr sz="900"/>
                    </a:p>
                  </a:txBody>
                  <a:tcPr marL="68588" marR="68588" marT="34294" marB="34294"/>
                </a:tc>
                <a:extLst>
                  <a:ext uri="{0D108BD9-81ED-4DB2-BD59-A6C34878D82A}">
                    <a16:rowId xmlns:a16="http://schemas.microsoft.com/office/drawing/2014/main" val="10010"/>
                  </a:ext>
                </a:extLst>
              </a:tr>
            </a:tbl>
          </a:graphicData>
        </a:graphic>
      </p:graphicFrame>
      <p:graphicFrame>
        <p:nvGraphicFramePr>
          <p:cNvPr id="102" name="Google Shape;102;p15"/>
          <p:cNvGraphicFramePr/>
          <p:nvPr/>
        </p:nvGraphicFramePr>
        <p:xfrm>
          <a:off x="4421983" y="2720325"/>
          <a:ext cx="3086100" cy="3131869"/>
        </p:xfrm>
        <a:graphic>
          <a:graphicData uri="http://schemas.openxmlformats.org/drawingml/2006/table">
            <a:tbl>
              <a:tblPr firstRow="1" bandRow="1">
                <a:noFill/>
              </a:tblPr>
              <a:tblGrid>
                <a:gridCol w="1487494">
                  <a:extLst>
                    <a:ext uri="{9D8B030D-6E8A-4147-A177-3AD203B41FA5}">
                      <a16:colId xmlns:a16="http://schemas.microsoft.com/office/drawing/2014/main" val="20000"/>
                    </a:ext>
                  </a:extLst>
                </a:gridCol>
                <a:gridCol w="1598606">
                  <a:extLst>
                    <a:ext uri="{9D8B030D-6E8A-4147-A177-3AD203B41FA5}">
                      <a16:colId xmlns:a16="http://schemas.microsoft.com/office/drawing/2014/main" val="20001"/>
                    </a:ext>
                  </a:extLst>
                </a:gridCol>
              </a:tblGrid>
              <a:tr h="423281">
                <a:tc>
                  <a:txBody>
                    <a:bodyPr/>
                    <a:lstStyle/>
                    <a:p>
                      <a:pPr marL="0" marR="0" lvl="0" indent="0" algn="l" rtl="0">
                        <a:spcBef>
                          <a:spcPts val="0"/>
                        </a:spcBef>
                        <a:spcAft>
                          <a:spcPts val="0"/>
                        </a:spcAft>
                        <a:buNone/>
                      </a:pPr>
                      <a:r>
                        <a:rPr lang="en-US" sz="1100"/>
                        <a:t> Generation(s) (Amount of Data)</a:t>
                      </a:r>
                      <a:endParaRPr sz="800"/>
                    </a:p>
                  </a:txBody>
                  <a:tcPr marL="68588" marR="68588" marT="34294" marB="34294"/>
                </a:tc>
                <a:tc>
                  <a:txBody>
                    <a:bodyPr/>
                    <a:lstStyle/>
                    <a:p>
                      <a:pPr marL="0" marR="0" lvl="0" indent="0" algn="l" rtl="0">
                        <a:spcBef>
                          <a:spcPts val="0"/>
                        </a:spcBef>
                        <a:spcAft>
                          <a:spcPts val="0"/>
                        </a:spcAft>
                        <a:buNone/>
                      </a:pPr>
                      <a:r>
                        <a:rPr lang="en-US" sz="1100"/>
                        <a:t>Accuracy(%)</a:t>
                      </a:r>
                      <a:endParaRPr sz="800"/>
                    </a:p>
                  </a:txBody>
                  <a:tcPr marL="68588" marR="68588" marT="34294" marB="34294"/>
                </a:tc>
                <a:extLst>
                  <a:ext uri="{0D108BD9-81ED-4DB2-BD59-A6C34878D82A}">
                    <a16:rowId xmlns:a16="http://schemas.microsoft.com/office/drawing/2014/main" val="10000"/>
                  </a:ext>
                </a:extLst>
              </a:tr>
              <a:tr h="435863">
                <a:tc>
                  <a:txBody>
                    <a:bodyPr/>
                    <a:lstStyle/>
                    <a:p>
                      <a:pPr marL="0" marR="0" lvl="0" indent="0" algn="l" rtl="0">
                        <a:spcBef>
                          <a:spcPts val="0"/>
                        </a:spcBef>
                        <a:spcAft>
                          <a:spcPts val="0"/>
                        </a:spcAft>
                        <a:buNone/>
                      </a:pPr>
                      <a:r>
                        <a:rPr lang="en-US" sz="1100"/>
                        <a:t>G1 (1.5k = 0.5k D, 0.5k M, 0.5 N)</a:t>
                      </a:r>
                      <a:endParaRPr sz="800"/>
                    </a:p>
                  </a:txBody>
                  <a:tcPr marL="68588" marR="68588" marT="34294" marB="34294"/>
                </a:tc>
                <a:tc>
                  <a:txBody>
                    <a:bodyPr/>
                    <a:lstStyle/>
                    <a:p>
                      <a:pPr marL="0" marR="0" lvl="0" indent="0" algn="l" rtl="0">
                        <a:spcBef>
                          <a:spcPts val="0"/>
                        </a:spcBef>
                        <a:spcAft>
                          <a:spcPts val="0"/>
                        </a:spcAft>
                        <a:buNone/>
                      </a:pPr>
                      <a:r>
                        <a:rPr lang="en-US" sz="1100"/>
                        <a:t>89.65</a:t>
                      </a:r>
                      <a:endParaRPr sz="1000"/>
                    </a:p>
                  </a:txBody>
                  <a:tcPr marL="68588" marR="68588" marT="34294" marB="34294"/>
                </a:tc>
                <a:extLst>
                  <a:ext uri="{0D108BD9-81ED-4DB2-BD59-A6C34878D82A}">
                    <a16:rowId xmlns:a16="http://schemas.microsoft.com/office/drawing/2014/main" val="10001"/>
                  </a:ext>
                </a:extLst>
              </a:tr>
              <a:tr h="252525">
                <a:tc>
                  <a:txBody>
                    <a:bodyPr/>
                    <a:lstStyle/>
                    <a:p>
                      <a:pPr marL="0" marR="0" lvl="0" indent="0" algn="l" rtl="0">
                        <a:spcBef>
                          <a:spcPts val="0"/>
                        </a:spcBef>
                        <a:spcAft>
                          <a:spcPts val="0"/>
                        </a:spcAft>
                        <a:buNone/>
                      </a:pPr>
                      <a:r>
                        <a:rPr lang="en-US" sz="1100"/>
                        <a:t>G1 - G2 (3k)</a:t>
                      </a:r>
                      <a:endParaRPr sz="800"/>
                    </a:p>
                  </a:txBody>
                  <a:tcPr marL="68588" marR="68588" marT="34294" marB="34294"/>
                </a:tc>
                <a:tc>
                  <a:txBody>
                    <a:bodyPr/>
                    <a:lstStyle/>
                    <a:p>
                      <a:pPr marL="0" marR="0" lvl="0" indent="0" algn="l" rtl="0">
                        <a:spcBef>
                          <a:spcPts val="0"/>
                        </a:spcBef>
                        <a:spcAft>
                          <a:spcPts val="0"/>
                        </a:spcAft>
                        <a:buNone/>
                      </a:pPr>
                      <a:r>
                        <a:rPr lang="en-US" sz="1100"/>
                        <a:t>91.72</a:t>
                      </a:r>
                      <a:endParaRPr sz="800"/>
                    </a:p>
                  </a:txBody>
                  <a:tcPr marL="68588" marR="68588" marT="34294" marB="34294"/>
                </a:tc>
                <a:extLst>
                  <a:ext uri="{0D108BD9-81ED-4DB2-BD59-A6C34878D82A}">
                    <a16:rowId xmlns:a16="http://schemas.microsoft.com/office/drawing/2014/main" val="10002"/>
                  </a:ext>
                </a:extLst>
              </a:tr>
              <a:tr h="252525">
                <a:tc>
                  <a:txBody>
                    <a:bodyPr/>
                    <a:lstStyle/>
                    <a:p>
                      <a:pPr marL="0" marR="0" lvl="0" indent="0" algn="l" rtl="0">
                        <a:spcBef>
                          <a:spcPts val="0"/>
                        </a:spcBef>
                        <a:spcAft>
                          <a:spcPts val="0"/>
                        </a:spcAft>
                        <a:buNone/>
                      </a:pPr>
                      <a:r>
                        <a:rPr lang="en-US" sz="1100"/>
                        <a:t>G1 -  G3 (4.5k)</a:t>
                      </a:r>
                      <a:endParaRPr sz="800"/>
                    </a:p>
                  </a:txBody>
                  <a:tcPr marL="68588" marR="68588" marT="34294" marB="34294"/>
                </a:tc>
                <a:tc>
                  <a:txBody>
                    <a:bodyPr/>
                    <a:lstStyle/>
                    <a:p>
                      <a:pPr marL="0" marR="0" lvl="0" indent="0" algn="l" rtl="0">
                        <a:spcBef>
                          <a:spcPts val="0"/>
                        </a:spcBef>
                        <a:spcAft>
                          <a:spcPts val="0"/>
                        </a:spcAft>
                        <a:buNone/>
                      </a:pPr>
                      <a:r>
                        <a:rPr lang="en-US" sz="1100"/>
                        <a:t>91.02</a:t>
                      </a:r>
                      <a:endParaRPr sz="800"/>
                    </a:p>
                  </a:txBody>
                  <a:tcPr marL="68588" marR="68588" marT="34294" marB="34294"/>
                </a:tc>
                <a:extLst>
                  <a:ext uri="{0D108BD9-81ED-4DB2-BD59-A6C34878D82A}">
                    <a16:rowId xmlns:a16="http://schemas.microsoft.com/office/drawing/2014/main" val="10003"/>
                  </a:ext>
                </a:extLst>
              </a:tr>
              <a:tr h="252525">
                <a:tc>
                  <a:txBody>
                    <a:bodyPr/>
                    <a:lstStyle/>
                    <a:p>
                      <a:pPr marL="0" marR="0" lvl="0" indent="0" algn="l" rtl="0">
                        <a:spcBef>
                          <a:spcPts val="0"/>
                        </a:spcBef>
                        <a:spcAft>
                          <a:spcPts val="0"/>
                        </a:spcAft>
                        <a:buNone/>
                      </a:pPr>
                      <a:r>
                        <a:rPr lang="en-US" sz="1100"/>
                        <a:t>G1 - G4 (6k)</a:t>
                      </a:r>
                      <a:endParaRPr sz="800"/>
                    </a:p>
                  </a:txBody>
                  <a:tcPr marL="68588" marR="68588" marT="34294" marB="34294"/>
                </a:tc>
                <a:tc>
                  <a:txBody>
                    <a:bodyPr/>
                    <a:lstStyle/>
                    <a:p>
                      <a:pPr marL="0" marR="0" lvl="0" indent="0" algn="l" rtl="0">
                        <a:spcBef>
                          <a:spcPts val="0"/>
                        </a:spcBef>
                        <a:spcAft>
                          <a:spcPts val="0"/>
                        </a:spcAft>
                        <a:buNone/>
                      </a:pPr>
                      <a:r>
                        <a:rPr lang="en-US" sz="1100"/>
                        <a:t>93.15</a:t>
                      </a:r>
                      <a:endParaRPr sz="800"/>
                    </a:p>
                  </a:txBody>
                  <a:tcPr marL="68588" marR="68588" marT="34294" marB="34294"/>
                </a:tc>
                <a:extLst>
                  <a:ext uri="{0D108BD9-81ED-4DB2-BD59-A6C34878D82A}">
                    <a16:rowId xmlns:a16="http://schemas.microsoft.com/office/drawing/2014/main" val="10004"/>
                  </a:ext>
                </a:extLst>
              </a:tr>
              <a:tr h="252525">
                <a:tc>
                  <a:txBody>
                    <a:bodyPr/>
                    <a:lstStyle/>
                    <a:p>
                      <a:pPr marL="0" marR="0" lvl="0" indent="0" algn="l" rtl="0">
                        <a:spcBef>
                          <a:spcPts val="0"/>
                        </a:spcBef>
                        <a:spcAft>
                          <a:spcPts val="0"/>
                        </a:spcAft>
                        <a:buNone/>
                      </a:pPr>
                      <a:r>
                        <a:rPr lang="en-US" sz="1100"/>
                        <a:t>G1 - G5 (7.5k)</a:t>
                      </a:r>
                      <a:endParaRPr sz="800"/>
                    </a:p>
                  </a:txBody>
                  <a:tcPr marL="68588" marR="68588" marT="34294" marB="34294"/>
                </a:tc>
                <a:tc>
                  <a:txBody>
                    <a:bodyPr/>
                    <a:lstStyle/>
                    <a:p>
                      <a:pPr marL="0" marR="0" lvl="0" indent="0" algn="l" rtl="0">
                        <a:spcBef>
                          <a:spcPts val="0"/>
                        </a:spcBef>
                        <a:spcAft>
                          <a:spcPts val="0"/>
                        </a:spcAft>
                        <a:buNone/>
                      </a:pPr>
                      <a:r>
                        <a:rPr lang="en-US" sz="1100"/>
                        <a:t>93.86</a:t>
                      </a:r>
                      <a:endParaRPr sz="800"/>
                    </a:p>
                  </a:txBody>
                  <a:tcPr marL="68588" marR="68588" marT="34294" marB="34294"/>
                </a:tc>
                <a:extLst>
                  <a:ext uri="{0D108BD9-81ED-4DB2-BD59-A6C34878D82A}">
                    <a16:rowId xmlns:a16="http://schemas.microsoft.com/office/drawing/2014/main" val="10005"/>
                  </a:ext>
                </a:extLst>
              </a:tr>
              <a:tr h="252525">
                <a:tc>
                  <a:txBody>
                    <a:bodyPr/>
                    <a:lstStyle/>
                    <a:p>
                      <a:pPr marL="0" marR="0" lvl="0" indent="0" algn="l" rtl="0">
                        <a:spcBef>
                          <a:spcPts val="0"/>
                        </a:spcBef>
                        <a:spcAft>
                          <a:spcPts val="0"/>
                        </a:spcAft>
                        <a:buNone/>
                      </a:pPr>
                      <a:r>
                        <a:rPr lang="en-US" sz="1100"/>
                        <a:t>G1 - G6 (9k)</a:t>
                      </a:r>
                      <a:endParaRPr sz="800"/>
                    </a:p>
                  </a:txBody>
                  <a:tcPr marL="68588" marR="68588" marT="34294" marB="34294"/>
                </a:tc>
                <a:tc>
                  <a:txBody>
                    <a:bodyPr/>
                    <a:lstStyle/>
                    <a:p>
                      <a:pPr marL="0" marR="0" lvl="0" indent="0" algn="l" rtl="0">
                        <a:spcBef>
                          <a:spcPts val="0"/>
                        </a:spcBef>
                        <a:spcAft>
                          <a:spcPts val="0"/>
                        </a:spcAft>
                        <a:buNone/>
                      </a:pPr>
                      <a:r>
                        <a:rPr lang="en-US" sz="1100"/>
                        <a:t>93.01</a:t>
                      </a:r>
                      <a:endParaRPr sz="800"/>
                    </a:p>
                  </a:txBody>
                  <a:tcPr marL="68588" marR="68588" marT="34294" marB="34294"/>
                </a:tc>
                <a:extLst>
                  <a:ext uri="{0D108BD9-81ED-4DB2-BD59-A6C34878D82A}">
                    <a16:rowId xmlns:a16="http://schemas.microsoft.com/office/drawing/2014/main" val="10006"/>
                  </a:ext>
                </a:extLst>
              </a:tr>
              <a:tr h="252525">
                <a:tc>
                  <a:txBody>
                    <a:bodyPr/>
                    <a:lstStyle/>
                    <a:p>
                      <a:pPr marL="0" marR="0" lvl="0" indent="0" algn="l" rtl="0">
                        <a:spcBef>
                          <a:spcPts val="0"/>
                        </a:spcBef>
                        <a:spcAft>
                          <a:spcPts val="0"/>
                        </a:spcAft>
                        <a:buNone/>
                      </a:pPr>
                      <a:r>
                        <a:rPr lang="en-US" sz="1100"/>
                        <a:t>G1 - G7 (10.5k)</a:t>
                      </a:r>
                      <a:endParaRPr sz="800"/>
                    </a:p>
                  </a:txBody>
                  <a:tcPr marL="68588" marR="68588" marT="34294" marB="34294"/>
                </a:tc>
                <a:tc>
                  <a:txBody>
                    <a:bodyPr/>
                    <a:lstStyle/>
                    <a:p>
                      <a:pPr marL="0" marR="0" lvl="0" indent="0" algn="l" rtl="0">
                        <a:spcBef>
                          <a:spcPts val="0"/>
                        </a:spcBef>
                        <a:spcAft>
                          <a:spcPts val="0"/>
                        </a:spcAft>
                        <a:buNone/>
                      </a:pPr>
                      <a:r>
                        <a:rPr lang="en-US" sz="1100"/>
                        <a:t>93.87</a:t>
                      </a:r>
                      <a:endParaRPr sz="800"/>
                    </a:p>
                  </a:txBody>
                  <a:tcPr marL="68588" marR="68588" marT="34294" marB="34294"/>
                </a:tc>
                <a:extLst>
                  <a:ext uri="{0D108BD9-81ED-4DB2-BD59-A6C34878D82A}">
                    <a16:rowId xmlns:a16="http://schemas.microsoft.com/office/drawing/2014/main" val="10007"/>
                  </a:ext>
                </a:extLst>
              </a:tr>
              <a:tr h="252525">
                <a:tc>
                  <a:txBody>
                    <a:bodyPr/>
                    <a:lstStyle/>
                    <a:p>
                      <a:pPr marL="0" marR="0" lvl="0" indent="0" algn="l" rtl="0">
                        <a:spcBef>
                          <a:spcPts val="0"/>
                        </a:spcBef>
                        <a:spcAft>
                          <a:spcPts val="0"/>
                        </a:spcAft>
                        <a:buNone/>
                      </a:pPr>
                      <a:r>
                        <a:rPr lang="en-US" sz="1100"/>
                        <a:t>G1 - G8 (12k)</a:t>
                      </a:r>
                      <a:endParaRPr sz="800"/>
                    </a:p>
                  </a:txBody>
                  <a:tcPr marL="68588" marR="68588" marT="34294" marB="34294"/>
                </a:tc>
                <a:tc>
                  <a:txBody>
                    <a:bodyPr/>
                    <a:lstStyle/>
                    <a:p>
                      <a:pPr marL="0" marR="0" lvl="0" indent="0" algn="l" rtl="0">
                        <a:spcBef>
                          <a:spcPts val="0"/>
                        </a:spcBef>
                        <a:spcAft>
                          <a:spcPts val="0"/>
                        </a:spcAft>
                        <a:buNone/>
                      </a:pPr>
                      <a:r>
                        <a:rPr lang="en-US" sz="1100"/>
                        <a:t>92.73</a:t>
                      </a:r>
                      <a:endParaRPr sz="800"/>
                    </a:p>
                  </a:txBody>
                  <a:tcPr marL="68588" marR="68588" marT="34294" marB="34294"/>
                </a:tc>
                <a:extLst>
                  <a:ext uri="{0D108BD9-81ED-4DB2-BD59-A6C34878D82A}">
                    <a16:rowId xmlns:a16="http://schemas.microsoft.com/office/drawing/2014/main" val="10008"/>
                  </a:ext>
                </a:extLst>
              </a:tr>
              <a:tr h="252525">
                <a:tc>
                  <a:txBody>
                    <a:bodyPr/>
                    <a:lstStyle/>
                    <a:p>
                      <a:pPr marL="0" marR="0" lvl="0" indent="0" algn="l" rtl="0">
                        <a:spcBef>
                          <a:spcPts val="0"/>
                        </a:spcBef>
                        <a:spcAft>
                          <a:spcPts val="0"/>
                        </a:spcAft>
                        <a:buNone/>
                      </a:pPr>
                      <a:r>
                        <a:rPr lang="en-US" sz="1100"/>
                        <a:t>G1 - G9 (13.5k)</a:t>
                      </a:r>
                      <a:endParaRPr sz="800"/>
                    </a:p>
                  </a:txBody>
                  <a:tcPr marL="68588" marR="68588" marT="34294" marB="34294"/>
                </a:tc>
                <a:tc>
                  <a:txBody>
                    <a:bodyPr/>
                    <a:lstStyle/>
                    <a:p>
                      <a:pPr marL="0" marR="0" lvl="0" indent="0" algn="l" rtl="0">
                        <a:spcBef>
                          <a:spcPts val="0"/>
                        </a:spcBef>
                        <a:spcAft>
                          <a:spcPts val="0"/>
                        </a:spcAft>
                        <a:buNone/>
                      </a:pPr>
                      <a:r>
                        <a:rPr lang="en-US" sz="1100"/>
                        <a:t>93.71</a:t>
                      </a:r>
                      <a:endParaRPr sz="800"/>
                    </a:p>
                  </a:txBody>
                  <a:tcPr marL="68588" marR="68588" marT="34294" marB="34294"/>
                </a:tc>
                <a:extLst>
                  <a:ext uri="{0D108BD9-81ED-4DB2-BD59-A6C34878D82A}">
                    <a16:rowId xmlns:a16="http://schemas.microsoft.com/office/drawing/2014/main" val="10009"/>
                  </a:ext>
                </a:extLst>
              </a:tr>
              <a:tr h="252525">
                <a:tc>
                  <a:txBody>
                    <a:bodyPr/>
                    <a:lstStyle/>
                    <a:p>
                      <a:pPr marL="0" marR="0" lvl="0" indent="0" algn="l" rtl="0">
                        <a:spcBef>
                          <a:spcPts val="0"/>
                        </a:spcBef>
                        <a:spcAft>
                          <a:spcPts val="0"/>
                        </a:spcAft>
                        <a:buNone/>
                      </a:pPr>
                      <a:r>
                        <a:rPr lang="en-US" sz="1100"/>
                        <a:t>G1 - G10 (15k)</a:t>
                      </a:r>
                      <a:endParaRPr sz="800"/>
                    </a:p>
                  </a:txBody>
                  <a:tcPr marL="68588" marR="68588" marT="34294" marB="34294"/>
                </a:tc>
                <a:tc>
                  <a:txBody>
                    <a:bodyPr/>
                    <a:lstStyle/>
                    <a:p>
                      <a:pPr marL="0" marR="0" lvl="0" indent="0" algn="l" rtl="0">
                        <a:spcBef>
                          <a:spcPts val="0"/>
                        </a:spcBef>
                        <a:spcAft>
                          <a:spcPts val="0"/>
                        </a:spcAft>
                        <a:buNone/>
                      </a:pPr>
                      <a:r>
                        <a:rPr lang="en-US" sz="1100"/>
                        <a:t>93.89</a:t>
                      </a:r>
                      <a:endParaRPr sz="800"/>
                    </a:p>
                  </a:txBody>
                  <a:tcPr marL="68588" marR="68588" marT="34294" marB="34294"/>
                </a:tc>
                <a:extLst>
                  <a:ext uri="{0D108BD9-81ED-4DB2-BD59-A6C34878D82A}">
                    <a16:rowId xmlns:a16="http://schemas.microsoft.com/office/drawing/2014/main" val="10010"/>
                  </a:ext>
                </a:extLst>
              </a:tr>
            </a:tbl>
          </a:graphicData>
        </a:graphic>
      </p:graphicFrame>
      <p:pic>
        <p:nvPicPr>
          <p:cNvPr id="103" name="Google Shape;103;p15" descr="Kaist"/>
          <p:cNvPicPr preferRelativeResize="0"/>
          <p:nvPr/>
        </p:nvPicPr>
        <p:blipFill rotWithShape="1">
          <a:blip r:embed="rId3">
            <a:alphaModFix/>
          </a:blip>
          <a:srcRect/>
          <a:stretch/>
        </p:blipFill>
        <p:spPr>
          <a:xfrm>
            <a:off x="7919353" y="5564981"/>
            <a:ext cx="1167497" cy="33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fontScale="90000"/>
          </a:bodyPr>
          <a:lstStyle/>
          <a:p>
            <a:pPr algn="ctr">
              <a:buSzPts val="4400"/>
            </a:pPr>
            <a:r>
              <a:rPr lang="en-US"/>
              <a:t>Incremental Learning based on Adaboost CNN</a:t>
            </a:r>
            <a:endParaRPr/>
          </a:p>
        </p:txBody>
      </p:sp>
      <p:sp>
        <p:nvSpPr>
          <p:cNvPr id="109" name="Google Shape;109;p16"/>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spcBef>
                <a:spcPts val="0"/>
              </a:spcBef>
            </a:pPr>
            <a:r>
              <a:rPr lang="en-US" sz="1350"/>
              <a:t>Allows to accommodate new previously unseen data without the need of retraining the whole network architecture. It utilizes ensemble of modified CNN as classifiers by generating multiple hypotheses inspired by Adaboost algorithm.</a:t>
            </a:r>
            <a:endParaRPr/>
          </a:p>
          <a:p>
            <a:pPr marL="171450" indent="-171450"/>
            <a:r>
              <a:rPr lang="en-US" sz="1350"/>
              <a:t>After computing, the weights of data are adjusted in an incremental manner of the algorithm for each iteration -&gt; reduce the probability of correctly classified examples being chosen to next iteration since it is multiplied by Bt (composite normalized error)</a:t>
            </a:r>
            <a:endParaRPr/>
          </a:p>
          <a:p>
            <a:pPr marL="171450" indent="-85725">
              <a:buNone/>
            </a:pPr>
            <a:endParaRPr sz="1350"/>
          </a:p>
          <a:p>
            <a:pPr marL="0" indent="0">
              <a:buNone/>
            </a:pPr>
            <a:endParaRPr sz="1350"/>
          </a:p>
          <a:p>
            <a:pPr marL="171450" indent="-171450">
              <a:spcAft>
                <a:spcPts val="1200"/>
              </a:spcAft>
            </a:pPr>
            <a:r>
              <a:rPr lang="en-US" sz="1350"/>
              <a:t>Problem: However, they didn’t really mention how to implement of adjusted and not adjusted weights for next iteration</a:t>
            </a:r>
            <a:endParaRPr/>
          </a:p>
        </p:txBody>
      </p:sp>
      <p:pic>
        <p:nvPicPr>
          <p:cNvPr id="110" name="Google Shape;110;p16"/>
          <p:cNvPicPr preferRelativeResize="0"/>
          <p:nvPr/>
        </p:nvPicPr>
        <p:blipFill rotWithShape="1">
          <a:blip r:embed="rId3">
            <a:alphaModFix/>
          </a:blip>
          <a:srcRect/>
          <a:stretch/>
        </p:blipFill>
        <p:spPr>
          <a:xfrm>
            <a:off x="2732292" y="3529013"/>
            <a:ext cx="2750728" cy="457264"/>
          </a:xfrm>
          <a:prstGeom prst="rect">
            <a:avLst/>
          </a:prstGeom>
          <a:noFill/>
          <a:ln>
            <a:noFill/>
          </a:ln>
        </p:spPr>
      </p:pic>
      <p:pic>
        <p:nvPicPr>
          <p:cNvPr id="111" name="Google Shape;111;p16"/>
          <p:cNvPicPr preferRelativeResize="0"/>
          <p:nvPr/>
        </p:nvPicPr>
        <p:blipFill rotWithShape="1">
          <a:blip r:embed="rId4">
            <a:alphaModFix/>
          </a:blip>
          <a:srcRect/>
          <a:stretch/>
        </p:blipFill>
        <p:spPr>
          <a:xfrm>
            <a:off x="864173" y="4590944"/>
            <a:ext cx="3157979" cy="764488"/>
          </a:xfrm>
          <a:prstGeom prst="rect">
            <a:avLst/>
          </a:prstGeom>
          <a:noFill/>
          <a:ln>
            <a:noFill/>
          </a:ln>
        </p:spPr>
      </p:pic>
      <p:cxnSp>
        <p:nvCxnSpPr>
          <p:cNvPr id="112" name="Google Shape;112;p16"/>
          <p:cNvCxnSpPr/>
          <p:nvPr/>
        </p:nvCxnSpPr>
        <p:spPr>
          <a:xfrm flipH="1">
            <a:off x="3200400" y="5330692"/>
            <a:ext cx="71438" cy="246459"/>
          </a:xfrm>
          <a:prstGeom prst="straightConnector1">
            <a:avLst/>
          </a:prstGeom>
          <a:noFill/>
          <a:ln w="9525" cap="flat" cmpd="sng">
            <a:solidFill>
              <a:schemeClr val="accent1"/>
            </a:solidFill>
            <a:prstDash val="solid"/>
            <a:miter lim="800000"/>
            <a:headEnd type="none" w="sm" len="sm"/>
            <a:tailEnd type="triangle" w="med" len="med"/>
          </a:ln>
        </p:spPr>
      </p:cxnSp>
      <p:sp>
        <p:nvSpPr>
          <p:cNvPr id="113" name="Google Shape;113;p16"/>
          <p:cNvSpPr txBox="1"/>
          <p:nvPr/>
        </p:nvSpPr>
        <p:spPr>
          <a:xfrm>
            <a:off x="1985962" y="5503651"/>
            <a:ext cx="3271838" cy="484718"/>
          </a:xfrm>
          <a:prstGeom prst="rect">
            <a:avLst/>
          </a:prstGeom>
          <a:noFill/>
          <a:ln>
            <a:noFill/>
          </a:ln>
        </p:spPr>
        <p:txBody>
          <a:bodyPr spcFirstLastPara="1" wrap="square" lIns="68569" tIns="34275" rIns="68569" bIns="34275" anchor="t" anchorCtr="0">
            <a:spAutoFit/>
          </a:bodyPr>
          <a:lstStyle/>
          <a:p>
            <a:pPr defTabSz="685800" latinLnBrk="0">
              <a:buClr>
                <a:srgbClr val="000000"/>
              </a:buClr>
            </a:pPr>
            <a:r>
              <a:rPr lang="en-US" sz="1350" kern="0">
                <a:solidFill>
                  <a:srgbClr val="1A9988"/>
                </a:solidFill>
                <a:latin typeface="Calibri"/>
                <a:ea typeface="Calibri"/>
                <a:cs typeface="Calibri"/>
                <a:sym typeface="Calibri"/>
              </a:rPr>
              <a:t>Bt (will be multiplied from initial weight = </a:t>
            </a:r>
            <a:endParaRPr sz="1050" kern="0">
              <a:solidFill>
                <a:srgbClr val="000000"/>
              </a:solidFill>
              <a:latin typeface="Arial"/>
              <a:cs typeface="Arial"/>
              <a:sym typeface="Arial"/>
            </a:endParaRPr>
          </a:p>
          <a:p>
            <a:pPr defTabSz="685800" latinLnBrk="0">
              <a:buClr>
                <a:srgbClr val="000000"/>
              </a:buClr>
            </a:pPr>
            <a:r>
              <a:rPr lang="en-US" sz="1350" kern="0">
                <a:solidFill>
                  <a:srgbClr val="1A9988"/>
                </a:solidFill>
                <a:latin typeface="Calibri"/>
                <a:ea typeface="Calibri"/>
                <a:cs typeface="Calibri"/>
                <a:sym typeface="Calibri"/>
              </a:rPr>
              <a:t>1/ amount of data) -&gt; need to double check</a:t>
            </a:r>
            <a:endParaRPr sz="1050" kern="0">
              <a:solidFill>
                <a:srgbClr val="000000"/>
              </a:solidFill>
              <a:latin typeface="Arial"/>
              <a:cs typeface="Arial"/>
              <a:sym typeface="Arial"/>
            </a:endParaRPr>
          </a:p>
        </p:txBody>
      </p:sp>
      <p:pic>
        <p:nvPicPr>
          <p:cNvPr id="114" name="Google Shape;114;p16"/>
          <p:cNvPicPr preferRelativeResize="0"/>
          <p:nvPr/>
        </p:nvPicPr>
        <p:blipFill rotWithShape="1">
          <a:blip r:embed="rId5">
            <a:alphaModFix/>
          </a:blip>
          <a:srcRect/>
          <a:stretch/>
        </p:blipFill>
        <p:spPr>
          <a:xfrm>
            <a:off x="4257675" y="4529900"/>
            <a:ext cx="4779389" cy="825531"/>
          </a:xfrm>
          <a:prstGeom prst="rect">
            <a:avLst/>
          </a:prstGeom>
          <a:noFill/>
          <a:ln>
            <a:noFill/>
          </a:ln>
        </p:spPr>
      </p:pic>
      <p:pic>
        <p:nvPicPr>
          <p:cNvPr id="115" name="Google Shape;115;p16" descr="Kaist"/>
          <p:cNvPicPr preferRelativeResize="0"/>
          <p:nvPr/>
        </p:nvPicPr>
        <p:blipFill rotWithShape="1">
          <a:blip r:embed="rId6">
            <a:alphaModFix/>
          </a:blip>
          <a:srcRect/>
          <a:stretch/>
        </p:blipFill>
        <p:spPr>
          <a:xfrm>
            <a:off x="7919353" y="5564981"/>
            <a:ext cx="1167497" cy="33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616401" y="634008"/>
            <a:ext cx="7886700" cy="994172"/>
          </a:xfrm>
          <a:prstGeom prst="rect">
            <a:avLst/>
          </a:prstGeom>
          <a:noFill/>
          <a:ln>
            <a:noFill/>
          </a:ln>
        </p:spPr>
        <p:txBody>
          <a:bodyPr spcFirstLastPara="1" wrap="square" lIns="68569" tIns="34275" rIns="68569" bIns="34275" anchor="ctr" anchorCtr="0">
            <a:normAutofit fontScale="90000"/>
          </a:bodyPr>
          <a:lstStyle/>
          <a:p>
            <a:pPr algn="ctr">
              <a:buSzPts val="4400"/>
            </a:pPr>
            <a:r>
              <a:rPr lang="en-US" dirty="0">
                <a:latin typeface="+mj-ea"/>
                <a:ea typeface="+mj-ea"/>
              </a:rPr>
              <a:t>Incremental Learning based on </a:t>
            </a:r>
            <a:r>
              <a:rPr lang="en-US" dirty="0" err="1">
                <a:latin typeface="+mj-ea"/>
                <a:ea typeface="+mj-ea"/>
              </a:rPr>
              <a:t>Adaboost</a:t>
            </a:r>
            <a:r>
              <a:rPr lang="en-US" dirty="0">
                <a:latin typeface="+mj-ea"/>
                <a:ea typeface="+mj-ea"/>
              </a:rPr>
              <a:t> CNN</a:t>
            </a:r>
            <a:endParaRPr dirty="0">
              <a:latin typeface="+mj-ea"/>
              <a:ea typeface="+mj-ea"/>
            </a:endParaRPr>
          </a:p>
        </p:txBody>
      </p:sp>
      <p:sp>
        <p:nvSpPr>
          <p:cNvPr id="121" name="Google Shape;121;p17"/>
          <p:cNvSpPr txBox="1">
            <a:spLocks noGrp="1"/>
          </p:cNvSpPr>
          <p:nvPr>
            <p:ph type="body" idx="1"/>
          </p:nvPr>
        </p:nvSpPr>
        <p:spPr>
          <a:xfrm>
            <a:off x="396875" y="1947069"/>
            <a:ext cx="8350250" cy="3263504"/>
          </a:xfrm>
          <a:prstGeom prst="rect">
            <a:avLst/>
          </a:prstGeom>
          <a:noFill/>
          <a:ln>
            <a:noFill/>
          </a:ln>
        </p:spPr>
        <p:txBody>
          <a:bodyPr spcFirstLastPara="1" wrap="square" lIns="68569" tIns="34275" rIns="68569" bIns="34275" anchor="t" anchorCtr="0">
            <a:normAutofit/>
          </a:bodyPr>
          <a:lstStyle/>
          <a:p>
            <a:pPr marL="285750" indent="-285750">
              <a:lnSpc>
                <a:spcPct val="150000"/>
              </a:lnSpc>
              <a:spcBef>
                <a:spcPts val="0"/>
              </a:spcBef>
              <a:buFont typeface="Arial" panose="020B0604020202020204" pitchFamily="34" charset="0"/>
              <a:buChar char="•"/>
            </a:pPr>
            <a:r>
              <a:rPr lang="en-US" sz="1350" b="1" dirty="0">
                <a:latin typeface="+mj-ea"/>
                <a:ea typeface="+mj-ea"/>
              </a:rPr>
              <a:t>First Approach</a:t>
            </a:r>
            <a:r>
              <a:rPr lang="en-US" sz="1350" dirty="0">
                <a:latin typeface="+mj-ea"/>
                <a:ea typeface="+mj-ea"/>
              </a:rPr>
              <a:t>: Calculated the unreduced loss via setting reduction=“none” to instantiate the loss function, applied the corresponding sample weights to each sample </a:t>
            </a:r>
            <a:r>
              <a:rPr lang="en-US" sz="1350" b="1" dirty="0">
                <a:latin typeface="+mj-ea"/>
                <a:ea typeface="+mj-ea"/>
              </a:rPr>
              <a:t>(make sure we are not losing the correspondence via shuffling), </a:t>
            </a:r>
            <a:r>
              <a:rPr lang="en-US" sz="1350" dirty="0">
                <a:latin typeface="+mj-ea"/>
                <a:ea typeface="+mj-ea"/>
              </a:rPr>
              <a:t>and reduced loss before calculating the gradient in the backward pass</a:t>
            </a:r>
            <a:endParaRPr dirty="0">
              <a:latin typeface="+mj-ea"/>
              <a:ea typeface="+mj-ea"/>
            </a:endParaRPr>
          </a:p>
          <a:p>
            <a:pPr marL="285750" indent="-285750">
              <a:lnSpc>
                <a:spcPct val="150000"/>
              </a:lnSpc>
              <a:buFont typeface="Arial" panose="020B0604020202020204" pitchFamily="34" charset="0"/>
              <a:buChar char="•"/>
            </a:pPr>
            <a:r>
              <a:rPr lang="en-US" sz="1350" b="1" dirty="0">
                <a:latin typeface="+mj-ea"/>
                <a:ea typeface="+mj-ea"/>
              </a:rPr>
              <a:t>Result:</a:t>
            </a:r>
            <a:r>
              <a:rPr lang="en-US" sz="1350" dirty="0">
                <a:latin typeface="+mj-ea"/>
                <a:ea typeface="+mj-ea"/>
              </a:rPr>
              <a:t> Not a good approach because the accuracy decreased a lot to 50% due to modifying loss with the weights of data</a:t>
            </a:r>
            <a:endParaRPr dirty="0">
              <a:latin typeface="+mj-ea"/>
              <a:ea typeface="+mj-ea"/>
            </a:endParaRPr>
          </a:p>
          <a:p>
            <a:pPr marL="285750" indent="-285750">
              <a:lnSpc>
                <a:spcPct val="150000"/>
              </a:lnSpc>
              <a:spcAft>
                <a:spcPts val="1200"/>
              </a:spcAft>
              <a:buFont typeface="Arial" panose="020B0604020202020204" pitchFamily="34" charset="0"/>
              <a:buChar char="•"/>
            </a:pPr>
            <a:endParaRPr sz="1350" dirty="0">
              <a:latin typeface="+mj-ea"/>
              <a:ea typeface="+mj-ea"/>
            </a:endParaRPr>
          </a:p>
        </p:txBody>
      </p:sp>
      <p:pic>
        <p:nvPicPr>
          <p:cNvPr id="122" name="Google Shape;122;p17"/>
          <p:cNvPicPr preferRelativeResize="0"/>
          <p:nvPr/>
        </p:nvPicPr>
        <p:blipFill rotWithShape="1">
          <a:blip r:embed="rId3">
            <a:alphaModFix/>
          </a:blip>
          <a:srcRect/>
          <a:stretch/>
        </p:blipFill>
        <p:spPr>
          <a:xfrm>
            <a:off x="1895757" y="4263824"/>
            <a:ext cx="4518896" cy="2452298"/>
          </a:xfrm>
          <a:prstGeom prst="rect">
            <a:avLst/>
          </a:prstGeom>
          <a:noFill/>
          <a:ln>
            <a:noFill/>
          </a:ln>
        </p:spPr>
      </p:pic>
      <p:cxnSp>
        <p:nvCxnSpPr>
          <p:cNvPr id="123" name="Google Shape;123;p17"/>
          <p:cNvCxnSpPr>
            <a:cxnSpLocks/>
          </p:cNvCxnSpPr>
          <p:nvPr/>
        </p:nvCxnSpPr>
        <p:spPr>
          <a:xfrm flipV="1">
            <a:off x="5549900" y="4271963"/>
            <a:ext cx="1108075" cy="1454943"/>
          </a:xfrm>
          <a:prstGeom prst="straightConnector1">
            <a:avLst/>
          </a:prstGeom>
          <a:noFill/>
          <a:ln w="9525" cap="flat" cmpd="sng">
            <a:solidFill>
              <a:schemeClr val="accent1"/>
            </a:solidFill>
            <a:prstDash val="solid"/>
            <a:miter lim="800000"/>
            <a:headEnd type="none" w="sm" len="sm"/>
            <a:tailEnd type="triangle" w="med" len="med"/>
          </a:ln>
        </p:spPr>
      </p:cxnSp>
      <p:sp>
        <p:nvSpPr>
          <p:cNvPr id="124" name="Google Shape;124;p17"/>
          <p:cNvSpPr txBox="1"/>
          <p:nvPr/>
        </p:nvSpPr>
        <p:spPr>
          <a:xfrm>
            <a:off x="6657976" y="4113364"/>
            <a:ext cx="2312267" cy="438551"/>
          </a:xfrm>
          <a:prstGeom prst="rect">
            <a:avLst/>
          </a:prstGeom>
          <a:noFill/>
          <a:ln>
            <a:noFill/>
          </a:ln>
        </p:spPr>
        <p:txBody>
          <a:bodyPr spcFirstLastPara="1" wrap="square" lIns="68569" tIns="34275" rIns="68569" bIns="34275" anchor="t" anchorCtr="0">
            <a:spAutoFit/>
          </a:bodyPr>
          <a:lstStyle/>
          <a:p>
            <a:pPr defTabSz="685800" latinLnBrk="0">
              <a:buClr>
                <a:srgbClr val="000000"/>
              </a:buClr>
            </a:pPr>
            <a:r>
              <a:rPr lang="en-US" sz="1200" kern="0" dirty="0">
                <a:solidFill>
                  <a:srgbClr val="1A9988"/>
                </a:solidFill>
                <a:latin typeface="+mj-ea"/>
                <a:ea typeface="+mj-ea"/>
                <a:cs typeface="Calibri"/>
                <a:sym typeface="Calibri"/>
              </a:rPr>
              <a:t>Prevent not losing the weights </a:t>
            </a:r>
            <a:endParaRPr sz="1000" kern="0" dirty="0">
              <a:solidFill>
                <a:srgbClr val="000000"/>
              </a:solidFill>
              <a:latin typeface="+mj-ea"/>
              <a:ea typeface="+mj-ea"/>
              <a:cs typeface="Arial"/>
              <a:sym typeface="Arial"/>
            </a:endParaRPr>
          </a:p>
          <a:p>
            <a:pPr defTabSz="685800" latinLnBrk="0">
              <a:buClr>
                <a:srgbClr val="000000"/>
              </a:buClr>
            </a:pPr>
            <a:r>
              <a:rPr lang="en-US" sz="1200" kern="0" dirty="0">
                <a:solidFill>
                  <a:srgbClr val="1A9988"/>
                </a:solidFill>
                <a:latin typeface="+mj-ea"/>
                <a:ea typeface="+mj-ea"/>
                <a:cs typeface="Calibri"/>
                <a:sym typeface="Calibri"/>
              </a:rPr>
              <a:t>correspondence via shuffling</a:t>
            </a:r>
            <a:endParaRPr sz="1000" kern="0" dirty="0">
              <a:solidFill>
                <a:srgbClr val="000000"/>
              </a:solidFill>
              <a:latin typeface="+mj-ea"/>
              <a:ea typeface="+mj-ea"/>
              <a:cs typeface="Arial"/>
              <a:sym typeface="Arial"/>
            </a:endParaRPr>
          </a:p>
        </p:txBody>
      </p:sp>
      <p:pic>
        <p:nvPicPr>
          <p:cNvPr id="125" name="Google Shape;125;p17" descr="Kaist"/>
          <p:cNvPicPr preferRelativeResize="0"/>
          <p:nvPr/>
        </p:nvPicPr>
        <p:blipFill rotWithShape="1">
          <a:blip r:embed="rId4">
            <a:alphaModFix/>
          </a:blip>
          <a:srcRect/>
          <a:stretch/>
        </p:blipFill>
        <p:spPr>
          <a:xfrm>
            <a:off x="7919353" y="5564981"/>
            <a:ext cx="1167497" cy="333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616401" y="507017"/>
            <a:ext cx="7886700" cy="994172"/>
          </a:xfrm>
          <a:prstGeom prst="rect">
            <a:avLst/>
          </a:prstGeom>
          <a:noFill/>
          <a:ln>
            <a:noFill/>
          </a:ln>
        </p:spPr>
        <p:txBody>
          <a:bodyPr spcFirstLastPara="1" wrap="square" lIns="68569" tIns="34275" rIns="68569" bIns="34275" anchor="ctr" anchorCtr="0">
            <a:normAutofit fontScale="90000"/>
          </a:bodyPr>
          <a:lstStyle/>
          <a:p>
            <a:pPr algn="ctr">
              <a:buSzPts val="4400"/>
            </a:pPr>
            <a:r>
              <a:rPr lang="en-US" dirty="0">
                <a:latin typeface="+mn-ea"/>
                <a:ea typeface="+mn-ea"/>
              </a:rPr>
              <a:t>Incremental Learning based on </a:t>
            </a:r>
            <a:r>
              <a:rPr lang="en-US" dirty="0" err="1">
                <a:latin typeface="+mn-ea"/>
                <a:ea typeface="+mn-ea"/>
              </a:rPr>
              <a:t>Adaboost</a:t>
            </a:r>
            <a:r>
              <a:rPr lang="en-US" dirty="0">
                <a:latin typeface="+mn-ea"/>
                <a:ea typeface="+mn-ea"/>
              </a:rPr>
              <a:t> CNN</a:t>
            </a:r>
            <a:endParaRPr dirty="0">
              <a:latin typeface="+mn-ea"/>
              <a:ea typeface="+mn-ea"/>
            </a:endParaRPr>
          </a:p>
        </p:txBody>
      </p:sp>
      <p:sp>
        <p:nvSpPr>
          <p:cNvPr id="131" name="Google Shape;131;p18"/>
          <p:cNvSpPr txBox="1">
            <a:spLocks noGrp="1"/>
          </p:cNvSpPr>
          <p:nvPr>
            <p:ph type="body" idx="1"/>
          </p:nvPr>
        </p:nvSpPr>
        <p:spPr>
          <a:xfrm>
            <a:off x="578644" y="1516414"/>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150000"/>
              </a:lnSpc>
              <a:spcBef>
                <a:spcPts val="0"/>
              </a:spcBef>
            </a:pPr>
            <a:r>
              <a:rPr lang="en-US" sz="1350" b="1" dirty="0">
                <a:latin typeface="+mj-ea"/>
                <a:ea typeface="+mj-ea"/>
              </a:rPr>
              <a:t>Second approach</a:t>
            </a:r>
            <a:r>
              <a:rPr lang="en-US" sz="1350" dirty="0">
                <a:latin typeface="+mj-ea"/>
                <a:ea typeface="+mj-ea"/>
              </a:rPr>
              <a:t>: Modified weights are utilized to select next training data -&gt; reduce the probability of correctly classified examples being chosen for next iteration, and thus, falsely classified example will be chosen more than one time</a:t>
            </a:r>
            <a:endParaRPr dirty="0">
              <a:latin typeface="+mj-ea"/>
              <a:ea typeface="+mj-ea"/>
            </a:endParaRPr>
          </a:p>
          <a:p>
            <a:pPr marL="171450" indent="-171450">
              <a:lnSpc>
                <a:spcPct val="150000"/>
              </a:lnSpc>
              <a:spcAft>
                <a:spcPts val="1200"/>
              </a:spcAft>
            </a:pPr>
            <a:r>
              <a:rPr lang="en-US" sz="1350" dirty="0">
                <a:latin typeface="+mj-ea"/>
                <a:ea typeface="+mj-ea"/>
              </a:rPr>
              <a:t>For instance, because it was misclassified in the first iteration and given more weight, image with index 451 is chosen six times for training in the following iteration (G1 second iteration), while 911 index is only chosen once (correctly classified)</a:t>
            </a:r>
            <a:endParaRPr dirty="0">
              <a:latin typeface="+mj-ea"/>
              <a:ea typeface="+mj-ea"/>
            </a:endParaRPr>
          </a:p>
        </p:txBody>
      </p:sp>
      <p:pic>
        <p:nvPicPr>
          <p:cNvPr id="132" name="Google Shape;132;p18"/>
          <p:cNvPicPr preferRelativeResize="0"/>
          <p:nvPr/>
        </p:nvPicPr>
        <p:blipFill rotWithShape="1">
          <a:blip r:embed="rId3">
            <a:alphaModFix/>
          </a:blip>
          <a:srcRect/>
          <a:stretch/>
        </p:blipFill>
        <p:spPr>
          <a:xfrm>
            <a:off x="235131" y="3806036"/>
            <a:ext cx="8773750" cy="1357502"/>
          </a:xfrm>
          <a:prstGeom prst="rect">
            <a:avLst/>
          </a:prstGeom>
          <a:noFill/>
          <a:ln>
            <a:noFill/>
          </a:ln>
        </p:spPr>
      </p:pic>
      <p:sp>
        <p:nvSpPr>
          <p:cNvPr id="133" name="Google Shape;133;p18"/>
          <p:cNvSpPr/>
          <p:nvPr/>
        </p:nvSpPr>
        <p:spPr>
          <a:xfrm>
            <a:off x="235131" y="4765180"/>
            <a:ext cx="393519" cy="171152"/>
          </a:xfrm>
          <a:prstGeom prst="rect">
            <a:avLst/>
          </a:prstGeom>
          <a:noFill/>
          <a:ln w="1905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defTabSz="685800" latinLnBrk="0">
              <a:buClr>
                <a:srgbClr val="000000"/>
              </a:buClr>
            </a:pPr>
            <a:endParaRPr sz="1350" kern="0">
              <a:solidFill>
                <a:srgbClr val="6AA4C8"/>
              </a:solidFill>
              <a:latin typeface="Calibri"/>
              <a:ea typeface="Calibri"/>
              <a:cs typeface="Calibri"/>
              <a:sym typeface="Calibri"/>
            </a:endParaRPr>
          </a:p>
        </p:txBody>
      </p:sp>
      <p:sp>
        <p:nvSpPr>
          <p:cNvPr id="134" name="Google Shape;134;p18"/>
          <p:cNvSpPr/>
          <p:nvPr/>
        </p:nvSpPr>
        <p:spPr>
          <a:xfrm>
            <a:off x="678656" y="3806036"/>
            <a:ext cx="350044" cy="135136"/>
          </a:xfrm>
          <a:prstGeom prst="rect">
            <a:avLst/>
          </a:prstGeom>
          <a:noFill/>
          <a:ln w="1905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defTabSz="685800" latinLnBrk="0">
              <a:buClr>
                <a:srgbClr val="000000"/>
              </a:buClr>
            </a:pPr>
            <a:endParaRPr sz="1350" kern="0">
              <a:solidFill>
                <a:srgbClr val="6AA4C8"/>
              </a:solidFill>
              <a:latin typeface="Calibri"/>
              <a:ea typeface="Calibri"/>
              <a:cs typeface="Calibri"/>
              <a:sym typeface="Calibri"/>
            </a:endParaRPr>
          </a:p>
        </p:txBody>
      </p:sp>
      <p:pic>
        <p:nvPicPr>
          <p:cNvPr id="135" name="Google Shape;135;p18" descr="Kaist"/>
          <p:cNvPicPr preferRelativeResize="0"/>
          <p:nvPr/>
        </p:nvPicPr>
        <p:blipFill rotWithShape="1">
          <a:blip r:embed="rId4">
            <a:alphaModFix/>
          </a:blip>
          <a:srcRect/>
          <a:stretch/>
        </p:blipFill>
        <p:spPr>
          <a:xfrm>
            <a:off x="7919353" y="5564981"/>
            <a:ext cx="1167497" cy="333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18"/>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333" name="Google Shape;333;p18"/>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Calibri"/>
                <a:ea typeface="Calibri"/>
                <a:cs typeface="Calibri"/>
                <a:sym typeface="Calibri"/>
              </a:rPr>
              <a:t>슬라이드 시스템</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334;p18"/>
          <p:cNvSpPr txBox="1"/>
          <p:nvPr/>
        </p:nvSpPr>
        <p:spPr>
          <a:xfrm>
            <a:off x="818802" y="3863199"/>
            <a:ext cx="7360922" cy="707846"/>
          </a:xfrm>
          <a:prstGeom prst="rect">
            <a:avLst/>
          </a:prstGeom>
          <a:noFill/>
          <a:ln>
            <a:noFill/>
          </a:ln>
        </p:spPr>
        <p:txBody>
          <a:bodyPr spcFirstLastPara="1" wrap="square" lIns="91425" tIns="45700" rIns="91425" bIns="45700" anchor="t" anchorCtr="0">
            <a:spAutoFit/>
          </a:bodyPr>
          <a:lstStyle/>
          <a:p>
            <a:pPr lvl="0" algn="ctr" latinLnBrk="0">
              <a:buClr>
                <a:srgbClr val="000000"/>
              </a:buClr>
            </a:pPr>
            <a:r>
              <a:rPr lang="en-US" sz="2000" b="1" kern="0" dirty="0">
                <a:solidFill>
                  <a:srgbClr val="000000"/>
                </a:solidFill>
                <a:ea typeface="+mj-ea"/>
                <a:cs typeface="Calibri"/>
                <a:sym typeface="Calibri"/>
              </a:rPr>
              <a:t>A loss-based patch label denoising method (Loss Diff +)</a:t>
            </a:r>
          </a:p>
          <a:p>
            <a:pPr lvl="0" algn="ctr" latinLnBrk="0">
              <a:buClr>
                <a:srgbClr val="000000"/>
              </a:buClr>
            </a:pPr>
            <a:r>
              <a:rPr lang="ko-KR" altLang="en-US" sz="2000" b="1" kern="0" dirty="0">
                <a:solidFill>
                  <a:srgbClr val="000000"/>
                </a:solidFill>
                <a:ea typeface="+mj-ea"/>
                <a:cs typeface="Calibri"/>
                <a:sym typeface="Calibri"/>
              </a:rPr>
              <a:t>연구 아이디어 발표</a:t>
            </a:r>
          </a:p>
        </p:txBody>
      </p:sp>
    </p:spTree>
    <p:extLst>
      <p:ext uri="{BB962C8B-B14F-4D97-AF65-F5344CB8AC3E}">
        <p14:creationId xmlns:p14="http://schemas.microsoft.com/office/powerpoint/2010/main" val="1589868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1919757" cy="553997"/>
            </a:xfrm>
            <a:prstGeom prst="rect">
              <a:avLst/>
            </a:prstGeom>
            <a:noFill/>
          </p:spPr>
          <p:txBody>
            <a:bodyPr wrap="none" rtlCol="0">
              <a:spAutoFit/>
            </a:bodyPr>
            <a:lstStyle/>
            <a:p>
              <a:pPr defTabSz="685800"/>
              <a:r>
                <a:rPr lang="en-US" altLang="ko-KR" sz="2100" spc="-225" dirty="0" err="1">
                  <a:solidFill>
                    <a:prstClr val="black">
                      <a:lumMod val="85000"/>
                      <a:lumOff val="15000"/>
                    </a:prstClr>
                  </a:solidFill>
                  <a:latin typeface="나눔스퀘어 Bold" panose="020B0600000101010101" pitchFamily="50" charset="-127"/>
                  <a:ea typeface="나눔스퀘어 Bold" panose="020B0600000101010101" pitchFamily="50" charset="-127"/>
                </a:rPr>
                <a:t>Lossdiff</a:t>
              </a:r>
              <a:r>
                <a:rPr lang="en-US" altLang="ko-KR"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 </a:t>
              </a:r>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리뷰</a:t>
              </a: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01</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개발 배경 및 문제 정의</a:t>
            </a:r>
          </a:p>
        </p:txBody>
      </p:sp>
      <p:sp>
        <p:nvSpPr>
          <p:cNvPr id="39" name="직사각형 38">
            <a:extLst>
              <a:ext uri="{FF2B5EF4-FFF2-40B4-BE49-F238E27FC236}">
                <a16:creationId xmlns:a16="http://schemas.microsoft.com/office/drawing/2014/main" id="{10498D4A-93E0-4166-98F6-26BD46F42D07}"/>
              </a:ext>
            </a:extLst>
          </p:cNvPr>
          <p:cNvSpPr/>
          <p:nvPr/>
        </p:nvSpPr>
        <p:spPr>
          <a:xfrm>
            <a:off x="291067" y="2060518"/>
            <a:ext cx="3373358"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Stages of Whole Slide Image Analysis Framework</a:t>
            </a:r>
          </a:p>
        </p:txBody>
      </p:sp>
      <p:grpSp>
        <p:nvGrpSpPr>
          <p:cNvPr id="3" name="그룹 2">
            <a:extLst>
              <a:ext uri="{FF2B5EF4-FFF2-40B4-BE49-F238E27FC236}">
                <a16:creationId xmlns:a16="http://schemas.microsoft.com/office/drawing/2014/main" id="{60F4BAF5-EEE1-490F-A792-7A7C6AD4EDA3}"/>
              </a:ext>
            </a:extLst>
          </p:cNvPr>
          <p:cNvGrpSpPr/>
          <p:nvPr/>
        </p:nvGrpSpPr>
        <p:grpSpPr>
          <a:xfrm>
            <a:off x="806361" y="3070331"/>
            <a:ext cx="7928269" cy="2798668"/>
            <a:chOff x="171282" y="2254638"/>
            <a:chExt cx="9173284" cy="2679749"/>
          </a:xfrm>
        </p:grpSpPr>
        <p:pic>
          <p:nvPicPr>
            <p:cNvPr id="33" name="Google Shape;260;p34" descr="Image result for dense net&quot;">
              <a:extLst>
                <a:ext uri="{FF2B5EF4-FFF2-40B4-BE49-F238E27FC236}">
                  <a16:creationId xmlns:a16="http://schemas.microsoft.com/office/drawing/2014/main" id="{6915BE52-D8BB-4800-9081-24ADDF000B6A}"/>
                </a:ext>
              </a:extLst>
            </p:cNvPr>
            <p:cNvPicPr preferRelativeResize="0"/>
            <p:nvPr/>
          </p:nvPicPr>
          <p:blipFill rotWithShape="1">
            <a:blip r:embed="rId3">
              <a:alphaModFix/>
            </a:blip>
            <a:srcRect l="9921" b="16268"/>
            <a:stretch/>
          </p:blipFill>
          <p:spPr>
            <a:xfrm>
              <a:off x="2928927" y="3079480"/>
              <a:ext cx="2452380" cy="1015686"/>
            </a:xfrm>
            <a:prstGeom prst="rect">
              <a:avLst/>
            </a:prstGeom>
            <a:noFill/>
            <a:ln>
              <a:noFill/>
            </a:ln>
          </p:spPr>
        </p:pic>
        <p:sp>
          <p:nvSpPr>
            <p:cNvPr id="34" name="Google Shape;261;p34">
              <a:extLst>
                <a:ext uri="{FF2B5EF4-FFF2-40B4-BE49-F238E27FC236}">
                  <a16:creationId xmlns:a16="http://schemas.microsoft.com/office/drawing/2014/main" id="{D6E265DA-A7B0-48EB-A9E7-FB328DC8371C}"/>
                </a:ext>
              </a:extLst>
            </p:cNvPr>
            <p:cNvSpPr txBox="1"/>
            <p:nvPr/>
          </p:nvSpPr>
          <p:spPr>
            <a:xfrm>
              <a:off x="3276942" y="2779365"/>
              <a:ext cx="1697993" cy="165739"/>
            </a:xfrm>
            <a:prstGeom prst="rect">
              <a:avLst/>
            </a:prstGeom>
            <a:noFill/>
            <a:ln>
              <a:solidFill>
                <a:schemeClr val="bg2"/>
              </a:solidFill>
              <a:prstDash val="sysDot"/>
            </a:ln>
          </p:spPr>
          <p:txBody>
            <a:bodyPr spcFirstLastPara="1" wrap="square" lIns="68569" tIns="34275" rIns="68569" bIns="34275" anchor="t" anchorCtr="0">
              <a:spAutoFit/>
            </a:bodyPr>
            <a:lstStyle/>
            <a:p>
              <a:pPr algn="ctr" defTabSz="685800">
                <a:buClr>
                  <a:srgbClr val="000000"/>
                </a:buClr>
                <a:buSzPts val="900"/>
              </a:pPr>
              <a:r>
                <a:rPr lang="en" sz="675" dirty="0">
                  <a:solidFill>
                    <a:srgbClr val="000000"/>
                  </a:solidFill>
                  <a:latin typeface="Times" panose="02020603050405020304" pitchFamily="18" charset="0"/>
                  <a:ea typeface="Lato"/>
                  <a:cs typeface="Times" panose="02020603050405020304" pitchFamily="18" charset="0"/>
                  <a:sym typeface="Lato"/>
                </a:rPr>
                <a:t>Patch Level Model</a:t>
              </a:r>
              <a:endParaRPr sz="675" dirty="0">
                <a:solidFill>
                  <a:srgbClr val="000000"/>
                </a:solidFill>
                <a:latin typeface="Times" panose="02020603050405020304" pitchFamily="18" charset="0"/>
                <a:ea typeface="Lato"/>
                <a:cs typeface="Times" panose="02020603050405020304" pitchFamily="18" charset="0"/>
                <a:sym typeface="Lato"/>
              </a:endParaRPr>
            </a:p>
          </p:txBody>
        </p:sp>
        <p:grpSp>
          <p:nvGrpSpPr>
            <p:cNvPr id="35" name="Google Shape;264;p34">
              <a:extLst>
                <a:ext uri="{FF2B5EF4-FFF2-40B4-BE49-F238E27FC236}">
                  <a16:creationId xmlns:a16="http://schemas.microsoft.com/office/drawing/2014/main" id="{72629114-D72B-4A54-96C7-452A5B2A1F3D}"/>
                </a:ext>
              </a:extLst>
            </p:cNvPr>
            <p:cNvGrpSpPr/>
            <p:nvPr/>
          </p:nvGrpSpPr>
          <p:grpSpPr>
            <a:xfrm>
              <a:off x="1769323" y="3203213"/>
              <a:ext cx="644083" cy="699873"/>
              <a:chOff x="9772160" y="1351492"/>
              <a:chExt cx="1975075" cy="2146156"/>
            </a:xfrm>
          </p:grpSpPr>
          <p:pic>
            <p:nvPicPr>
              <p:cNvPr id="36" name="Google Shape;265;p34">
                <a:extLst>
                  <a:ext uri="{FF2B5EF4-FFF2-40B4-BE49-F238E27FC236}">
                    <a16:creationId xmlns:a16="http://schemas.microsoft.com/office/drawing/2014/main" id="{3C49D322-351E-4C1E-8642-2828C3D7F20E}"/>
                  </a:ext>
                </a:extLst>
              </p:cNvPr>
              <p:cNvPicPr preferRelativeResize="0"/>
              <p:nvPr/>
            </p:nvPicPr>
            <p:blipFill rotWithShape="1">
              <a:blip r:embed="rId4">
                <a:alphaModFix/>
              </a:blip>
              <a:srcRect/>
              <a:stretch/>
            </p:blipFill>
            <p:spPr>
              <a:xfrm>
                <a:off x="10315925" y="1351492"/>
                <a:ext cx="1431310" cy="1431310"/>
              </a:xfrm>
              <a:prstGeom prst="rect">
                <a:avLst/>
              </a:prstGeom>
              <a:noFill/>
              <a:ln w="9525" cap="flat" cmpd="sng">
                <a:solidFill>
                  <a:schemeClr val="bg2"/>
                </a:solidFill>
                <a:prstDash val="solid"/>
                <a:round/>
                <a:headEnd type="none" w="sm" len="sm"/>
                <a:tailEnd type="none" w="sm" len="sm"/>
              </a:ln>
              <a:effectLst>
                <a:outerShdw blurRad="50800" dist="38100" dir="2700000" algn="tl" rotWithShape="0">
                  <a:srgbClr val="000000">
                    <a:alpha val="40000"/>
                  </a:srgbClr>
                </a:outerShdw>
              </a:effectLst>
            </p:spPr>
          </p:pic>
          <p:pic>
            <p:nvPicPr>
              <p:cNvPr id="38" name="Google Shape;266;p34">
                <a:extLst>
                  <a:ext uri="{FF2B5EF4-FFF2-40B4-BE49-F238E27FC236}">
                    <a16:creationId xmlns:a16="http://schemas.microsoft.com/office/drawing/2014/main" id="{ADCA33A4-9966-467F-B00F-0F8E9D0F1206}"/>
                  </a:ext>
                </a:extLst>
              </p:cNvPr>
              <p:cNvPicPr preferRelativeResize="0"/>
              <p:nvPr/>
            </p:nvPicPr>
            <p:blipFill rotWithShape="1">
              <a:blip r:embed="rId5">
                <a:alphaModFix/>
              </a:blip>
              <a:srcRect/>
              <a:stretch/>
            </p:blipFill>
            <p:spPr>
              <a:xfrm>
                <a:off x="10135627" y="1608422"/>
                <a:ext cx="1415144" cy="1415144"/>
              </a:xfrm>
              <a:prstGeom prst="rect">
                <a:avLst/>
              </a:prstGeom>
              <a:noFill/>
              <a:ln w="9525" cap="flat" cmpd="sng">
                <a:solidFill>
                  <a:schemeClr val="bg2"/>
                </a:solidFill>
                <a:prstDash val="solid"/>
                <a:round/>
                <a:headEnd type="none" w="sm" len="sm"/>
                <a:tailEnd type="none" w="sm" len="sm"/>
              </a:ln>
              <a:effectLst>
                <a:outerShdw blurRad="50800" dist="38100" dir="2700000" algn="tl" rotWithShape="0">
                  <a:srgbClr val="000000">
                    <a:alpha val="40000"/>
                  </a:srgbClr>
                </a:outerShdw>
              </a:effectLst>
            </p:spPr>
          </p:pic>
          <p:pic>
            <p:nvPicPr>
              <p:cNvPr id="41" name="Google Shape;267;p34">
                <a:extLst>
                  <a:ext uri="{FF2B5EF4-FFF2-40B4-BE49-F238E27FC236}">
                    <a16:creationId xmlns:a16="http://schemas.microsoft.com/office/drawing/2014/main" id="{384F0D37-B3AC-4AE1-9763-F9E0EC81A06B}"/>
                  </a:ext>
                </a:extLst>
              </p:cNvPr>
              <p:cNvPicPr preferRelativeResize="0"/>
              <p:nvPr/>
            </p:nvPicPr>
            <p:blipFill rotWithShape="1">
              <a:blip r:embed="rId6">
                <a:alphaModFix/>
              </a:blip>
              <a:srcRect/>
              <a:stretch/>
            </p:blipFill>
            <p:spPr>
              <a:xfrm>
                <a:off x="9952458" y="1839717"/>
                <a:ext cx="1449971" cy="1449971"/>
              </a:xfrm>
              <a:prstGeom prst="rect">
                <a:avLst/>
              </a:prstGeom>
              <a:noFill/>
              <a:ln w="9525" cap="flat" cmpd="sng">
                <a:solidFill>
                  <a:schemeClr val="bg2"/>
                </a:solidFill>
                <a:prstDash val="solid"/>
                <a:round/>
                <a:headEnd type="none" w="sm" len="sm"/>
                <a:tailEnd type="none" w="sm" len="sm"/>
              </a:ln>
              <a:effectLst>
                <a:outerShdw blurRad="50800" dist="38100" dir="2700000" algn="tl" rotWithShape="0">
                  <a:srgbClr val="000000">
                    <a:alpha val="40000"/>
                  </a:srgbClr>
                </a:outerShdw>
              </a:effectLst>
            </p:spPr>
          </p:pic>
          <p:pic>
            <p:nvPicPr>
              <p:cNvPr id="42" name="Google Shape;268;p34">
                <a:extLst>
                  <a:ext uri="{FF2B5EF4-FFF2-40B4-BE49-F238E27FC236}">
                    <a16:creationId xmlns:a16="http://schemas.microsoft.com/office/drawing/2014/main" id="{F1AC0C49-A9ED-48B8-8941-C24AB3792A0F}"/>
                  </a:ext>
                </a:extLst>
              </p:cNvPr>
              <p:cNvPicPr preferRelativeResize="0"/>
              <p:nvPr/>
            </p:nvPicPr>
            <p:blipFill rotWithShape="1">
              <a:blip r:embed="rId7">
                <a:alphaModFix/>
              </a:blip>
              <a:srcRect/>
              <a:stretch/>
            </p:blipFill>
            <p:spPr>
              <a:xfrm>
                <a:off x="9772160" y="2076247"/>
                <a:ext cx="1421401" cy="1421401"/>
              </a:xfrm>
              <a:prstGeom prst="rect">
                <a:avLst/>
              </a:prstGeom>
              <a:noFill/>
              <a:ln w="9525" cap="flat" cmpd="sng">
                <a:solidFill>
                  <a:schemeClr val="bg2"/>
                </a:solidFill>
                <a:prstDash val="solid"/>
                <a:round/>
                <a:headEnd type="none" w="sm" len="sm"/>
                <a:tailEnd type="none" w="sm" len="sm"/>
              </a:ln>
              <a:effectLst>
                <a:outerShdw blurRad="50800" dist="38100" dir="2700000" algn="tl" rotWithShape="0">
                  <a:srgbClr val="000000">
                    <a:alpha val="40000"/>
                  </a:srgbClr>
                </a:outerShdw>
              </a:effectLst>
            </p:spPr>
          </p:pic>
        </p:grpSp>
        <p:sp>
          <p:nvSpPr>
            <p:cNvPr id="43" name="Google Shape;277;p34">
              <a:extLst>
                <a:ext uri="{FF2B5EF4-FFF2-40B4-BE49-F238E27FC236}">
                  <a16:creationId xmlns:a16="http://schemas.microsoft.com/office/drawing/2014/main" id="{A79792C7-B71D-40D4-9A82-926B0DD66CD1}"/>
                </a:ext>
              </a:extLst>
            </p:cNvPr>
            <p:cNvSpPr txBox="1"/>
            <p:nvPr/>
          </p:nvSpPr>
          <p:spPr>
            <a:xfrm rot="16200000">
              <a:off x="4855809" y="2944163"/>
              <a:ext cx="1490597" cy="200276"/>
            </a:xfrm>
            <a:prstGeom prst="rect">
              <a:avLst/>
            </a:prstGeom>
            <a:noFill/>
            <a:ln>
              <a:noFill/>
            </a:ln>
          </p:spPr>
          <p:txBody>
            <a:bodyPr spcFirstLastPara="1" wrap="square" lIns="68569" tIns="34275" rIns="68569" bIns="34275" anchor="t" anchorCtr="0">
              <a:spAutoFit/>
            </a:bodyPr>
            <a:lstStyle/>
            <a:p>
              <a:pPr algn="ctr" defTabSz="685800">
                <a:buClr>
                  <a:srgbClr val="000000"/>
                </a:buClr>
                <a:buSzPts val="900"/>
              </a:pPr>
              <a:r>
                <a:rPr lang="en" sz="675">
                  <a:solidFill>
                    <a:srgbClr val="000000"/>
                  </a:solidFill>
                  <a:latin typeface="Lato"/>
                  <a:ea typeface="Lato"/>
                  <a:cs typeface="Lato"/>
                  <a:sym typeface="Lato"/>
                </a:rPr>
                <a:t>Patch-level Predictions</a:t>
              </a:r>
              <a:endParaRPr sz="675">
                <a:solidFill>
                  <a:srgbClr val="000000"/>
                </a:solidFill>
                <a:latin typeface="Lato"/>
                <a:ea typeface="Lato"/>
                <a:cs typeface="Lato"/>
                <a:sym typeface="Lato"/>
              </a:endParaRPr>
            </a:p>
          </p:txBody>
        </p:sp>
        <p:sp>
          <p:nvSpPr>
            <p:cNvPr id="45" name="Google Shape;278;p34">
              <a:extLst>
                <a:ext uri="{FF2B5EF4-FFF2-40B4-BE49-F238E27FC236}">
                  <a16:creationId xmlns:a16="http://schemas.microsoft.com/office/drawing/2014/main" id="{66103743-8180-4A57-BD97-2B75D48B839B}"/>
                </a:ext>
              </a:extLst>
            </p:cNvPr>
            <p:cNvSpPr txBox="1"/>
            <p:nvPr/>
          </p:nvSpPr>
          <p:spPr>
            <a:xfrm>
              <a:off x="1720901" y="4180341"/>
              <a:ext cx="773005" cy="182378"/>
            </a:xfrm>
            <a:prstGeom prst="rect">
              <a:avLst/>
            </a:prstGeom>
            <a:noFill/>
            <a:ln>
              <a:noFill/>
            </a:ln>
          </p:spPr>
          <p:txBody>
            <a:bodyPr spcFirstLastPara="1" wrap="square" lIns="68569" tIns="34275" rIns="68569" bIns="34275" anchor="t" anchorCtr="0">
              <a:spAutoFit/>
            </a:bodyPr>
            <a:lstStyle/>
            <a:p>
              <a:pPr defTabSz="685800">
                <a:buClr>
                  <a:srgbClr val="000000"/>
                </a:buClr>
                <a:buSzPts val="1050"/>
              </a:pPr>
              <a:r>
                <a:rPr lang="en" sz="788" dirty="0">
                  <a:solidFill>
                    <a:srgbClr val="000000"/>
                  </a:solidFill>
                  <a:latin typeface="Times" panose="02020603050405020304" pitchFamily="18" charset="0"/>
                  <a:ea typeface="Lato"/>
                  <a:cs typeface="Times" panose="02020603050405020304" pitchFamily="18" charset="0"/>
                  <a:sym typeface="Lato"/>
                </a:rPr>
                <a:t>Tiling </a:t>
              </a:r>
              <a:r>
                <a:rPr lang="en" sz="450" dirty="0">
                  <a:solidFill>
                    <a:srgbClr val="000000"/>
                  </a:solidFill>
                  <a:latin typeface="Times" panose="02020603050405020304" pitchFamily="18" charset="0"/>
                  <a:ea typeface="Lato"/>
                  <a:cs typeface="Times" panose="02020603050405020304" pitchFamily="18" charset="0"/>
                  <a:sym typeface="Lato"/>
                </a:rPr>
                <a:t>(256*256)</a:t>
              </a:r>
              <a:endParaRPr sz="450" dirty="0">
                <a:solidFill>
                  <a:srgbClr val="000000"/>
                </a:solidFill>
                <a:latin typeface="Times" panose="02020603050405020304" pitchFamily="18" charset="0"/>
                <a:ea typeface="Lato"/>
                <a:cs typeface="Times" panose="02020603050405020304" pitchFamily="18" charset="0"/>
                <a:sym typeface="Lato"/>
              </a:endParaRPr>
            </a:p>
          </p:txBody>
        </p:sp>
        <p:sp>
          <p:nvSpPr>
            <p:cNvPr id="60" name="Google Shape;280;p34">
              <a:extLst>
                <a:ext uri="{FF2B5EF4-FFF2-40B4-BE49-F238E27FC236}">
                  <a16:creationId xmlns:a16="http://schemas.microsoft.com/office/drawing/2014/main" id="{EAA4189A-C04E-4D33-854D-22AC35E98CE6}"/>
                </a:ext>
              </a:extLst>
            </p:cNvPr>
            <p:cNvSpPr/>
            <p:nvPr/>
          </p:nvSpPr>
          <p:spPr>
            <a:xfrm>
              <a:off x="1274442" y="3466118"/>
              <a:ext cx="435586" cy="234053"/>
            </a:xfrm>
            <a:prstGeom prst="rightArrow">
              <a:avLst>
                <a:gd name="adj1" fmla="val 50000"/>
                <a:gd name="adj2" fmla="val 50000"/>
              </a:avLst>
            </a:prstGeom>
            <a:gradFill>
              <a:gsLst>
                <a:gs pos="0">
                  <a:srgbClr val="5F5F5F"/>
                </a:gs>
                <a:gs pos="50000">
                  <a:srgbClr val="8A8A8A"/>
                </a:gs>
                <a:gs pos="100000">
                  <a:srgbClr val="A5A5A5"/>
                </a:gs>
              </a:gsLst>
              <a:lin ang="10800000" scaled="0"/>
            </a:gradFill>
            <a:ln w="25400" cap="flat" cmpd="sng">
              <a:no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buClr>
                  <a:srgbClr val="000000"/>
                </a:buClr>
                <a:buSzPts val="1400"/>
              </a:pPr>
              <a:endParaRPr sz="1050">
                <a:solidFill>
                  <a:prstClr val="white"/>
                </a:solidFill>
                <a:latin typeface="Lato"/>
                <a:ea typeface="Lato"/>
                <a:cs typeface="Lato"/>
                <a:sym typeface="Lato"/>
              </a:endParaRPr>
            </a:p>
          </p:txBody>
        </p:sp>
        <p:sp>
          <p:nvSpPr>
            <p:cNvPr id="61" name="Google Shape;281;p34">
              <a:extLst>
                <a:ext uri="{FF2B5EF4-FFF2-40B4-BE49-F238E27FC236}">
                  <a16:creationId xmlns:a16="http://schemas.microsoft.com/office/drawing/2014/main" id="{0DC61D22-8FEE-41EF-874C-8E28040B2B2E}"/>
                </a:ext>
              </a:extLst>
            </p:cNvPr>
            <p:cNvSpPr txBox="1"/>
            <p:nvPr/>
          </p:nvSpPr>
          <p:spPr>
            <a:xfrm>
              <a:off x="335738" y="2811637"/>
              <a:ext cx="1378157" cy="165739"/>
            </a:xfrm>
            <a:prstGeom prst="rect">
              <a:avLst/>
            </a:prstGeom>
            <a:noFill/>
            <a:ln>
              <a:noFill/>
            </a:ln>
          </p:spPr>
          <p:txBody>
            <a:bodyPr spcFirstLastPara="1" wrap="square" lIns="68569" tIns="34275" rIns="68569" bIns="34275" anchor="t" anchorCtr="0">
              <a:spAutoFit/>
            </a:bodyPr>
            <a:lstStyle/>
            <a:p>
              <a:pPr defTabSz="685800">
                <a:buClr>
                  <a:srgbClr val="000000"/>
                </a:buClr>
                <a:buSzPts val="900"/>
              </a:pPr>
              <a:r>
                <a:rPr lang="en" sz="675" dirty="0">
                  <a:solidFill>
                    <a:srgbClr val="000000"/>
                  </a:solidFill>
                  <a:latin typeface="Times" panose="02020603050405020304" pitchFamily="18" charset="0"/>
                  <a:ea typeface="Lato"/>
                  <a:cs typeface="Times" panose="02020603050405020304" pitchFamily="18" charset="0"/>
                  <a:sym typeface="Lato"/>
                </a:rPr>
                <a:t>Whole Slide Image</a:t>
              </a:r>
              <a:endParaRPr sz="675" dirty="0">
                <a:solidFill>
                  <a:srgbClr val="000000"/>
                </a:solidFill>
                <a:latin typeface="Times" panose="02020603050405020304" pitchFamily="18" charset="0"/>
                <a:ea typeface="Lato"/>
                <a:cs typeface="Times" panose="02020603050405020304" pitchFamily="18" charset="0"/>
                <a:sym typeface="Lato"/>
              </a:endParaRPr>
            </a:p>
          </p:txBody>
        </p:sp>
        <p:pic>
          <p:nvPicPr>
            <p:cNvPr id="62" name="Google Shape;282;p34">
              <a:extLst>
                <a:ext uri="{FF2B5EF4-FFF2-40B4-BE49-F238E27FC236}">
                  <a16:creationId xmlns:a16="http://schemas.microsoft.com/office/drawing/2014/main" id="{D7B509A6-EF92-41DF-B021-94A4E26466E5}"/>
                </a:ext>
              </a:extLst>
            </p:cNvPr>
            <p:cNvPicPr preferRelativeResize="0"/>
            <p:nvPr/>
          </p:nvPicPr>
          <p:blipFill rotWithShape="1">
            <a:blip r:embed="rId8">
              <a:alphaModFix/>
            </a:blip>
            <a:srcRect l="43690"/>
            <a:stretch/>
          </p:blipFill>
          <p:spPr>
            <a:xfrm rot="15812466">
              <a:off x="467189" y="3089333"/>
              <a:ext cx="707304" cy="856816"/>
            </a:xfrm>
            <a:prstGeom prst="roundRect">
              <a:avLst>
                <a:gd name="adj" fmla="val 8594"/>
              </a:avLst>
            </a:prstGeom>
            <a:solidFill>
              <a:srgbClr val="ECECEC"/>
            </a:solidFill>
            <a:ln>
              <a:noFill/>
            </a:ln>
            <a:effectLst>
              <a:reflection stA="38000" endPos="28000" dist="5000" dir="5400000" sy="-100000" algn="bl" rotWithShape="0"/>
            </a:effectLst>
          </p:spPr>
        </p:pic>
        <p:sp>
          <p:nvSpPr>
            <p:cNvPr id="63" name="Google Shape;286;p34">
              <a:extLst>
                <a:ext uri="{FF2B5EF4-FFF2-40B4-BE49-F238E27FC236}">
                  <a16:creationId xmlns:a16="http://schemas.microsoft.com/office/drawing/2014/main" id="{9877FAA1-5D73-43D5-A970-B397A9A527B4}"/>
                </a:ext>
              </a:extLst>
            </p:cNvPr>
            <p:cNvSpPr/>
            <p:nvPr/>
          </p:nvSpPr>
          <p:spPr>
            <a:xfrm>
              <a:off x="236999" y="2488007"/>
              <a:ext cx="5220379" cy="2054087"/>
            </a:xfrm>
            <a:prstGeom prst="rect">
              <a:avLst/>
            </a:prstGeom>
            <a:noFill/>
            <a:ln w="38100" cap="flat" cmpd="sng">
              <a:solidFill>
                <a:srgbClr val="FF0000"/>
              </a:solidFill>
              <a:prstDash val="sysDash"/>
              <a:round/>
              <a:headEnd type="none" w="sm" len="sm"/>
              <a:tailEnd type="none" w="sm" len="sm"/>
            </a:ln>
          </p:spPr>
          <p:txBody>
            <a:bodyPr spcFirstLastPara="1" wrap="square" lIns="68569" tIns="34275" rIns="68569" bIns="34275" anchor="ctr" anchorCtr="0">
              <a:noAutofit/>
            </a:bodyPr>
            <a:lstStyle/>
            <a:p>
              <a:pPr algn="ctr" defTabSz="685800"/>
              <a:endParaRPr sz="1050">
                <a:solidFill>
                  <a:prstClr val="white"/>
                </a:solidFill>
                <a:latin typeface="Arial"/>
                <a:ea typeface="Arial"/>
                <a:cs typeface="Arial"/>
                <a:sym typeface="Arial"/>
              </a:endParaRPr>
            </a:p>
          </p:txBody>
        </p:sp>
        <p:sp>
          <p:nvSpPr>
            <p:cNvPr id="64" name="Google Shape;287;p34">
              <a:extLst>
                <a:ext uri="{FF2B5EF4-FFF2-40B4-BE49-F238E27FC236}">
                  <a16:creationId xmlns:a16="http://schemas.microsoft.com/office/drawing/2014/main" id="{13213BC5-9E6B-44B0-8CAD-EE6B7B4A2945}"/>
                </a:ext>
              </a:extLst>
            </p:cNvPr>
            <p:cNvSpPr/>
            <p:nvPr/>
          </p:nvSpPr>
          <p:spPr>
            <a:xfrm>
              <a:off x="5749353" y="2480212"/>
              <a:ext cx="3094110" cy="2054087"/>
            </a:xfrm>
            <a:prstGeom prst="rect">
              <a:avLst/>
            </a:prstGeom>
            <a:noFill/>
            <a:ln w="25400" cap="flat" cmpd="sng">
              <a:solidFill>
                <a:srgbClr val="404040"/>
              </a:solidFill>
              <a:prstDash val="dash"/>
              <a:round/>
              <a:headEnd type="none" w="sm" len="sm"/>
              <a:tailEnd type="none" w="sm" len="sm"/>
            </a:ln>
          </p:spPr>
          <p:txBody>
            <a:bodyPr spcFirstLastPara="1" wrap="square" lIns="68569" tIns="34275" rIns="68569" bIns="34275" anchor="ctr" anchorCtr="0">
              <a:noAutofit/>
            </a:bodyPr>
            <a:lstStyle/>
            <a:p>
              <a:pPr algn="ctr" defTabSz="685800"/>
              <a:endParaRPr sz="1050">
                <a:solidFill>
                  <a:prstClr val="white"/>
                </a:solidFill>
                <a:latin typeface="Arial"/>
                <a:ea typeface="Arial"/>
                <a:cs typeface="Arial"/>
                <a:sym typeface="Arial"/>
              </a:endParaRPr>
            </a:p>
          </p:txBody>
        </p:sp>
        <p:sp>
          <p:nvSpPr>
            <p:cNvPr id="65" name="Google Shape;289;p34">
              <a:extLst>
                <a:ext uri="{FF2B5EF4-FFF2-40B4-BE49-F238E27FC236}">
                  <a16:creationId xmlns:a16="http://schemas.microsoft.com/office/drawing/2014/main" id="{079A08F5-7D31-4188-886C-5F8F243816D9}"/>
                </a:ext>
              </a:extLst>
            </p:cNvPr>
            <p:cNvSpPr txBox="1"/>
            <p:nvPr/>
          </p:nvSpPr>
          <p:spPr>
            <a:xfrm>
              <a:off x="171282" y="2257176"/>
              <a:ext cx="3539065" cy="198893"/>
            </a:xfrm>
            <a:prstGeom prst="rect">
              <a:avLst/>
            </a:prstGeom>
            <a:noFill/>
            <a:ln>
              <a:noFill/>
            </a:ln>
          </p:spPr>
          <p:txBody>
            <a:bodyPr spcFirstLastPara="1" wrap="square" lIns="68569" tIns="34275" rIns="68569" bIns="34275" anchor="t" anchorCtr="0">
              <a:spAutoFit/>
            </a:bodyPr>
            <a:lstStyle/>
            <a:p>
              <a:pPr defTabSz="685800"/>
              <a:r>
                <a:rPr lang="en" sz="900" b="1" dirty="0">
                  <a:solidFill>
                    <a:srgbClr val="000000"/>
                  </a:solidFill>
                  <a:latin typeface="Lato"/>
                  <a:ea typeface="Lato"/>
                  <a:cs typeface="Lato"/>
                  <a:sym typeface="Lato"/>
                </a:rPr>
                <a:t>Stage 1 – </a:t>
              </a:r>
              <a:r>
                <a:rPr lang="en-US" sz="900" b="1" dirty="0">
                  <a:solidFill>
                    <a:srgbClr val="000000"/>
                  </a:solidFill>
                  <a:latin typeface="Lato"/>
                  <a:ea typeface="Lato"/>
                  <a:cs typeface="Lato"/>
                  <a:sym typeface="Lato"/>
                </a:rPr>
                <a:t>Patch Classification (</a:t>
              </a:r>
              <a:r>
                <a:rPr lang="en-US" sz="900" b="1" dirty="0">
                  <a:solidFill>
                    <a:srgbClr val="FF0000"/>
                  </a:solidFill>
                  <a:latin typeface="Lato"/>
                  <a:ea typeface="Lato"/>
                  <a:cs typeface="Lato"/>
                  <a:sym typeface="Lato"/>
                </a:rPr>
                <a:t>Scope Of Technology</a:t>
              </a:r>
              <a:r>
                <a:rPr lang="en-US" sz="900" b="1" dirty="0">
                  <a:solidFill>
                    <a:srgbClr val="000000"/>
                  </a:solidFill>
                  <a:latin typeface="Lato"/>
                  <a:ea typeface="Lato"/>
                  <a:cs typeface="Lato"/>
                  <a:sym typeface="Lato"/>
                </a:rPr>
                <a:t>)</a:t>
              </a:r>
              <a:endParaRPr sz="900" b="1" dirty="0">
                <a:solidFill>
                  <a:srgbClr val="000000"/>
                </a:solidFill>
                <a:latin typeface="Lato"/>
                <a:ea typeface="Lato"/>
                <a:cs typeface="Lato"/>
                <a:sym typeface="Lato"/>
              </a:endParaRPr>
            </a:p>
          </p:txBody>
        </p:sp>
        <p:cxnSp>
          <p:nvCxnSpPr>
            <p:cNvPr id="66" name="Google Shape;291;p34">
              <a:extLst>
                <a:ext uri="{FF2B5EF4-FFF2-40B4-BE49-F238E27FC236}">
                  <a16:creationId xmlns:a16="http://schemas.microsoft.com/office/drawing/2014/main" id="{B1FD8D1F-3DC2-49DE-8341-14BF7BFE275D}"/>
                </a:ext>
              </a:extLst>
            </p:cNvPr>
            <p:cNvCxnSpPr/>
            <p:nvPr/>
          </p:nvCxnSpPr>
          <p:spPr>
            <a:xfrm>
              <a:off x="418953" y="3918665"/>
              <a:ext cx="803776" cy="0"/>
            </a:xfrm>
            <a:prstGeom prst="straightConnector1">
              <a:avLst/>
            </a:prstGeom>
            <a:noFill/>
            <a:ln w="9525" cap="flat" cmpd="sng">
              <a:solidFill>
                <a:srgbClr val="565656"/>
              </a:solidFill>
              <a:prstDash val="solid"/>
              <a:round/>
              <a:headEnd type="none" w="sm" len="sm"/>
              <a:tailEnd type="triangle" w="med" len="med"/>
            </a:ln>
          </p:spPr>
        </p:cxnSp>
        <p:sp>
          <p:nvSpPr>
            <p:cNvPr id="67" name="Google Shape;292;p34">
              <a:extLst>
                <a:ext uri="{FF2B5EF4-FFF2-40B4-BE49-F238E27FC236}">
                  <a16:creationId xmlns:a16="http://schemas.microsoft.com/office/drawing/2014/main" id="{B0FF0AEB-D03A-46D3-A60C-DE5358F98C3A}"/>
                </a:ext>
              </a:extLst>
            </p:cNvPr>
            <p:cNvSpPr txBox="1"/>
            <p:nvPr/>
          </p:nvSpPr>
          <p:spPr>
            <a:xfrm>
              <a:off x="470394" y="3905066"/>
              <a:ext cx="702436" cy="143637"/>
            </a:xfrm>
            <a:prstGeom prst="rect">
              <a:avLst/>
            </a:prstGeom>
            <a:noFill/>
            <a:ln>
              <a:noFill/>
            </a:ln>
          </p:spPr>
          <p:txBody>
            <a:bodyPr spcFirstLastPara="1" wrap="square" lIns="68569" tIns="34275" rIns="68569" bIns="34275" anchor="t" anchorCtr="0">
              <a:spAutoFit/>
            </a:bodyPr>
            <a:lstStyle/>
            <a:p>
              <a:pPr defTabSz="685800"/>
              <a:r>
                <a:rPr lang="en" sz="525">
                  <a:solidFill>
                    <a:srgbClr val="000000"/>
                  </a:solidFill>
                  <a:latin typeface="Lato"/>
                  <a:ea typeface="Lato"/>
                  <a:cs typeface="Lato"/>
                  <a:sym typeface="Lato"/>
                </a:rPr>
                <a:t>20,000 pixels</a:t>
              </a:r>
              <a:endParaRPr sz="525">
                <a:solidFill>
                  <a:srgbClr val="000000"/>
                </a:solidFill>
                <a:latin typeface="Lato"/>
                <a:ea typeface="Lato"/>
                <a:cs typeface="Lato"/>
                <a:sym typeface="Lato"/>
              </a:endParaRPr>
            </a:p>
          </p:txBody>
        </p:sp>
        <p:sp>
          <p:nvSpPr>
            <p:cNvPr id="68" name="Google Shape;293;p34">
              <a:extLst>
                <a:ext uri="{FF2B5EF4-FFF2-40B4-BE49-F238E27FC236}">
                  <a16:creationId xmlns:a16="http://schemas.microsoft.com/office/drawing/2014/main" id="{1CDFF1C0-7466-4534-A2DF-BB95323480DC}"/>
                </a:ext>
              </a:extLst>
            </p:cNvPr>
            <p:cNvSpPr txBox="1"/>
            <p:nvPr/>
          </p:nvSpPr>
          <p:spPr>
            <a:xfrm rot="16200000">
              <a:off x="36250" y="3447085"/>
              <a:ext cx="702436" cy="173568"/>
            </a:xfrm>
            <a:prstGeom prst="rect">
              <a:avLst/>
            </a:prstGeom>
            <a:noFill/>
            <a:ln>
              <a:noFill/>
            </a:ln>
          </p:spPr>
          <p:txBody>
            <a:bodyPr spcFirstLastPara="1" wrap="square" lIns="68569" tIns="34275" rIns="68569" bIns="34275" anchor="t" anchorCtr="0">
              <a:spAutoFit/>
            </a:bodyPr>
            <a:lstStyle/>
            <a:p>
              <a:pPr defTabSz="685800"/>
              <a:r>
                <a:rPr lang="en" sz="525" dirty="0">
                  <a:solidFill>
                    <a:srgbClr val="000000"/>
                  </a:solidFill>
                  <a:latin typeface="Lato"/>
                  <a:ea typeface="Lato"/>
                  <a:cs typeface="Lato"/>
                  <a:sym typeface="Lato"/>
                </a:rPr>
                <a:t>20,000 pixels</a:t>
              </a:r>
              <a:endParaRPr sz="525" dirty="0">
                <a:solidFill>
                  <a:srgbClr val="000000"/>
                </a:solidFill>
                <a:latin typeface="Lato"/>
                <a:ea typeface="Lato"/>
                <a:cs typeface="Lato"/>
                <a:sym typeface="Lato"/>
              </a:endParaRPr>
            </a:p>
          </p:txBody>
        </p:sp>
        <p:cxnSp>
          <p:nvCxnSpPr>
            <p:cNvPr id="69" name="Google Shape;294;p34">
              <a:extLst>
                <a:ext uri="{FF2B5EF4-FFF2-40B4-BE49-F238E27FC236}">
                  <a16:creationId xmlns:a16="http://schemas.microsoft.com/office/drawing/2014/main" id="{C6396913-0EB3-484D-9CBA-3A762399C8E7}"/>
                </a:ext>
              </a:extLst>
            </p:cNvPr>
            <p:cNvCxnSpPr/>
            <p:nvPr/>
          </p:nvCxnSpPr>
          <p:spPr>
            <a:xfrm rot="10800000" flipH="1">
              <a:off x="450367" y="3145887"/>
              <a:ext cx="5117" cy="708639"/>
            </a:xfrm>
            <a:prstGeom prst="straightConnector1">
              <a:avLst/>
            </a:prstGeom>
            <a:noFill/>
            <a:ln w="9525" cap="flat" cmpd="sng">
              <a:solidFill>
                <a:srgbClr val="565656"/>
              </a:solidFill>
              <a:prstDash val="solid"/>
              <a:round/>
              <a:headEnd type="none" w="sm" len="sm"/>
              <a:tailEnd type="triangle" w="med" len="med"/>
            </a:ln>
          </p:spPr>
        </p:cxnSp>
        <p:pic>
          <p:nvPicPr>
            <p:cNvPr id="70" name="Google Shape;273;p34">
              <a:extLst>
                <a:ext uri="{FF2B5EF4-FFF2-40B4-BE49-F238E27FC236}">
                  <a16:creationId xmlns:a16="http://schemas.microsoft.com/office/drawing/2014/main" id="{E5E0EFB4-EA99-413B-8E39-2BD45A4C2F50}"/>
                </a:ext>
              </a:extLst>
            </p:cNvPr>
            <p:cNvPicPr preferRelativeResize="0"/>
            <p:nvPr/>
          </p:nvPicPr>
          <p:blipFill rotWithShape="1">
            <a:blip r:embed="rId9">
              <a:alphaModFix/>
            </a:blip>
            <a:srcRect/>
            <a:stretch/>
          </p:blipFill>
          <p:spPr>
            <a:xfrm>
              <a:off x="5927972" y="3158086"/>
              <a:ext cx="516211" cy="777318"/>
            </a:xfrm>
            <a:prstGeom prst="rect">
              <a:avLst/>
            </a:prstGeom>
            <a:noFill/>
            <a:ln>
              <a:noFill/>
            </a:ln>
          </p:spPr>
        </p:pic>
        <p:sp>
          <p:nvSpPr>
            <p:cNvPr id="71" name="Google Shape;276;p34">
              <a:extLst>
                <a:ext uri="{FF2B5EF4-FFF2-40B4-BE49-F238E27FC236}">
                  <a16:creationId xmlns:a16="http://schemas.microsoft.com/office/drawing/2014/main" id="{6D6EB63F-755C-48E0-97CA-8053C47B7091}"/>
                </a:ext>
              </a:extLst>
            </p:cNvPr>
            <p:cNvSpPr txBox="1"/>
            <p:nvPr/>
          </p:nvSpPr>
          <p:spPr>
            <a:xfrm>
              <a:off x="6753112" y="2761304"/>
              <a:ext cx="1086591" cy="165739"/>
            </a:xfrm>
            <a:prstGeom prst="rect">
              <a:avLst/>
            </a:prstGeom>
            <a:noFill/>
            <a:ln w="9525">
              <a:solidFill>
                <a:schemeClr val="bg2"/>
              </a:solidFill>
              <a:prstDash val="sysDot"/>
            </a:ln>
          </p:spPr>
          <p:txBody>
            <a:bodyPr spcFirstLastPara="1" wrap="square" lIns="68569" tIns="34275" rIns="68569" bIns="34275" anchor="t" anchorCtr="0">
              <a:spAutoFit/>
            </a:bodyPr>
            <a:lstStyle/>
            <a:p>
              <a:pPr algn="ctr" defTabSz="685800">
                <a:buClr>
                  <a:srgbClr val="000000"/>
                </a:buClr>
                <a:buSzPts val="900"/>
              </a:pPr>
              <a:r>
                <a:rPr lang="en" sz="675" dirty="0">
                  <a:solidFill>
                    <a:srgbClr val="000000"/>
                  </a:solidFill>
                  <a:latin typeface="Times" panose="02020603050405020304" pitchFamily="18" charset="0"/>
                  <a:ea typeface="Lato"/>
                  <a:cs typeface="Times" panose="02020603050405020304" pitchFamily="18" charset="0"/>
                  <a:sym typeface="Lato"/>
                </a:rPr>
                <a:t>Slide Level Model</a:t>
              </a:r>
              <a:endParaRPr sz="675" dirty="0">
                <a:solidFill>
                  <a:srgbClr val="000000"/>
                </a:solidFill>
                <a:latin typeface="Times" panose="02020603050405020304" pitchFamily="18" charset="0"/>
                <a:ea typeface="Lato"/>
                <a:cs typeface="Times" panose="02020603050405020304" pitchFamily="18" charset="0"/>
                <a:sym typeface="Lato"/>
              </a:endParaRPr>
            </a:p>
          </p:txBody>
        </p:sp>
        <p:pic>
          <p:nvPicPr>
            <p:cNvPr id="72" name="Google Shape;285;p34" descr="Why Deep Learning over Traditional Machine Learning? | by Sambit Mahapatra  | Towards Data Science">
              <a:extLst>
                <a:ext uri="{FF2B5EF4-FFF2-40B4-BE49-F238E27FC236}">
                  <a16:creationId xmlns:a16="http://schemas.microsoft.com/office/drawing/2014/main" id="{FBC6E5F4-DEFD-42A9-B333-B9B7E8226DEE}"/>
                </a:ext>
              </a:extLst>
            </p:cNvPr>
            <p:cNvPicPr preferRelativeResize="0"/>
            <p:nvPr/>
          </p:nvPicPr>
          <p:blipFill rotWithShape="1">
            <a:blip r:embed="rId10">
              <a:alphaModFix/>
            </a:blip>
            <a:srcRect/>
            <a:stretch/>
          </p:blipFill>
          <p:spPr>
            <a:xfrm>
              <a:off x="6785894" y="3253215"/>
              <a:ext cx="1029311" cy="685350"/>
            </a:xfrm>
            <a:prstGeom prst="rect">
              <a:avLst/>
            </a:prstGeom>
            <a:noFill/>
            <a:ln>
              <a:noFill/>
            </a:ln>
          </p:spPr>
        </p:pic>
        <p:sp>
          <p:nvSpPr>
            <p:cNvPr id="73" name="Google Shape;288;p34">
              <a:extLst>
                <a:ext uri="{FF2B5EF4-FFF2-40B4-BE49-F238E27FC236}">
                  <a16:creationId xmlns:a16="http://schemas.microsoft.com/office/drawing/2014/main" id="{AC0685EB-6230-4C0A-BE97-060BB522A008}"/>
                </a:ext>
              </a:extLst>
            </p:cNvPr>
            <p:cNvSpPr txBox="1"/>
            <p:nvPr/>
          </p:nvSpPr>
          <p:spPr>
            <a:xfrm>
              <a:off x="7543358" y="3426115"/>
              <a:ext cx="1801208" cy="265200"/>
            </a:xfrm>
            <a:prstGeom prst="rect">
              <a:avLst/>
            </a:prstGeom>
            <a:noFill/>
            <a:ln>
              <a:noFill/>
            </a:ln>
          </p:spPr>
          <p:txBody>
            <a:bodyPr spcFirstLastPara="1" wrap="square" lIns="68569" tIns="34275" rIns="68569" bIns="34275" anchor="t" anchorCtr="0">
              <a:spAutoFit/>
            </a:bodyPr>
            <a:lstStyle/>
            <a:p>
              <a:pPr algn="ctr" defTabSz="685800">
                <a:buClr>
                  <a:srgbClr val="000000"/>
                </a:buClr>
                <a:buSzPts val="900"/>
              </a:pPr>
              <a:r>
                <a:rPr lang="en" sz="675" dirty="0">
                  <a:solidFill>
                    <a:srgbClr val="000000"/>
                  </a:solidFill>
                  <a:latin typeface="Times" panose="02020603050405020304" pitchFamily="18" charset="0"/>
                  <a:ea typeface="Lato"/>
                  <a:cs typeface="Times" panose="02020603050405020304" pitchFamily="18" charset="0"/>
                  <a:sym typeface="Lato"/>
                </a:rPr>
                <a:t>Slide-level</a:t>
              </a:r>
            </a:p>
            <a:p>
              <a:pPr algn="ctr" defTabSz="685800">
                <a:buClr>
                  <a:srgbClr val="000000"/>
                </a:buClr>
                <a:buSzPts val="900"/>
              </a:pPr>
              <a:r>
                <a:rPr lang="en" sz="675" dirty="0">
                  <a:solidFill>
                    <a:srgbClr val="000000"/>
                  </a:solidFill>
                  <a:latin typeface="Times" panose="02020603050405020304" pitchFamily="18" charset="0"/>
                  <a:ea typeface="Lato"/>
                  <a:cs typeface="Times" panose="02020603050405020304" pitchFamily="18" charset="0"/>
                  <a:sym typeface="Lato"/>
                </a:rPr>
                <a:t> Predictions</a:t>
              </a:r>
              <a:endParaRPr sz="675" dirty="0">
                <a:solidFill>
                  <a:srgbClr val="000000"/>
                </a:solidFill>
                <a:latin typeface="Times" panose="02020603050405020304" pitchFamily="18" charset="0"/>
                <a:ea typeface="Lato"/>
                <a:cs typeface="Times" panose="02020603050405020304" pitchFamily="18" charset="0"/>
                <a:sym typeface="Lato"/>
              </a:endParaRPr>
            </a:p>
          </p:txBody>
        </p:sp>
        <p:sp>
          <p:nvSpPr>
            <p:cNvPr id="74" name="Google Shape;290;p34">
              <a:extLst>
                <a:ext uri="{FF2B5EF4-FFF2-40B4-BE49-F238E27FC236}">
                  <a16:creationId xmlns:a16="http://schemas.microsoft.com/office/drawing/2014/main" id="{2C3A91EA-EE79-4E56-BD08-7ACEB60D05BF}"/>
                </a:ext>
              </a:extLst>
            </p:cNvPr>
            <p:cNvSpPr txBox="1"/>
            <p:nvPr/>
          </p:nvSpPr>
          <p:spPr>
            <a:xfrm>
              <a:off x="5716503" y="2262312"/>
              <a:ext cx="2542812" cy="198893"/>
            </a:xfrm>
            <a:prstGeom prst="rect">
              <a:avLst/>
            </a:prstGeom>
            <a:noFill/>
            <a:ln>
              <a:noFill/>
            </a:ln>
          </p:spPr>
          <p:txBody>
            <a:bodyPr spcFirstLastPara="1" wrap="square" lIns="68569" tIns="34275" rIns="68569" bIns="34275" anchor="t" anchorCtr="0">
              <a:spAutoFit/>
            </a:bodyPr>
            <a:lstStyle/>
            <a:p>
              <a:pPr defTabSz="685800"/>
              <a:r>
                <a:rPr lang="en" sz="900" b="1" dirty="0">
                  <a:solidFill>
                    <a:srgbClr val="000000"/>
                  </a:solidFill>
                  <a:latin typeface="Lato"/>
                  <a:ea typeface="Lato"/>
                  <a:cs typeface="Lato"/>
                  <a:sym typeface="Lato"/>
                </a:rPr>
                <a:t>Stage 2 – </a:t>
              </a:r>
              <a:r>
                <a:rPr lang="en-US" sz="900" b="1" dirty="0">
                  <a:solidFill>
                    <a:srgbClr val="000000"/>
                  </a:solidFill>
                  <a:latin typeface="Lato"/>
                  <a:ea typeface="Lato"/>
                  <a:cs typeface="Lato"/>
                  <a:sym typeface="Lato"/>
                </a:rPr>
                <a:t>Whole Slide Classification</a:t>
              </a:r>
              <a:endParaRPr sz="900" b="1" dirty="0">
                <a:solidFill>
                  <a:srgbClr val="000000"/>
                </a:solidFill>
                <a:latin typeface="Lato"/>
                <a:ea typeface="Lato"/>
                <a:cs typeface="Lato"/>
                <a:sym typeface="Lato"/>
              </a:endParaRPr>
            </a:p>
          </p:txBody>
        </p:sp>
        <p:sp>
          <p:nvSpPr>
            <p:cNvPr id="76" name="Rectangle 59">
              <a:extLst>
                <a:ext uri="{FF2B5EF4-FFF2-40B4-BE49-F238E27FC236}">
                  <a16:creationId xmlns:a16="http://schemas.microsoft.com/office/drawing/2014/main" id="{BC3415BB-A85E-4157-B214-62398C7C2937}"/>
                </a:ext>
              </a:extLst>
            </p:cNvPr>
            <p:cNvSpPr/>
            <p:nvPr/>
          </p:nvSpPr>
          <p:spPr>
            <a:xfrm>
              <a:off x="5851173" y="2976468"/>
              <a:ext cx="638629" cy="118195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77" name="Rectangle 60">
              <a:extLst>
                <a:ext uri="{FF2B5EF4-FFF2-40B4-BE49-F238E27FC236}">
                  <a16:creationId xmlns:a16="http://schemas.microsoft.com/office/drawing/2014/main" id="{768EC4E2-8B8D-4943-8393-5CF7423E11A7}"/>
                </a:ext>
              </a:extLst>
            </p:cNvPr>
            <p:cNvSpPr/>
            <p:nvPr/>
          </p:nvSpPr>
          <p:spPr>
            <a:xfrm>
              <a:off x="6682953" y="2974674"/>
              <a:ext cx="1227134" cy="118195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78" name="Rectangle 61">
              <a:extLst>
                <a:ext uri="{FF2B5EF4-FFF2-40B4-BE49-F238E27FC236}">
                  <a16:creationId xmlns:a16="http://schemas.microsoft.com/office/drawing/2014/main" id="{F7E64D4C-2D1D-4FD9-BD53-8B5CE7FD53B7}"/>
                </a:ext>
              </a:extLst>
            </p:cNvPr>
            <p:cNvSpPr/>
            <p:nvPr/>
          </p:nvSpPr>
          <p:spPr>
            <a:xfrm>
              <a:off x="8124647" y="2962978"/>
              <a:ext cx="638629" cy="118195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79" name="Rectangle 62">
              <a:extLst>
                <a:ext uri="{FF2B5EF4-FFF2-40B4-BE49-F238E27FC236}">
                  <a16:creationId xmlns:a16="http://schemas.microsoft.com/office/drawing/2014/main" id="{789C7E84-3556-4716-AF27-A4F9AA3FDCB6}"/>
                </a:ext>
              </a:extLst>
            </p:cNvPr>
            <p:cNvSpPr/>
            <p:nvPr/>
          </p:nvSpPr>
          <p:spPr>
            <a:xfrm>
              <a:off x="318911" y="3007870"/>
              <a:ext cx="939261" cy="118195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80" name="Rectangle 63">
              <a:extLst>
                <a:ext uri="{FF2B5EF4-FFF2-40B4-BE49-F238E27FC236}">
                  <a16:creationId xmlns:a16="http://schemas.microsoft.com/office/drawing/2014/main" id="{2F117420-EB77-40F1-B882-A0C3C5A71DD7}"/>
                </a:ext>
              </a:extLst>
            </p:cNvPr>
            <p:cNvSpPr/>
            <p:nvPr/>
          </p:nvSpPr>
          <p:spPr>
            <a:xfrm>
              <a:off x="2893099" y="2976468"/>
              <a:ext cx="2443058" cy="121335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81" name="Rectangle 64">
              <a:extLst>
                <a:ext uri="{FF2B5EF4-FFF2-40B4-BE49-F238E27FC236}">
                  <a16:creationId xmlns:a16="http://schemas.microsoft.com/office/drawing/2014/main" id="{7CFFB871-210C-4C51-BE18-2E52A2571D55}"/>
                </a:ext>
              </a:extLst>
            </p:cNvPr>
            <p:cNvSpPr/>
            <p:nvPr/>
          </p:nvSpPr>
          <p:spPr>
            <a:xfrm>
              <a:off x="1718865" y="3007870"/>
              <a:ext cx="734813" cy="118195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82" name="Google Shape;280;p34">
              <a:extLst>
                <a:ext uri="{FF2B5EF4-FFF2-40B4-BE49-F238E27FC236}">
                  <a16:creationId xmlns:a16="http://schemas.microsoft.com/office/drawing/2014/main" id="{5B639E40-7DEB-41E5-9012-66989FDE92A6}"/>
                </a:ext>
              </a:extLst>
            </p:cNvPr>
            <p:cNvSpPr/>
            <p:nvPr/>
          </p:nvSpPr>
          <p:spPr>
            <a:xfrm>
              <a:off x="2469949" y="3466119"/>
              <a:ext cx="435586" cy="234053"/>
            </a:xfrm>
            <a:prstGeom prst="rightArrow">
              <a:avLst>
                <a:gd name="adj1" fmla="val 50000"/>
                <a:gd name="adj2" fmla="val 50000"/>
              </a:avLst>
            </a:prstGeom>
            <a:gradFill>
              <a:gsLst>
                <a:gs pos="0">
                  <a:srgbClr val="5F5F5F"/>
                </a:gs>
                <a:gs pos="50000">
                  <a:srgbClr val="8A8A8A"/>
                </a:gs>
                <a:gs pos="100000">
                  <a:srgbClr val="A5A5A5"/>
                </a:gs>
              </a:gsLst>
              <a:lin ang="10800000" scaled="0"/>
            </a:gradFill>
            <a:ln w="25400" cap="flat" cmpd="sng">
              <a:no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buClr>
                  <a:srgbClr val="000000"/>
                </a:buClr>
                <a:buSzPts val="1400"/>
              </a:pPr>
              <a:endParaRPr sz="1050">
                <a:solidFill>
                  <a:prstClr val="white"/>
                </a:solidFill>
                <a:latin typeface="Lato"/>
                <a:ea typeface="Lato"/>
                <a:cs typeface="Lato"/>
                <a:sym typeface="Lato"/>
              </a:endParaRPr>
            </a:p>
          </p:txBody>
        </p:sp>
        <p:sp>
          <p:nvSpPr>
            <p:cNvPr id="83" name="Google Shape;280;p34">
              <a:extLst>
                <a:ext uri="{FF2B5EF4-FFF2-40B4-BE49-F238E27FC236}">
                  <a16:creationId xmlns:a16="http://schemas.microsoft.com/office/drawing/2014/main" id="{C4295C88-C189-4C6A-A929-477CBD7D0EE2}"/>
                </a:ext>
              </a:extLst>
            </p:cNvPr>
            <p:cNvSpPr/>
            <p:nvPr/>
          </p:nvSpPr>
          <p:spPr>
            <a:xfrm>
              <a:off x="6497311" y="3459281"/>
              <a:ext cx="180156" cy="234053"/>
            </a:xfrm>
            <a:prstGeom prst="rightArrow">
              <a:avLst>
                <a:gd name="adj1" fmla="val 50000"/>
                <a:gd name="adj2" fmla="val 50000"/>
              </a:avLst>
            </a:prstGeom>
            <a:gradFill>
              <a:gsLst>
                <a:gs pos="0">
                  <a:srgbClr val="5F5F5F"/>
                </a:gs>
                <a:gs pos="50000">
                  <a:srgbClr val="8A8A8A"/>
                </a:gs>
                <a:gs pos="100000">
                  <a:srgbClr val="A5A5A5"/>
                </a:gs>
              </a:gsLst>
              <a:lin ang="10800000" scaled="0"/>
            </a:gradFill>
            <a:ln w="25400" cap="flat" cmpd="sng">
              <a:no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buClr>
                  <a:srgbClr val="000000"/>
                </a:buClr>
                <a:buSzPts val="1400"/>
              </a:pPr>
              <a:endParaRPr sz="1050">
                <a:solidFill>
                  <a:prstClr val="white"/>
                </a:solidFill>
                <a:latin typeface="Lato"/>
                <a:ea typeface="Lato"/>
                <a:cs typeface="Lato"/>
                <a:sym typeface="Lato"/>
              </a:endParaRPr>
            </a:p>
          </p:txBody>
        </p:sp>
        <p:sp>
          <p:nvSpPr>
            <p:cNvPr id="84" name="Google Shape;280;p34">
              <a:extLst>
                <a:ext uri="{FF2B5EF4-FFF2-40B4-BE49-F238E27FC236}">
                  <a16:creationId xmlns:a16="http://schemas.microsoft.com/office/drawing/2014/main" id="{C6A4E0EA-2DA5-4605-8507-5C9AB17476DB}"/>
                </a:ext>
              </a:extLst>
            </p:cNvPr>
            <p:cNvSpPr/>
            <p:nvPr/>
          </p:nvSpPr>
          <p:spPr>
            <a:xfrm>
              <a:off x="7924014" y="3454421"/>
              <a:ext cx="204972" cy="234053"/>
            </a:xfrm>
            <a:prstGeom prst="rightArrow">
              <a:avLst>
                <a:gd name="adj1" fmla="val 50000"/>
                <a:gd name="adj2" fmla="val 50000"/>
              </a:avLst>
            </a:prstGeom>
            <a:gradFill>
              <a:gsLst>
                <a:gs pos="0">
                  <a:srgbClr val="5F5F5F"/>
                </a:gs>
                <a:gs pos="50000">
                  <a:srgbClr val="8A8A8A"/>
                </a:gs>
                <a:gs pos="100000">
                  <a:srgbClr val="A5A5A5"/>
                </a:gs>
              </a:gsLst>
              <a:lin ang="10800000" scaled="0"/>
            </a:gradFill>
            <a:ln w="25400" cap="flat" cmpd="sng">
              <a:no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defTabSz="685800">
                <a:buClr>
                  <a:srgbClr val="000000"/>
                </a:buClr>
                <a:buSzPts val="1400"/>
              </a:pPr>
              <a:endParaRPr sz="1050">
                <a:solidFill>
                  <a:prstClr val="white"/>
                </a:solidFill>
                <a:latin typeface="Lato"/>
                <a:ea typeface="Lato"/>
                <a:cs typeface="Lato"/>
                <a:sym typeface="Lato"/>
              </a:endParaRPr>
            </a:p>
          </p:txBody>
        </p:sp>
        <p:sp>
          <p:nvSpPr>
            <p:cNvPr id="85" name="Rectangle 68">
              <a:extLst>
                <a:ext uri="{FF2B5EF4-FFF2-40B4-BE49-F238E27FC236}">
                  <a16:creationId xmlns:a16="http://schemas.microsoft.com/office/drawing/2014/main" id="{610A0749-DD52-49BD-A519-8C74431E4FD4}"/>
                </a:ext>
              </a:extLst>
            </p:cNvPr>
            <p:cNvSpPr/>
            <p:nvPr/>
          </p:nvSpPr>
          <p:spPr>
            <a:xfrm>
              <a:off x="178505" y="2254638"/>
              <a:ext cx="8762295" cy="240928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a typeface="나눔스퀘어 Light"/>
              </a:endParaRPr>
            </a:p>
          </p:txBody>
        </p:sp>
        <p:sp>
          <p:nvSpPr>
            <p:cNvPr id="86" name="Rectangle 86">
              <a:extLst>
                <a:ext uri="{FF2B5EF4-FFF2-40B4-BE49-F238E27FC236}">
                  <a16:creationId xmlns:a16="http://schemas.microsoft.com/office/drawing/2014/main" id="{AEF8935A-6653-4F8A-A5F9-C3049BE52F9F}"/>
                </a:ext>
              </a:extLst>
            </p:cNvPr>
            <p:cNvSpPr/>
            <p:nvPr/>
          </p:nvSpPr>
          <p:spPr>
            <a:xfrm>
              <a:off x="2945154" y="4713363"/>
              <a:ext cx="3840740" cy="221024"/>
            </a:xfrm>
            <a:prstGeom prst="rect">
              <a:avLst/>
            </a:prstGeom>
          </p:spPr>
          <p:txBody>
            <a:bodyPr wrap="square">
              <a:spAutoFit/>
            </a:bodyPr>
            <a:lstStyle/>
            <a:p>
              <a:pPr defTabSz="685800"/>
              <a:r>
                <a:rPr lang="en-US" sz="900" dirty="0">
                  <a:solidFill>
                    <a:prstClr val="black"/>
                  </a:solidFill>
                  <a:latin typeface="Times New Roman" panose="02020603050405020304" pitchFamily="18" charset="0"/>
                  <a:ea typeface="Malgun Gothic" panose="020B0503020000020004" pitchFamily="34" charset="-127"/>
                  <a:cs typeface="Times New Roman" panose="02020603050405020304" pitchFamily="18" charset="0"/>
                </a:rPr>
                <a:t>Different stages of whole slide image analysis framework.</a:t>
              </a:r>
              <a:endParaRPr lang="en-US" sz="900" dirty="0">
                <a:solidFill>
                  <a:prstClr val="black"/>
                </a:solidFill>
                <a:latin typeface="Times New Roman" panose="02020603050405020304" pitchFamily="18" charset="0"/>
                <a:ea typeface="나눔스퀘어 Light"/>
                <a:cs typeface="Times New Roman" panose="02020603050405020304" pitchFamily="18" charset="0"/>
              </a:endParaRPr>
            </a:p>
          </p:txBody>
        </p:sp>
      </p:grpSp>
      <p:sp>
        <p:nvSpPr>
          <p:cNvPr id="87" name="TextBox 86">
            <a:extLst>
              <a:ext uri="{FF2B5EF4-FFF2-40B4-BE49-F238E27FC236}">
                <a16:creationId xmlns:a16="http://schemas.microsoft.com/office/drawing/2014/main" id="{53E8D820-515C-4646-A642-3F0AA70E8ECD}"/>
              </a:ext>
            </a:extLst>
          </p:cNvPr>
          <p:cNvSpPr txBox="1"/>
          <p:nvPr/>
        </p:nvSpPr>
        <p:spPr>
          <a:xfrm>
            <a:off x="551093" y="2454933"/>
            <a:ext cx="6626792" cy="553806"/>
          </a:xfrm>
          <a:prstGeom prst="rect">
            <a:avLst/>
          </a:prstGeom>
          <a:noFill/>
        </p:spPr>
        <p:txBody>
          <a:bodyPr wrap="square" rtlCol="0">
            <a:spAutoFit/>
          </a:bodyPr>
          <a:lstStyle/>
          <a:p>
            <a:pPr marL="214313" indent="-214313" defTabSz="685800">
              <a:lnSpc>
                <a:spcPct val="150000"/>
              </a:lnSpc>
              <a:buFont typeface="Wingdings" panose="05000000000000000000" pitchFamily="2" charset="2"/>
              <a:buChar char="§"/>
            </a:pPr>
            <a:r>
              <a:rPr lang="en-US" altLang="ko-KR" sz="1050" spc="-113" dirty="0">
                <a:solidFill>
                  <a:prstClr val="black"/>
                </a:solidFill>
                <a:latin typeface="나눔스퀘어" panose="020B0600000101010101" pitchFamily="50" charset="-127"/>
                <a:ea typeface="나눔스퀘어" panose="020B0600000101010101" pitchFamily="50" charset="-127"/>
              </a:rPr>
              <a:t>CNN</a:t>
            </a:r>
            <a:r>
              <a:rPr lang="ko-KR" altLang="en-US" sz="1050" spc="-113" dirty="0">
                <a:solidFill>
                  <a:prstClr val="black"/>
                </a:solidFill>
                <a:latin typeface="나눔스퀘어" panose="020B0600000101010101" pitchFamily="50" charset="-127"/>
                <a:ea typeface="나눔스퀘어" panose="020B0600000101010101" pitchFamily="50" charset="-127"/>
              </a:rPr>
              <a:t>은 고용량 </a:t>
            </a:r>
            <a:r>
              <a:rPr lang="en-US" altLang="ko-KR" sz="1050" spc="-113" dirty="0">
                <a:solidFill>
                  <a:prstClr val="black"/>
                </a:solidFill>
                <a:latin typeface="나눔스퀘어" panose="020B0600000101010101" pitchFamily="50" charset="-127"/>
                <a:ea typeface="나눔스퀘어" panose="020B0600000101010101" pitchFamily="50" charset="-127"/>
              </a:rPr>
              <a:t>input </a:t>
            </a:r>
            <a:r>
              <a:rPr lang="ko-KR" altLang="en-US" sz="1050" spc="-113" dirty="0">
                <a:solidFill>
                  <a:prstClr val="black"/>
                </a:solidFill>
                <a:latin typeface="나눔스퀘어" panose="020B0600000101010101" pitchFamily="50" charset="-127"/>
                <a:ea typeface="나눔스퀘어" panose="020B0600000101010101" pitchFamily="50" charset="-127"/>
              </a:rPr>
              <a:t>기반의 학습이  어려우므로 </a:t>
            </a:r>
            <a:r>
              <a:rPr lang="en-US" altLang="ko-KR" sz="1050" spc="-113" dirty="0">
                <a:solidFill>
                  <a:prstClr val="black"/>
                </a:solidFill>
                <a:latin typeface="나눔스퀘어" panose="020B0600000101010101" pitchFamily="50" charset="-127"/>
                <a:ea typeface="나눔스퀘어" panose="020B0600000101010101" pitchFamily="50" charset="-127"/>
              </a:rPr>
              <a:t>, </a:t>
            </a:r>
            <a:r>
              <a:rPr lang="ko-KR" altLang="en-US" sz="1050" spc="-113" dirty="0">
                <a:solidFill>
                  <a:prstClr val="black"/>
                </a:solidFill>
                <a:latin typeface="나눔스퀘어" panose="020B0600000101010101" pitchFamily="50" charset="-127"/>
                <a:ea typeface="나눔스퀘어" panose="020B0600000101010101" pitchFamily="50" charset="-127"/>
              </a:rPr>
              <a:t>조직 마킹이 이루어진 슬라이드 이미지를</a:t>
            </a:r>
            <a:r>
              <a:rPr lang="en-US" altLang="ko-KR" sz="1050" spc="-113" dirty="0">
                <a:solidFill>
                  <a:prstClr val="black"/>
                </a:solidFill>
                <a:latin typeface="나눔스퀘어" panose="020B0600000101010101" pitchFamily="50" charset="-127"/>
                <a:ea typeface="나눔스퀘어" panose="020B0600000101010101" pitchFamily="50" charset="-127"/>
              </a:rPr>
              <a:t> </a:t>
            </a:r>
            <a:r>
              <a:rPr lang="ko-KR" altLang="en-US" sz="1050" spc="-113" dirty="0">
                <a:solidFill>
                  <a:prstClr val="black"/>
                </a:solidFill>
                <a:latin typeface="나눔스퀘어" panose="020B0600000101010101" pitchFamily="50" charset="-127"/>
                <a:ea typeface="나눔스퀘어" panose="020B0600000101010101" pitchFamily="50" charset="-127"/>
              </a:rPr>
              <a:t>패치 형태로 변형함 </a:t>
            </a:r>
            <a:endParaRPr lang="en-US" altLang="ko-KR" sz="1050" spc="-113" dirty="0">
              <a:solidFill>
                <a:prstClr val="black"/>
              </a:solidFill>
              <a:latin typeface="나눔스퀘어" panose="020B0600000101010101" pitchFamily="50" charset="-127"/>
              <a:ea typeface="나눔스퀘어" panose="020B0600000101010101" pitchFamily="50" charset="-127"/>
            </a:endParaRPr>
          </a:p>
          <a:p>
            <a:pPr marL="214313" indent="-214313" defTabSz="685800">
              <a:lnSpc>
                <a:spcPct val="150000"/>
              </a:lnSpc>
              <a:buFont typeface="Wingdings" panose="05000000000000000000" pitchFamily="2" charset="2"/>
              <a:buChar char="§"/>
            </a:pPr>
            <a:r>
              <a:rPr lang="ko-KR" altLang="en-US" sz="1050" spc="-113" dirty="0">
                <a:solidFill>
                  <a:prstClr val="black"/>
                </a:solidFill>
                <a:latin typeface="나눔스퀘어" panose="020B0600000101010101" pitchFamily="50" charset="-127"/>
                <a:ea typeface="나눔스퀘어" panose="020B0600000101010101" pitchFamily="50" charset="-127"/>
              </a:rPr>
              <a:t> </a:t>
            </a:r>
            <a:r>
              <a:rPr lang="en-US" altLang="ko-KR" sz="1050" spc="-113" dirty="0">
                <a:solidFill>
                  <a:prstClr val="black"/>
                </a:solidFill>
                <a:latin typeface="나눔스퀘어" panose="020B0600000101010101" pitchFamily="50" charset="-127"/>
                <a:ea typeface="나눔스퀘어" panose="020B0600000101010101" pitchFamily="50" charset="-127"/>
              </a:rPr>
              <a:t>(</a:t>
            </a:r>
            <a:r>
              <a:rPr lang="ko-KR" altLang="en-US" sz="1050" spc="-113" dirty="0">
                <a:solidFill>
                  <a:prstClr val="black"/>
                </a:solidFill>
                <a:latin typeface="나눔스퀘어" panose="020B0600000101010101" pitchFamily="50" charset="-127"/>
                <a:ea typeface="나눔스퀘어" panose="020B0600000101010101" pitchFamily="50" charset="-127"/>
              </a:rPr>
              <a:t>슬라이드 모델 학습 과정</a:t>
            </a:r>
            <a:r>
              <a:rPr lang="en-US" altLang="ko-KR" sz="1050" spc="-113" dirty="0">
                <a:solidFill>
                  <a:prstClr val="black"/>
                </a:solidFill>
                <a:latin typeface="나눔스퀘어" panose="020B0600000101010101" pitchFamily="50" charset="-127"/>
                <a:ea typeface="나눔스퀘어" panose="020B0600000101010101" pitchFamily="50" charset="-127"/>
              </a:rPr>
              <a:t>)  Stage 1 –</a:t>
            </a:r>
            <a:r>
              <a:rPr lang="ko-KR" altLang="en-US" sz="1050" spc="-113" dirty="0">
                <a:solidFill>
                  <a:prstClr val="black"/>
                </a:solidFill>
                <a:latin typeface="나눔스퀘어" panose="020B0600000101010101" pitchFamily="50" charset="-127"/>
                <a:ea typeface="나눔스퀘어" panose="020B0600000101010101" pitchFamily="50" charset="-127"/>
              </a:rPr>
              <a:t> 패치들을 모델이 학습하고 분류</a:t>
            </a:r>
            <a:r>
              <a:rPr lang="en-US" altLang="ko-KR" sz="1050" spc="-113" dirty="0">
                <a:solidFill>
                  <a:prstClr val="black"/>
                </a:solidFill>
                <a:latin typeface="나눔스퀘어" panose="020B0600000101010101" pitchFamily="50" charset="-127"/>
                <a:ea typeface="나눔스퀘어" panose="020B0600000101010101" pitchFamily="50" charset="-127"/>
              </a:rPr>
              <a:t>, Stage2  –  </a:t>
            </a:r>
            <a:r>
              <a:rPr lang="ko-KR" altLang="en-US" sz="1050" spc="-113" dirty="0">
                <a:solidFill>
                  <a:prstClr val="black"/>
                </a:solidFill>
                <a:latin typeface="나눔스퀘어" panose="020B0600000101010101" pitchFamily="50" charset="-127"/>
                <a:ea typeface="나눔스퀘어" panose="020B0600000101010101" pitchFamily="50" charset="-127"/>
              </a:rPr>
              <a:t>정보를 종합하여 슬라이드 단위 분류</a:t>
            </a:r>
            <a:endParaRPr lang="en-US" altLang="ko-KR" sz="1050" spc="-113" dirty="0">
              <a:solidFill>
                <a:prstClr val="black"/>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81573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1919757" cy="553997"/>
            </a:xfrm>
            <a:prstGeom prst="rect">
              <a:avLst/>
            </a:prstGeom>
            <a:noFill/>
          </p:spPr>
          <p:txBody>
            <a:bodyPr wrap="none" rtlCol="0">
              <a:spAutoFit/>
            </a:bodyPr>
            <a:lstStyle/>
            <a:p>
              <a:pPr defTabSz="685800"/>
              <a:r>
                <a:rPr lang="en-US" altLang="ko-KR" sz="2100" spc="-225" dirty="0" err="1">
                  <a:solidFill>
                    <a:prstClr val="black">
                      <a:lumMod val="85000"/>
                      <a:lumOff val="15000"/>
                    </a:prstClr>
                  </a:solidFill>
                  <a:latin typeface="나눔스퀘어 Bold" panose="020B0600000101010101" pitchFamily="50" charset="-127"/>
                  <a:ea typeface="나눔스퀘어 Bold" panose="020B0600000101010101" pitchFamily="50" charset="-127"/>
                </a:rPr>
                <a:t>Lossdiff</a:t>
              </a:r>
              <a:r>
                <a:rPr lang="en-US" altLang="ko-KR"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 </a:t>
              </a:r>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리뷰</a:t>
              </a: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01</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개발 배경 및 문제 정의</a:t>
            </a:r>
          </a:p>
        </p:txBody>
      </p:sp>
      <p:sp>
        <p:nvSpPr>
          <p:cNvPr id="39" name="직사각형 38">
            <a:extLst>
              <a:ext uri="{FF2B5EF4-FFF2-40B4-BE49-F238E27FC236}">
                <a16:creationId xmlns:a16="http://schemas.microsoft.com/office/drawing/2014/main" id="{10498D4A-93E0-4166-98F6-26BD46F42D07}"/>
              </a:ext>
            </a:extLst>
          </p:cNvPr>
          <p:cNvSpPr/>
          <p:nvPr/>
        </p:nvSpPr>
        <p:spPr>
          <a:xfrm>
            <a:off x="291067" y="2060518"/>
            <a:ext cx="3373358"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Problem</a:t>
            </a:r>
          </a:p>
        </p:txBody>
      </p:sp>
      <p:sp>
        <p:nvSpPr>
          <p:cNvPr id="87" name="TextBox 86">
            <a:extLst>
              <a:ext uri="{FF2B5EF4-FFF2-40B4-BE49-F238E27FC236}">
                <a16:creationId xmlns:a16="http://schemas.microsoft.com/office/drawing/2014/main" id="{53E8D820-515C-4646-A642-3F0AA70E8ECD}"/>
              </a:ext>
            </a:extLst>
          </p:cNvPr>
          <p:cNvSpPr txBox="1"/>
          <p:nvPr/>
        </p:nvSpPr>
        <p:spPr>
          <a:xfrm>
            <a:off x="551093" y="2454933"/>
            <a:ext cx="7265469" cy="553806"/>
          </a:xfrm>
          <a:prstGeom prst="rect">
            <a:avLst/>
          </a:prstGeom>
          <a:noFill/>
        </p:spPr>
        <p:txBody>
          <a:bodyPr wrap="square" rtlCol="0">
            <a:spAutoFit/>
          </a:bodyPr>
          <a:lstStyle/>
          <a:p>
            <a:pPr marL="214313" indent="-214313" defTabSz="685800">
              <a:lnSpc>
                <a:spcPct val="150000"/>
              </a:lnSpc>
              <a:buFont typeface="Wingdings" panose="05000000000000000000" pitchFamily="2" charset="2"/>
              <a:buChar char="§"/>
            </a:pPr>
            <a:r>
              <a:rPr lang="ko-KR" altLang="en-US" sz="1050" spc="-113" dirty="0">
                <a:solidFill>
                  <a:prstClr val="black"/>
                </a:solidFill>
                <a:latin typeface="나눔스퀘어" panose="020B0600000101010101" pitchFamily="50" charset="-127"/>
                <a:ea typeface="나눔스퀘어" panose="020B0600000101010101" pitchFamily="50" charset="-127"/>
              </a:rPr>
              <a:t>슬라이드 조직  마킹 과정에서  패치 기반의 </a:t>
            </a:r>
            <a:r>
              <a:rPr lang="en-US" altLang="ko-KR" sz="1050" spc="-113" dirty="0">
                <a:solidFill>
                  <a:prstClr val="black"/>
                </a:solidFill>
                <a:latin typeface="나눔스퀘어" panose="020B0600000101010101" pitchFamily="50" charset="-127"/>
                <a:ea typeface="나눔스퀘어" panose="020B0600000101010101" pitchFamily="50" charset="-127"/>
              </a:rPr>
              <a:t>Label Noise </a:t>
            </a:r>
            <a:r>
              <a:rPr lang="ko-KR" altLang="en-US" sz="1050" spc="-113" dirty="0">
                <a:solidFill>
                  <a:prstClr val="black"/>
                </a:solidFill>
                <a:latin typeface="나눔스퀘어" panose="020B0600000101010101" pitchFamily="50" charset="-127"/>
                <a:ea typeface="나눔스퀘어" panose="020B0600000101010101" pitchFamily="50" charset="-127"/>
              </a:rPr>
              <a:t>발생 가능성이 높음 </a:t>
            </a:r>
            <a:endParaRPr lang="en-US" altLang="ko-KR" sz="1050" spc="-113" dirty="0">
              <a:solidFill>
                <a:prstClr val="black"/>
              </a:solidFill>
              <a:latin typeface="나눔스퀘어" panose="020B0600000101010101" pitchFamily="50" charset="-127"/>
              <a:ea typeface="나눔스퀘어" panose="020B0600000101010101" pitchFamily="50" charset="-127"/>
            </a:endParaRPr>
          </a:p>
          <a:p>
            <a:pPr marL="214313" indent="-214313" defTabSz="685800">
              <a:lnSpc>
                <a:spcPct val="150000"/>
              </a:lnSpc>
              <a:buFont typeface="Wingdings" panose="05000000000000000000" pitchFamily="2" charset="2"/>
              <a:buChar char="§"/>
            </a:pPr>
            <a:r>
              <a:rPr lang="ko-KR" altLang="en-US" sz="1050" spc="-113" dirty="0">
                <a:solidFill>
                  <a:prstClr val="black"/>
                </a:solidFill>
                <a:latin typeface="나눔스퀘어" panose="020B0600000101010101" pitchFamily="50" charset="-127"/>
                <a:ea typeface="나눔스퀘어" panose="020B0600000101010101" pitchFamily="50" charset="-127"/>
              </a:rPr>
              <a:t> 예를 들어  </a:t>
            </a:r>
            <a:r>
              <a:rPr lang="en-US" altLang="ko-KR" sz="1050" spc="-113" dirty="0">
                <a:solidFill>
                  <a:prstClr val="black"/>
                </a:solidFill>
                <a:latin typeface="나눔스퀘어" panose="020B0600000101010101" pitchFamily="50" charset="-127"/>
                <a:ea typeface="나눔스퀘어" panose="020B0600000101010101" pitchFamily="50" charset="-127"/>
              </a:rPr>
              <a:t>Dysplasia (blue) </a:t>
            </a:r>
            <a:r>
              <a:rPr lang="ko-KR" altLang="en-US" sz="1050" spc="-113" dirty="0">
                <a:solidFill>
                  <a:prstClr val="black"/>
                </a:solidFill>
                <a:latin typeface="나눔스퀘어" panose="020B0600000101010101" pitchFamily="50" charset="-127"/>
                <a:ea typeface="나눔스퀘어" panose="020B0600000101010101" pitchFamily="50" charset="-127"/>
              </a:rPr>
              <a:t>마킹 영역 안에는 </a:t>
            </a:r>
            <a:r>
              <a:rPr lang="en-US" altLang="ko-KR" sz="1050" spc="-113" dirty="0">
                <a:solidFill>
                  <a:prstClr val="black"/>
                </a:solidFill>
                <a:latin typeface="나눔스퀘어" panose="020B0600000101010101" pitchFamily="50" charset="-127"/>
                <a:ea typeface="나눔스퀘어" panose="020B0600000101010101" pitchFamily="50" charset="-127"/>
              </a:rPr>
              <a:t>Malignant (red) </a:t>
            </a:r>
            <a:r>
              <a:rPr lang="ko-KR" altLang="en-US" sz="1050" spc="-113" dirty="0">
                <a:solidFill>
                  <a:prstClr val="black"/>
                </a:solidFill>
                <a:latin typeface="나눔스퀘어" panose="020B0600000101010101" pitchFamily="50" charset="-127"/>
                <a:ea typeface="나눔스퀘어" panose="020B0600000101010101" pitchFamily="50" charset="-127"/>
              </a:rPr>
              <a:t>인 부분과  </a:t>
            </a:r>
            <a:r>
              <a:rPr lang="en-US" altLang="ko-KR" sz="1050" spc="-113" dirty="0">
                <a:solidFill>
                  <a:prstClr val="black"/>
                </a:solidFill>
                <a:latin typeface="나눔스퀘어" panose="020B0600000101010101" pitchFamily="50" charset="-127"/>
                <a:ea typeface="나눔스퀘어" panose="020B0600000101010101" pitchFamily="50" charset="-127"/>
              </a:rPr>
              <a:t>Negative(= Normal) </a:t>
            </a:r>
            <a:r>
              <a:rPr lang="ko-KR" altLang="en-US" sz="1050" spc="-113" dirty="0">
                <a:solidFill>
                  <a:prstClr val="black"/>
                </a:solidFill>
                <a:latin typeface="나눔스퀘어" panose="020B0600000101010101" pitchFamily="50" charset="-127"/>
                <a:ea typeface="나눔스퀘어" panose="020B0600000101010101" pitchFamily="50" charset="-127"/>
              </a:rPr>
              <a:t>인 부분이  포함되어 있는 경우 존재 </a:t>
            </a:r>
            <a:r>
              <a:rPr lang="en-US" altLang="ko-KR" sz="1050" spc="-113" dirty="0">
                <a:solidFill>
                  <a:prstClr val="black"/>
                </a:solidFill>
                <a:latin typeface="나눔스퀘어" panose="020B0600000101010101" pitchFamily="50" charset="-127"/>
                <a:ea typeface="나눔스퀘어" panose="020B0600000101010101" pitchFamily="50" charset="-127"/>
              </a:rPr>
              <a:t>(</a:t>
            </a:r>
            <a:r>
              <a:rPr lang="ko-KR" altLang="en-US" sz="1050" spc="-113" dirty="0">
                <a:solidFill>
                  <a:prstClr val="black"/>
                </a:solidFill>
                <a:latin typeface="나눔스퀘어" panose="020B0600000101010101" pitchFamily="50" charset="-127"/>
                <a:ea typeface="나눔스퀘어" panose="020B0600000101010101" pitchFamily="50" charset="-127"/>
              </a:rPr>
              <a:t>아래 왼쪽 그림 참조</a:t>
            </a:r>
            <a:r>
              <a:rPr lang="en-US" altLang="ko-KR" sz="1050" spc="-113" dirty="0">
                <a:solidFill>
                  <a:prstClr val="black"/>
                </a:solidFill>
                <a:latin typeface="나눔스퀘어" panose="020B0600000101010101" pitchFamily="50" charset="-127"/>
                <a:ea typeface="나눔스퀘어" panose="020B0600000101010101" pitchFamily="50" charset="-127"/>
              </a:rPr>
              <a:t>)</a:t>
            </a:r>
          </a:p>
        </p:txBody>
      </p:sp>
      <p:pic>
        <p:nvPicPr>
          <p:cNvPr id="50" name="Google Shape;541;p50">
            <a:extLst>
              <a:ext uri="{FF2B5EF4-FFF2-40B4-BE49-F238E27FC236}">
                <a16:creationId xmlns:a16="http://schemas.microsoft.com/office/drawing/2014/main" id="{2F2BD6F8-7CE9-4122-A29F-5C0F5985DC39}"/>
              </a:ext>
            </a:extLst>
          </p:cNvPr>
          <p:cNvPicPr preferRelativeResize="0"/>
          <p:nvPr/>
        </p:nvPicPr>
        <p:blipFill rotWithShape="1">
          <a:blip r:embed="rId3">
            <a:alphaModFix/>
          </a:blip>
          <a:srcRect/>
          <a:stretch/>
        </p:blipFill>
        <p:spPr>
          <a:xfrm>
            <a:off x="843400" y="3052742"/>
            <a:ext cx="4081026" cy="2193023"/>
          </a:xfrm>
          <a:prstGeom prst="rect">
            <a:avLst/>
          </a:prstGeom>
          <a:noFill/>
          <a:ln>
            <a:noFill/>
          </a:ln>
        </p:spPr>
      </p:pic>
      <p:sp>
        <p:nvSpPr>
          <p:cNvPr id="51" name="Rectangle 2">
            <a:extLst>
              <a:ext uri="{FF2B5EF4-FFF2-40B4-BE49-F238E27FC236}">
                <a16:creationId xmlns:a16="http://schemas.microsoft.com/office/drawing/2014/main" id="{13BA0FBC-DC7E-46E8-8D2B-C875BE878FD7}"/>
              </a:ext>
            </a:extLst>
          </p:cNvPr>
          <p:cNvSpPr/>
          <p:nvPr/>
        </p:nvSpPr>
        <p:spPr>
          <a:xfrm>
            <a:off x="551093" y="5268475"/>
            <a:ext cx="5138508" cy="507831"/>
          </a:xfrm>
          <a:prstGeom prst="rect">
            <a:avLst/>
          </a:prstGeom>
        </p:spPr>
        <p:txBody>
          <a:bodyPr wrap="square">
            <a:spAutoFit/>
          </a:bodyPr>
          <a:lstStyle/>
          <a:p>
            <a:pPr algn="ctr" defTabSz="685800"/>
            <a:r>
              <a:rPr lang="en-US" sz="900" dirty="0">
                <a:solidFill>
                  <a:prstClr val="black"/>
                </a:solidFill>
                <a:latin typeface="Times New Roman" panose="02020603050405020304" pitchFamily="18" charset="0"/>
                <a:ea typeface="나눔스퀘어 Light"/>
                <a:cs typeface="Times New Roman" panose="02020603050405020304" pitchFamily="18" charset="0"/>
              </a:rPr>
              <a:t>The portion of the tissue circled in blue is a dysplasia annotation by a professional pathologist. </a:t>
            </a:r>
          </a:p>
          <a:p>
            <a:pPr algn="ctr" defTabSz="685800"/>
            <a:r>
              <a:rPr lang="en-US" sz="900" dirty="0">
                <a:solidFill>
                  <a:prstClr val="black"/>
                </a:solidFill>
                <a:latin typeface="Times New Roman" panose="02020603050405020304" pitchFamily="18" charset="0"/>
                <a:ea typeface="나눔스퀘어 Light"/>
                <a:cs typeface="Times New Roman" panose="02020603050405020304" pitchFamily="18" charset="0"/>
              </a:rPr>
              <a:t>The red zoomed-in regions are abnormal (true positive) regions within the annotation and </a:t>
            </a:r>
          </a:p>
          <a:p>
            <a:pPr algn="ctr" defTabSz="685800"/>
            <a:r>
              <a:rPr lang="en-US" sz="900" dirty="0">
                <a:solidFill>
                  <a:prstClr val="black"/>
                </a:solidFill>
                <a:latin typeface="Times New Roman" panose="02020603050405020304" pitchFamily="18" charset="0"/>
                <a:ea typeface="나눔스퀘어 Light"/>
                <a:cs typeface="Times New Roman" panose="02020603050405020304" pitchFamily="18" charset="0"/>
              </a:rPr>
              <a:t>the green zoomed-in regions are normal, benign (false positive) regions within the annotation.</a:t>
            </a:r>
          </a:p>
        </p:txBody>
      </p:sp>
      <p:pic>
        <p:nvPicPr>
          <p:cNvPr id="52" name="Picture 1">
            <a:extLst>
              <a:ext uri="{FF2B5EF4-FFF2-40B4-BE49-F238E27FC236}">
                <a16:creationId xmlns:a16="http://schemas.microsoft.com/office/drawing/2014/main" id="{62AE52B3-F83B-4112-8F1E-B1E09DABF6F5}"/>
              </a:ext>
            </a:extLst>
          </p:cNvPr>
          <p:cNvPicPr/>
          <p:nvPr/>
        </p:nvPicPr>
        <p:blipFill>
          <a:blip r:embed="rId4"/>
          <a:stretch>
            <a:fillRect/>
          </a:stretch>
        </p:blipFill>
        <p:spPr>
          <a:xfrm>
            <a:off x="5300663" y="3052742"/>
            <a:ext cx="3315857" cy="2004416"/>
          </a:xfrm>
          <a:prstGeom prst="rect">
            <a:avLst/>
          </a:prstGeom>
        </p:spPr>
      </p:pic>
      <p:sp>
        <p:nvSpPr>
          <p:cNvPr id="2" name="화살표: 아래쪽 1">
            <a:extLst>
              <a:ext uri="{FF2B5EF4-FFF2-40B4-BE49-F238E27FC236}">
                <a16:creationId xmlns:a16="http://schemas.microsoft.com/office/drawing/2014/main" id="{DE098583-B996-4EE3-AC5C-F2AB50952DF8}"/>
              </a:ext>
            </a:extLst>
          </p:cNvPr>
          <p:cNvSpPr/>
          <p:nvPr/>
        </p:nvSpPr>
        <p:spPr>
          <a:xfrm rot="2109351">
            <a:off x="7974696" y="3043238"/>
            <a:ext cx="45244" cy="4452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dirty="0">
              <a:solidFill>
                <a:prstClr val="white"/>
              </a:solidFill>
              <a:latin typeface="Arial"/>
              <a:ea typeface="나눔스퀘어 Light"/>
            </a:endParaRPr>
          </a:p>
        </p:txBody>
      </p:sp>
      <p:sp>
        <p:nvSpPr>
          <p:cNvPr id="55" name="화살표: 아래쪽 54">
            <a:extLst>
              <a:ext uri="{FF2B5EF4-FFF2-40B4-BE49-F238E27FC236}">
                <a16:creationId xmlns:a16="http://schemas.microsoft.com/office/drawing/2014/main" id="{5C799125-F8F5-45DA-82F3-7E459EEA9F77}"/>
              </a:ext>
            </a:extLst>
          </p:cNvPr>
          <p:cNvSpPr/>
          <p:nvPr/>
        </p:nvSpPr>
        <p:spPr>
          <a:xfrm rot="633477">
            <a:off x="8126878" y="3105313"/>
            <a:ext cx="45244" cy="44529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dirty="0">
              <a:solidFill>
                <a:prstClr val="white"/>
              </a:solidFill>
              <a:latin typeface="Arial"/>
              <a:ea typeface="나눔스퀘어 Light"/>
            </a:endParaRPr>
          </a:p>
        </p:txBody>
      </p:sp>
      <p:sp>
        <p:nvSpPr>
          <p:cNvPr id="4" name="TextBox 3">
            <a:extLst>
              <a:ext uri="{FF2B5EF4-FFF2-40B4-BE49-F238E27FC236}">
                <a16:creationId xmlns:a16="http://schemas.microsoft.com/office/drawing/2014/main" id="{EE5E981F-AF39-43F3-A278-9E16D5BD5F6F}"/>
              </a:ext>
            </a:extLst>
          </p:cNvPr>
          <p:cNvSpPr txBox="1"/>
          <p:nvPr/>
        </p:nvSpPr>
        <p:spPr>
          <a:xfrm>
            <a:off x="7816562" y="2881733"/>
            <a:ext cx="1000125" cy="230832"/>
          </a:xfrm>
          <a:prstGeom prst="rect">
            <a:avLst/>
          </a:prstGeom>
          <a:noFill/>
        </p:spPr>
        <p:txBody>
          <a:bodyPr wrap="square" rtlCol="0">
            <a:spAutoFit/>
          </a:bodyPr>
          <a:lstStyle/>
          <a:p>
            <a:pPr defTabSz="685800"/>
            <a:r>
              <a:rPr lang="en-US" altLang="ko-KR" sz="900" dirty="0">
                <a:solidFill>
                  <a:prstClr val="black"/>
                </a:solidFill>
                <a:latin typeface="Times" panose="02020603050405020304" pitchFamily="18" charset="0"/>
                <a:ea typeface="나눔스퀘어 Light"/>
                <a:cs typeface="Times" panose="02020603050405020304" pitchFamily="18" charset="0"/>
              </a:rPr>
              <a:t>Noise patches</a:t>
            </a:r>
            <a:endParaRPr lang="ko-KR" altLang="en-US" sz="900" dirty="0">
              <a:solidFill>
                <a:prstClr val="black"/>
              </a:solidFill>
              <a:latin typeface="Times" panose="02020603050405020304" pitchFamily="18" charset="0"/>
              <a:ea typeface="나눔스퀘어 Light"/>
              <a:cs typeface="Times" panose="02020603050405020304" pitchFamily="18" charset="0"/>
            </a:endParaRPr>
          </a:p>
        </p:txBody>
      </p:sp>
    </p:spTree>
    <p:extLst>
      <p:ext uri="{BB962C8B-B14F-4D97-AF65-F5344CB8AC3E}">
        <p14:creationId xmlns:p14="http://schemas.microsoft.com/office/powerpoint/2010/main" val="276461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1919757" cy="553997"/>
            </a:xfrm>
            <a:prstGeom prst="rect">
              <a:avLst/>
            </a:prstGeom>
            <a:noFill/>
          </p:spPr>
          <p:txBody>
            <a:bodyPr wrap="none" rtlCol="0">
              <a:spAutoFit/>
            </a:bodyPr>
            <a:lstStyle/>
            <a:p>
              <a:pPr defTabSz="685800"/>
              <a:r>
                <a:rPr lang="en-US" altLang="ko-KR" sz="2100" spc="-225" dirty="0" err="1">
                  <a:solidFill>
                    <a:prstClr val="black">
                      <a:lumMod val="85000"/>
                      <a:lumOff val="15000"/>
                    </a:prstClr>
                  </a:solidFill>
                  <a:latin typeface="나눔스퀘어 Bold" panose="020B0600000101010101" pitchFamily="50" charset="-127"/>
                  <a:ea typeface="나눔스퀘어 Bold" panose="020B0600000101010101" pitchFamily="50" charset="-127"/>
                </a:rPr>
                <a:t>Lossdiff</a:t>
              </a:r>
              <a:r>
                <a:rPr lang="en-US" altLang="ko-KR"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 </a:t>
              </a:r>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리뷰</a:t>
              </a: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01</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개발 내용</a:t>
            </a:r>
          </a:p>
        </p:txBody>
      </p:sp>
      <p:sp>
        <p:nvSpPr>
          <p:cNvPr id="39" name="직사각형 38">
            <a:extLst>
              <a:ext uri="{FF2B5EF4-FFF2-40B4-BE49-F238E27FC236}">
                <a16:creationId xmlns:a16="http://schemas.microsoft.com/office/drawing/2014/main" id="{10498D4A-93E0-4166-98F6-26BD46F42D07}"/>
              </a:ext>
            </a:extLst>
          </p:cNvPr>
          <p:cNvSpPr/>
          <p:nvPr/>
        </p:nvSpPr>
        <p:spPr>
          <a:xfrm>
            <a:off x="291067" y="2060518"/>
            <a:ext cx="3373358"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Proposed Method</a:t>
            </a:r>
          </a:p>
        </p:txBody>
      </p:sp>
      <p:sp>
        <p:nvSpPr>
          <p:cNvPr id="50" name="TextBox 49">
            <a:extLst>
              <a:ext uri="{FF2B5EF4-FFF2-40B4-BE49-F238E27FC236}">
                <a16:creationId xmlns:a16="http://schemas.microsoft.com/office/drawing/2014/main" id="{05A7210F-AD2E-452C-ACB9-4438A8F2A550}"/>
              </a:ext>
            </a:extLst>
          </p:cNvPr>
          <p:cNvSpPr txBox="1"/>
          <p:nvPr/>
        </p:nvSpPr>
        <p:spPr>
          <a:xfrm>
            <a:off x="551092" y="2454933"/>
            <a:ext cx="7528489" cy="553806"/>
          </a:xfrm>
          <a:prstGeom prst="rect">
            <a:avLst/>
          </a:prstGeom>
          <a:noFill/>
        </p:spPr>
        <p:txBody>
          <a:bodyPr wrap="square" rtlCol="0">
            <a:spAutoFit/>
          </a:bodyPr>
          <a:lstStyle/>
          <a:p>
            <a:pPr marL="214313" indent="-214313" defTabSz="685800">
              <a:lnSpc>
                <a:spcPct val="150000"/>
              </a:lnSpc>
              <a:buFont typeface="Wingdings" panose="05000000000000000000" pitchFamily="2" charset="2"/>
              <a:buChar char="§"/>
            </a:pPr>
            <a:r>
              <a:rPr lang="en-US" altLang="ko-KR" sz="1050" spc="-113" dirty="0">
                <a:solidFill>
                  <a:prstClr val="black"/>
                </a:solidFill>
                <a:latin typeface="나눔스퀘어" panose="020B0600000101010101" pitchFamily="50" charset="-127"/>
                <a:ea typeface="나눔스퀘어" panose="020B0600000101010101" pitchFamily="50" charset="-127"/>
              </a:rPr>
              <a:t>Training Loss </a:t>
            </a:r>
            <a:r>
              <a:rPr lang="ko-KR" altLang="en-US" sz="1050" spc="-113" dirty="0">
                <a:solidFill>
                  <a:prstClr val="black"/>
                </a:solidFill>
                <a:latin typeface="나눔스퀘어" panose="020B0600000101010101" pitchFamily="50" charset="-127"/>
                <a:ea typeface="나눔스퀘어" panose="020B0600000101010101" pitchFamily="50" charset="-127"/>
              </a:rPr>
              <a:t>값을 기준으로 학습에  도움이 되는 유효한 패치들을 분류하고 저장</a:t>
            </a:r>
            <a:r>
              <a:rPr lang="en-US" altLang="ko-KR" sz="1050" spc="-113" dirty="0">
                <a:solidFill>
                  <a:prstClr val="black"/>
                </a:solidFill>
                <a:latin typeface="나눔스퀘어" panose="020B0600000101010101" pitchFamily="50" charset="-127"/>
                <a:ea typeface="나눔스퀘어" panose="020B0600000101010101" pitchFamily="50" charset="-127"/>
              </a:rPr>
              <a:t> -&gt; </a:t>
            </a:r>
            <a:r>
              <a:rPr lang="ko-KR" altLang="en-US" sz="1050" spc="-113" dirty="0">
                <a:solidFill>
                  <a:prstClr val="black"/>
                </a:solidFill>
                <a:latin typeface="나눔스퀘어" panose="020B0600000101010101" pitchFamily="50" charset="-127"/>
                <a:ea typeface="나눔스퀘어" panose="020B0600000101010101" pitchFamily="50" charset="-127"/>
              </a:rPr>
              <a:t> 패치 분류기 성능 향상으로 이어짐</a:t>
            </a:r>
            <a:endParaRPr lang="en-US" altLang="ko-KR" sz="1050" spc="-113" dirty="0">
              <a:solidFill>
                <a:prstClr val="black"/>
              </a:solidFill>
              <a:latin typeface="나눔스퀘어" panose="020B0600000101010101" pitchFamily="50" charset="-127"/>
              <a:ea typeface="나눔스퀘어" panose="020B0600000101010101" pitchFamily="50" charset="-127"/>
            </a:endParaRPr>
          </a:p>
          <a:p>
            <a:pPr marL="214313" indent="-214313" defTabSz="685800">
              <a:lnSpc>
                <a:spcPct val="150000"/>
              </a:lnSpc>
              <a:buFont typeface="Wingdings" panose="05000000000000000000" pitchFamily="2" charset="2"/>
              <a:buChar char="§"/>
            </a:pPr>
            <a:r>
              <a:rPr lang="en-US" altLang="ko-KR" sz="1050" spc="-113" dirty="0">
                <a:solidFill>
                  <a:prstClr val="black"/>
                </a:solidFill>
                <a:latin typeface="나눔스퀘어" panose="020B0600000101010101" pitchFamily="50" charset="-127"/>
                <a:ea typeface="나눔스퀘어" panose="020B0600000101010101" pitchFamily="50" charset="-127"/>
              </a:rPr>
              <a:t>Learnable epoch</a:t>
            </a:r>
            <a:r>
              <a:rPr lang="ko-KR" altLang="en-US" sz="1050" spc="-113" dirty="0">
                <a:solidFill>
                  <a:prstClr val="black"/>
                </a:solidFill>
                <a:latin typeface="나눔스퀘어" panose="020B0600000101010101" pitchFamily="50" charset="-127"/>
                <a:ea typeface="나눔스퀘어" panose="020B0600000101010101" pitchFamily="50" charset="-127"/>
              </a:rPr>
              <a:t>에서 올바르게 분류된 패치들의 평균 배치 로스를 저장하고  </a:t>
            </a:r>
            <a:r>
              <a:rPr lang="en-US" altLang="ko-KR" sz="1050" spc="-113" dirty="0">
                <a:solidFill>
                  <a:prstClr val="black"/>
                </a:solidFill>
                <a:latin typeface="나눔스퀘어" panose="020B0600000101010101" pitchFamily="50" charset="-127"/>
                <a:ea typeface="나눔스퀘어" panose="020B0600000101010101" pitchFamily="50" charset="-127"/>
              </a:rPr>
              <a:t>Last epoch </a:t>
            </a:r>
            <a:r>
              <a:rPr lang="ko-KR" altLang="en-US" sz="1050" spc="-113" dirty="0">
                <a:solidFill>
                  <a:prstClr val="black"/>
                </a:solidFill>
                <a:latin typeface="나눔스퀘어" panose="020B0600000101010101" pitchFamily="50" charset="-127"/>
                <a:ea typeface="나눔스퀘어" panose="020B0600000101010101" pitchFamily="50" charset="-127"/>
              </a:rPr>
              <a:t>에서 배치 로스가 평균 배치 로스 보다 큰 패치들을 필터링 </a:t>
            </a:r>
            <a:endParaRPr lang="en-US" altLang="ko-KR" sz="1050" spc="-113" dirty="0">
              <a:solidFill>
                <a:prstClr val="black"/>
              </a:solidFill>
              <a:latin typeface="나눔스퀘어" panose="020B0600000101010101" pitchFamily="50" charset="-127"/>
              <a:ea typeface="나눔스퀘어" panose="020B0600000101010101" pitchFamily="50" charset="-127"/>
            </a:endParaRPr>
          </a:p>
        </p:txBody>
      </p:sp>
      <p:pic>
        <p:nvPicPr>
          <p:cNvPr id="51" name="Picture 34">
            <a:extLst>
              <a:ext uri="{FF2B5EF4-FFF2-40B4-BE49-F238E27FC236}">
                <a16:creationId xmlns:a16="http://schemas.microsoft.com/office/drawing/2014/main" id="{96BC42FB-547F-44F6-8B17-8CA189BBEA84}"/>
              </a:ext>
            </a:extLst>
          </p:cNvPr>
          <p:cNvPicPr/>
          <p:nvPr/>
        </p:nvPicPr>
        <p:blipFill>
          <a:blip r:embed="rId3"/>
          <a:stretch>
            <a:fillRect/>
          </a:stretch>
        </p:blipFill>
        <p:spPr>
          <a:xfrm>
            <a:off x="2406527" y="2985608"/>
            <a:ext cx="3989067" cy="2636042"/>
          </a:xfrm>
          <a:prstGeom prst="rect">
            <a:avLst/>
          </a:prstGeom>
        </p:spPr>
      </p:pic>
      <p:sp>
        <p:nvSpPr>
          <p:cNvPr id="52" name="Rectangle 2">
            <a:extLst>
              <a:ext uri="{FF2B5EF4-FFF2-40B4-BE49-F238E27FC236}">
                <a16:creationId xmlns:a16="http://schemas.microsoft.com/office/drawing/2014/main" id="{A215D44C-61A7-494A-8812-E64AFCCDA024}"/>
              </a:ext>
            </a:extLst>
          </p:cNvPr>
          <p:cNvSpPr/>
          <p:nvPr/>
        </p:nvSpPr>
        <p:spPr>
          <a:xfrm>
            <a:off x="1485567" y="5551381"/>
            <a:ext cx="5888138" cy="369332"/>
          </a:xfrm>
          <a:prstGeom prst="rect">
            <a:avLst/>
          </a:prstGeom>
        </p:spPr>
        <p:txBody>
          <a:bodyPr wrap="square">
            <a:spAutoFit/>
          </a:bodyPr>
          <a:lstStyle/>
          <a:p>
            <a:pPr algn="ctr" defTabSz="685800"/>
            <a:r>
              <a:rPr lang="en-US" sz="900" dirty="0">
                <a:solidFill>
                  <a:prstClr val="black"/>
                </a:solidFill>
                <a:latin typeface="Times New Roman" panose="02020603050405020304" pitchFamily="18" charset="0"/>
                <a:ea typeface="Malgun Gothic" panose="020B0503020000020004" pitchFamily="34" charset="-127"/>
              </a:rPr>
              <a:t>The second and third phases of the proposed </a:t>
            </a:r>
            <a:r>
              <a:rPr lang="en-US" sz="900" dirty="0" err="1">
                <a:solidFill>
                  <a:prstClr val="black"/>
                </a:solidFill>
                <a:latin typeface="Times New Roman" panose="02020603050405020304" pitchFamily="18" charset="0"/>
                <a:ea typeface="Malgun Gothic" panose="020B0503020000020004" pitchFamily="34" charset="-127"/>
              </a:rPr>
              <a:t>LossDiff</a:t>
            </a:r>
            <a:r>
              <a:rPr lang="en-US" sz="900" dirty="0">
                <a:solidFill>
                  <a:prstClr val="black"/>
                </a:solidFill>
                <a:latin typeface="Times New Roman" panose="02020603050405020304" pitchFamily="18" charset="0"/>
                <a:ea typeface="Malgun Gothic" panose="020B0503020000020004" pitchFamily="34" charset="-127"/>
              </a:rPr>
              <a:t> method. </a:t>
            </a:r>
          </a:p>
          <a:p>
            <a:pPr algn="ctr" defTabSz="685800"/>
            <a:r>
              <a:rPr lang="en-US" sz="900" b="1" dirty="0">
                <a:solidFill>
                  <a:prstClr val="black"/>
                </a:solidFill>
                <a:latin typeface="Times New Roman" panose="02020603050405020304" pitchFamily="18" charset="0"/>
                <a:ea typeface="Malgun Gothic" panose="020B0503020000020004" pitchFamily="34" charset="-127"/>
              </a:rPr>
              <a:t>The stage 1 filters out noisy patches</a:t>
            </a:r>
            <a:r>
              <a:rPr lang="en-US" sz="900" dirty="0">
                <a:solidFill>
                  <a:prstClr val="black"/>
                </a:solidFill>
                <a:latin typeface="Times New Roman" panose="02020603050405020304" pitchFamily="18" charset="0"/>
                <a:ea typeface="Malgun Gothic" panose="020B0503020000020004" pitchFamily="34" charset="-127"/>
              </a:rPr>
              <a:t> and </a:t>
            </a:r>
            <a:r>
              <a:rPr lang="en-US" sz="900" b="1" dirty="0">
                <a:solidFill>
                  <a:prstClr val="black"/>
                </a:solidFill>
                <a:latin typeface="Times New Roman" panose="02020603050405020304" pitchFamily="18" charset="0"/>
                <a:ea typeface="Malgun Gothic" panose="020B0503020000020004" pitchFamily="34" charset="-127"/>
              </a:rPr>
              <a:t>stage 2 trains a model on cleaned data. </a:t>
            </a:r>
            <a:endParaRPr lang="en-US" sz="900" b="1" dirty="0">
              <a:solidFill>
                <a:prstClr val="black"/>
              </a:solidFill>
              <a:latin typeface="Arial"/>
              <a:ea typeface="나눔스퀘어 Light"/>
            </a:endParaRPr>
          </a:p>
        </p:txBody>
      </p:sp>
    </p:spTree>
    <p:extLst>
      <p:ext uri="{BB962C8B-B14F-4D97-AF65-F5344CB8AC3E}">
        <p14:creationId xmlns:p14="http://schemas.microsoft.com/office/powerpoint/2010/main" val="181148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2175749" cy="553997"/>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sp>
        <p:nvSpPr>
          <p:cNvPr id="74" name="TextBox 73">
            <a:extLst>
              <a:ext uri="{FF2B5EF4-FFF2-40B4-BE49-F238E27FC236}">
                <a16:creationId xmlns:a16="http://schemas.microsoft.com/office/drawing/2014/main" id="{960781B3-FC79-46F5-90C4-84B3158FBF3D}"/>
              </a:ext>
            </a:extLst>
          </p:cNvPr>
          <p:cNvSpPr txBox="1"/>
          <p:nvPr/>
        </p:nvSpPr>
        <p:spPr>
          <a:xfrm>
            <a:off x="485591" y="2134689"/>
            <a:ext cx="2107590"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Research Question</a:t>
            </a:r>
            <a:endParaRPr lang="ko-KR" altLang="en-US" sz="1350" b="1" dirty="0">
              <a:solidFill>
                <a:prstClr val="black"/>
              </a:solidFill>
              <a:latin typeface="Arial"/>
              <a:ea typeface="나눔스퀘어 Light"/>
            </a:endParaRPr>
          </a:p>
        </p:txBody>
      </p:sp>
      <p:sp>
        <p:nvSpPr>
          <p:cNvPr id="76" name="TextBox 75">
            <a:extLst>
              <a:ext uri="{FF2B5EF4-FFF2-40B4-BE49-F238E27FC236}">
                <a16:creationId xmlns:a16="http://schemas.microsoft.com/office/drawing/2014/main" id="{DAFC3606-57C9-4FE2-9CB4-BEE85B03A11A}"/>
              </a:ext>
            </a:extLst>
          </p:cNvPr>
          <p:cNvSpPr txBox="1"/>
          <p:nvPr/>
        </p:nvSpPr>
        <p:spPr>
          <a:xfrm>
            <a:off x="557028" y="5356031"/>
            <a:ext cx="5868938" cy="507831"/>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Q. High, Low</a:t>
            </a:r>
            <a:r>
              <a:rPr lang="ko-KR" altLang="en-US" sz="1350" b="1" dirty="0">
                <a:solidFill>
                  <a:prstClr val="black"/>
                </a:solidFill>
                <a:latin typeface="Arial"/>
                <a:ea typeface="나눔스퀘어 Light"/>
              </a:rPr>
              <a:t>의 기준</a:t>
            </a:r>
            <a:r>
              <a:rPr lang="en-US" altLang="ko-KR" sz="1350" b="1" dirty="0">
                <a:solidFill>
                  <a:prstClr val="black"/>
                </a:solidFill>
                <a:latin typeface="Arial"/>
                <a:ea typeface="나눔스퀘어 Light"/>
              </a:rPr>
              <a:t>?</a:t>
            </a:r>
          </a:p>
          <a:p>
            <a:pPr defTabSz="685800"/>
            <a:r>
              <a:rPr lang="en-US" altLang="ko-KR" sz="1350" b="1" dirty="0">
                <a:solidFill>
                  <a:prstClr val="black"/>
                </a:solidFill>
                <a:latin typeface="Arial"/>
                <a:ea typeface="나눔스퀘어 Light"/>
              </a:rPr>
              <a:t>Q.</a:t>
            </a:r>
            <a:r>
              <a:rPr lang="ko-KR" altLang="en-US" sz="1350" b="1" dirty="0">
                <a:solidFill>
                  <a:prstClr val="black"/>
                </a:solidFill>
                <a:latin typeface="Arial"/>
                <a:ea typeface="나눔스퀘어 Light"/>
              </a:rPr>
              <a:t> </a:t>
            </a:r>
            <a:r>
              <a:rPr lang="en-US" altLang="ko-KR" sz="1350" b="1" dirty="0">
                <a:solidFill>
                  <a:prstClr val="black"/>
                </a:solidFill>
                <a:latin typeface="Arial"/>
                <a:ea typeface="나눔스퀘어 Light"/>
              </a:rPr>
              <a:t>Label=</a:t>
            </a:r>
            <a:r>
              <a:rPr lang="en-US" altLang="ko-KR" sz="1350" b="1" dirty="0" err="1">
                <a:solidFill>
                  <a:prstClr val="black"/>
                </a:solidFill>
                <a:latin typeface="Arial"/>
                <a:ea typeface="나눔스퀘어 Light"/>
              </a:rPr>
              <a:t>Pred</a:t>
            </a:r>
            <a:r>
              <a:rPr lang="en-US" altLang="ko-KR" sz="1350" b="1" dirty="0">
                <a:solidFill>
                  <a:prstClr val="black"/>
                </a:solidFill>
                <a:latin typeface="Arial"/>
                <a:ea typeface="나눔스퀘어 Light"/>
              </a:rPr>
              <a:t> </a:t>
            </a:r>
            <a:r>
              <a:rPr lang="ko-KR" altLang="en-US" sz="1350" b="1" dirty="0">
                <a:solidFill>
                  <a:prstClr val="black"/>
                </a:solidFill>
                <a:latin typeface="Arial"/>
                <a:ea typeface="나눔스퀘어 Light"/>
              </a:rPr>
              <a:t>와 </a:t>
            </a:r>
            <a:r>
              <a:rPr lang="en-US" altLang="ko-KR" sz="1350" b="1" dirty="0">
                <a:solidFill>
                  <a:prstClr val="black"/>
                </a:solidFill>
                <a:latin typeface="Arial"/>
                <a:ea typeface="나눔스퀘어 Light"/>
              </a:rPr>
              <a:t>Conf </a:t>
            </a:r>
            <a:r>
              <a:rPr lang="ko-KR" altLang="en-US" sz="1350" b="1" dirty="0">
                <a:solidFill>
                  <a:prstClr val="black"/>
                </a:solidFill>
                <a:latin typeface="Arial"/>
                <a:ea typeface="나눔스퀘어 Light"/>
              </a:rPr>
              <a:t>만으로 네 경우가 완전히 나뉘어지는 것이 맞는가</a:t>
            </a:r>
            <a:r>
              <a:rPr lang="en-US" altLang="ko-KR" sz="1350" b="1" dirty="0">
                <a:solidFill>
                  <a:prstClr val="black"/>
                </a:solidFill>
                <a:latin typeface="Arial"/>
                <a:ea typeface="나눔스퀘어 Light"/>
              </a:rPr>
              <a:t>?</a:t>
            </a:r>
            <a:endParaRPr lang="ko-KR" altLang="en-US" sz="1350" b="1" dirty="0">
              <a:solidFill>
                <a:prstClr val="black"/>
              </a:solidFill>
              <a:latin typeface="Arial"/>
              <a:ea typeface="나눔스퀘어 Light"/>
            </a:endParaRPr>
          </a:p>
        </p:txBody>
      </p:sp>
      <p:graphicFrame>
        <p:nvGraphicFramePr>
          <p:cNvPr id="73" name="표 72">
            <a:extLst>
              <a:ext uri="{FF2B5EF4-FFF2-40B4-BE49-F238E27FC236}">
                <a16:creationId xmlns:a16="http://schemas.microsoft.com/office/drawing/2014/main" id="{6923BE54-1319-4D28-AEA5-72B98C2EC9C7}"/>
              </a:ext>
            </a:extLst>
          </p:cNvPr>
          <p:cNvGraphicFramePr>
            <a:graphicFrameLocks noGrp="1"/>
          </p:cNvGraphicFramePr>
          <p:nvPr>
            <p:extLst/>
          </p:nvPr>
        </p:nvGraphicFramePr>
        <p:xfrm>
          <a:off x="557029" y="2721484"/>
          <a:ext cx="3375012" cy="2659380"/>
        </p:xfrm>
        <a:graphic>
          <a:graphicData uri="http://schemas.openxmlformats.org/drawingml/2006/table">
            <a:tbl>
              <a:tblPr firstRow="1" bandRow="1">
                <a:tableStyleId>{616DA210-FB5B-4158-B5E0-FEB733F419BA}</a:tableStyleId>
              </a:tblPr>
              <a:tblGrid>
                <a:gridCol w="1100787">
                  <a:extLst>
                    <a:ext uri="{9D8B030D-6E8A-4147-A177-3AD203B41FA5}">
                      <a16:colId xmlns:a16="http://schemas.microsoft.com/office/drawing/2014/main" val="176046788"/>
                    </a:ext>
                  </a:extLst>
                </a:gridCol>
                <a:gridCol w="598289">
                  <a:extLst>
                    <a:ext uri="{9D8B030D-6E8A-4147-A177-3AD203B41FA5}">
                      <a16:colId xmlns:a16="http://schemas.microsoft.com/office/drawing/2014/main" val="468127382"/>
                    </a:ext>
                  </a:extLst>
                </a:gridCol>
                <a:gridCol w="544286">
                  <a:extLst>
                    <a:ext uri="{9D8B030D-6E8A-4147-A177-3AD203B41FA5}">
                      <a16:colId xmlns:a16="http://schemas.microsoft.com/office/drawing/2014/main" val="1593808279"/>
                    </a:ext>
                  </a:extLst>
                </a:gridCol>
                <a:gridCol w="1131650">
                  <a:extLst>
                    <a:ext uri="{9D8B030D-6E8A-4147-A177-3AD203B41FA5}">
                      <a16:colId xmlns:a16="http://schemas.microsoft.com/office/drawing/2014/main" val="1135403842"/>
                    </a:ext>
                  </a:extLst>
                </a:gridCol>
              </a:tblGrid>
              <a:tr h="228600">
                <a:tc>
                  <a:txBody>
                    <a:bodyPr/>
                    <a:lstStyle/>
                    <a:p>
                      <a:pPr algn="ctr" latinLnBrk="1"/>
                      <a:r>
                        <a:rPr lang="en-US" altLang="ko-KR" sz="1100" dirty="0"/>
                        <a:t>Absolute Truth</a:t>
                      </a:r>
                      <a:endParaRPr lang="ko-KR" altLang="en-US" sz="1100" dirty="0"/>
                    </a:p>
                  </a:txBody>
                  <a:tcPr marL="68580" marR="68580" marT="34290" marB="34290"/>
                </a:tc>
                <a:tc>
                  <a:txBody>
                    <a:bodyPr/>
                    <a:lstStyle/>
                    <a:p>
                      <a:pPr algn="ctr" latinLnBrk="1"/>
                      <a:r>
                        <a:rPr lang="en-US" altLang="ko-KR" sz="1100" dirty="0"/>
                        <a:t>Label</a:t>
                      </a:r>
                      <a:endParaRPr lang="ko-KR" altLang="en-US" sz="1100" dirty="0"/>
                    </a:p>
                  </a:txBody>
                  <a:tcPr marL="68580" marR="68580" marT="34290" marB="34290"/>
                </a:tc>
                <a:tc>
                  <a:txBody>
                    <a:bodyPr/>
                    <a:lstStyle/>
                    <a:p>
                      <a:pPr algn="ctr" latinLnBrk="1"/>
                      <a:r>
                        <a:rPr lang="en-US" altLang="ko-KR" sz="1100" dirty="0" err="1"/>
                        <a:t>Pred</a:t>
                      </a:r>
                      <a:endParaRPr lang="ko-KR" altLang="en-US" sz="1100" dirty="0"/>
                    </a:p>
                  </a:txBody>
                  <a:tcPr marL="68580" marR="68580" marT="34290" marB="34290"/>
                </a:tc>
                <a:tc>
                  <a:txBody>
                    <a:bodyPr/>
                    <a:lstStyle/>
                    <a:p>
                      <a:pPr algn="ctr" latinLnBrk="1"/>
                      <a:r>
                        <a:rPr lang="en-US" altLang="ko-KR" sz="1100" dirty="0"/>
                        <a:t>Type Of Case</a:t>
                      </a:r>
                      <a:endParaRPr lang="ko-KR" altLang="en-US" sz="1100" dirty="0"/>
                    </a:p>
                  </a:txBody>
                  <a:tcPr marL="68580" marR="68580" marT="34290" marB="34290"/>
                </a:tc>
                <a:extLst>
                  <a:ext uri="{0D108BD9-81ED-4DB2-BD59-A6C34878D82A}">
                    <a16:rowId xmlns:a16="http://schemas.microsoft.com/office/drawing/2014/main" val="141631129"/>
                  </a:ext>
                </a:extLst>
              </a:tr>
              <a:tr h="278130">
                <a:tc rowSpan="4">
                  <a:txBody>
                    <a:bodyPr/>
                    <a:lstStyle/>
                    <a:p>
                      <a:pPr algn="ctr" latinLnBrk="1"/>
                      <a:r>
                        <a:rPr lang="en-US" altLang="ko-KR" sz="1100" dirty="0"/>
                        <a:t>Positive (P)</a:t>
                      </a:r>
                      <a:endParaRPr lang="ko-KR" altLang="en-US" sz="1100" dirty="0"/>
                    </a:p>
                  </a:txBody>
                  <a:tcPr marL="68580" marR="68580" marT="34290" marB="34290" anchor="ctr">
                    <a:noFill/>
                  </a:tcPr>
                </a:tc>
                <a:tc rowSpan="2">
                  <a:txBody>
                    <a:bodyPr/>
                    <a:lstStyle/>
                    <a:p>
                      <a:pPr algn="ctr" latinLnBrk="1"/>
                      <a:r>
                        <a:rPr lang="en-US" altLang="ko-KR" sz="1100" dirty="0"/>
                        <a:t>P</a:t>
                      </a:r>
                      <a:endParaRPr lang="ko-KR" altLang="en-US" sz="1100" dirty="0"/>
                    </a:p>
                  </a:txBody>
                  <a:tcPr marL="68580" marR="68580" marT="34290" marB="34290" anchor="ctr">
                    <a:noFill/>
                  </a:tcPr>
                </a:tc>
                <a:tc>
                  <a:txBody>
                    <a:bodyPr/>
                    <a:lstStyle/>
                    <a:p>
                      <a:pPr algn="ctr" latinLnBrk="1"/>
                      <a:r>
                        <a:rPr lang="en-US" altLang="ko-KR" sz="1100" dirty="0"/>
                        <a:t>P</a:t>
                      </a:r>
                      <a:endParaRPr lang="ko-KR" altLang="en-US" sz="1100" dirty="0"/>
                    </a:p>
                  </a:txBody>
                  <a:tcPr marL="68580" marR="68580" marT="34290" marB="34290" anchor="ctr">
                    <a:noFill/>
                  </a:tcPr>
                </a:tc>
                <a:tc>
                  <a:txBody>
                    <a:bodyPr/>
                    <a:lstStyle/>
                    <a:p>
                      <a:pPr algn="ctr" latinLnBrk="1"/>
                      <a:r>
                        <a:rPr lang="en-US" altLang="ko-KR" sz="1100" dirty="0"/>
                        <a:t>1</a:t>
                      </a:r>
                      <a:endParaRPr lang="ko-KR" altLang="en-US" sz="1100" dirty="0"/>
                    </a:p>
                  </a:txBody>
                  <a:tcPr marL="68580" marR="68580" marT="34290" marB="34290" anchor="ctr">
                    <a:solidFill>
                      <a:srgbClr val="A9D18E"/>
                    </a:solidFill>
                  </a:tcPr>
                </a:tc>
                <a:extLst>
                  <a:ext uri="{0D108BD9-81ED-4DB2-BD59-A6C34878D82A}">
                    <a16:rowId xmlns:a16="http://schemas.microsoft.com/office/drawing/2014/main" val="17595272"/>
                  </a:ext>
                </a:extLst>
              </a:tr>
              <a:tr h="27813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100" dirty="0"/>
                        <a:t>N</a:t>
                      </a:r>
                      <a:endParaRPr lang="ko-KR" altLang="en-US" sz="1100" dirty="0"/>
                    </a:p>
                  </a:txBody>
                  <a:tcPr marL="68580" marR="68580" marT="34290" marB="34290" anchor="ctr">
                    <a:noFill/>
                  </a:tcPr>
                </a:tc>
                <a:tc>
                  <a:txBody>
                    <a:bodyPr/>
                    <a:lstStyle/>
                    <a:p>
                      <a:pPr algn="ctr" latinLnBrk="1"/>
                      <a:r>
                        <a:rPr lang="en-US" altLang="ko-KR" sz="1100" dirty="0"/>
                        <a:t>4</a:t>
                      </a:r>
                      <a:endParaRPr lang="ko-KR" altLang="en-US" sz="1100" dirty="0"/>
                    </a:p>
                  </a:txBody>
                  <a:tcPr marL="68580" marR="68580" marT="34290" marB="34290" anchor="ctr">
                    <a:solidFill>
                      <a:srgbClr val="C9C9C9"/>
                    </a:solidFill>
                  </a:tcPr>
                </a:tc>
                <a:extLst>
                  <a:ext uri="{0D108BD9-81ED-4DB2-BD59-A6C34878D82A}">
                    <a16:rowId xmlns:a16="http://schemas.microsoft.com/office/drawing/2014/main" val="4149667638"/>
                  </a:ext>
                </a:extLst>
              </a:tr>
              <a:tr h="278130">
                <a:tc vMerge="1">
                  <a:txBody>
                    <a:bodyPr/>
                    <a:lstStyle/>
                    <a:p>
                      <a:pPr latinLnBrk="1"/>
                      <a:endParaRPr lang="ko-KR" altLang="en-US" dirty="0"/>
                    </a:p>
                  </a:txBody>
                  <a:tcPr/>
                </a:tc>
                <a:tc rowSpan="2">
                  <a:txBody>
                    <a:bodyPr/>
                    <a:lstStyle/>
                    <a:p>
                      <a:pPr algn="ctr" latinLnBrk="1"/>
                      <a:r>
                        <a:rPr lang="en-US" altLang="ko-KR" sz="1100" dirty="0">
                          <a:solidFill>
                            <a:srgbClr val="FF0000"/>
                          </a:solidFill>
                        </a:rPr>
                        <a:t>N</a:t>
                      </a:r>
                    </a:p>
                    <a:p>
                      <a:pPr algn="ctr" latinLnBrk="1"/>
                      <a:r>
                        <a:rPr lang="en-US" altLang="ko-KR" sz="1100" dirty="0">
                          <a:solidFill>
                            <a:srgbClr val="FF0000"/>
                          </a:solidFill>
                        </a:rPr>
                        <a:t>(Noise</a:t>
                      </a:r>
                    </a:p>
                    <a:p>
                      <a:pPr algn="ctr" latinLnBrk="1"/>
                      <a:r>
                        <a:rPr lang="en-US" altLang="ko-KR" sz="1100" dirty="0">
                          <a:solidFill>
                            <a:srgbClr val="FF0000"/>
                          </a:solidFill>
                        </a:rPr>
                        <a:t>Label)</a:t>
                      </a:r>
                      <a:endParaRPr lang="ko-KR" altLang="en-US" sz="1100" dirty="0">
                        <a:solidFill>
                          <a:srgbClr val="FF0000"/>
                        </a:solidFill>
                      </a:endParaRPr>
                    </a:p>
                  </a:txBody>
                  <a:tcPr marL="68580" marR="68580" marT="34290" marB="34290" anchor="ctr">
                    <a:solidFill>
                      <a:srgbClr val="E68694">
                        <a:alpha val="20000"/>
                      </a:srgbClr>
                    </a:solidFill>
                  </a:tcPr>
                </a:tc>
                <a:tc>
                  <a:txBody>
                    <a:bodyPr/>
                    <a:lstStyle/>
                    <a:p>
                      <a:pPr algn="ctr" latinLnBrk="1"/>
                      <a:r>
                        <a:rPr lang="en-US" altLang="ko-KR" sz="1100" dirty="0"/>
                        <a:t>P</a:t>
                      </a:r>
                      <a:endParaRPr lang="ko-KR" altLang="en-US" sz="1100" dirty="0"/>
                    </a:p>
                  </a:txBody>
                  <a:tcPr marL="68580" marR="68580" marT="34290" marB="34290" anchor="ctr">
                    <a:noFill/>
                  </a:tcPr>
                </a:tc>
                <a:tc>
                  <a:txBody>
                    <a:bodyPr/>
                    <a:lstStyle/>
                    <a:p>
                      <a:pPr algn="ctr" latinLnBrk="1"/>
                      <a:r>
                        <a:rPr lang="en-US" altLang="ko-KR" sz="1100" dirty="0"/>
                        <a:t>3</a:t>
                      </a:r>
                      <a:endParaRPr lang="ko-KR" altLang="en-US" sz="1100" dirty="0"/>
                    </a:p>
                  </a:txBody>
                  <a:tcPr marL="68580" marR="68580" marT="34290" marB="34290" anchor="ctr">
                    <a:solidFill>
                      <a:srgbClr val="E68694"/>
                    </a:solidFill>
                  </a:tcPr>
                </a:tc>
                <a:extLst>
                  <a:ext uri="{0D108BD9-81ED-4DB2-BD59-A6C34878D82A}">
                    <a16:rowId xmlns:a16="http://schemas.microsoft.com/office/drawing/2014/main" val="217658474"/>
                  </a:ext>
                </a:extLst>
              </a:tr>
              <a:tr h="27813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100" dirty="0"/>
                        <a:t>N</a:t>
                      </a:r>
                      <a:endParaRPr lang="ko-KR" altLang="en-US" sz="1100" dirty="0"/>
                    </a:p>
                  </a:txBody>
                  <a:tcPr marL="68580" marR="68580" marT="34290" marB="34290" anchor="ctr">
                    <a:noFill/>
                  </a:tcPr>
                </a:tc>
                <a:tc>
                  <a:txBody>
                    <a:bodyPr/>
                    <a:lstStyle/>
                    <a:p>
                      <a:pPr algn="ctr" latinLnBrk="1"/>
                      <a:r>
                        <a:rPr lang="en-US" altLang="ko-KR" sz="1100" dirty="0"/>
                        <a:t>2</a:t>
                      </a:r>
                      <a:endParaRPr lang="ko-KR" altLang="en-US" sz="1100" dirty="0"/>
                    </a:p>
                  </a:txBody>
                  <a:tcPr marL="68580" marR="68580" marT="34290" marB="34290" anchor="ctr">
                    <a:solidFill>
                      <a:srgbClr val="8FAADC"/>
                    </a:solidFill>
                  </a:tcPr>
                </a:tc>
                <a:extLst>
                  <a:ext uri="{0D108BD9-81ED-4DB2-BD59-A6C34878D82A}">
                    <a16:rowId xmlns:a16="http://schemas.microsoft.com/office/drawing/2014/main" val="3662091650"/>
                  </a:ext>
                </a:extLst>
              </a:tr>
              <a:tr h="278130">
                <a:tc rowSpan="4">
                  <a:txBody>
                    <a:bodyPr/>
                    <a:lstStyle/>
                    <a:p>
                      <a:pPr algn="ctr" latinLnBrk="1"/>
                      <a:r>
                        <a:rPr lang="en-US" altLang="ko-KR" sz="1100" dirty="0"/>
                        <a:t>Negative (N)</a:t>
                      </a:r>
                      <a:endParaRPr lang="ko-KR" altLang="en-US" sz="1100" dirty="0"/>
                    </a:p>
                  </a:txBody>
                  <a:tcPr marL="68580" marR="68580" marT="34290" marB="34290" anchor="ctr">
                    <a:noFill/>
                  </a:tcPr>
                </a:tc>
                <a:tc rowSpan="2">
                  <a:txBody>
                    <a:bodyPr/>
                    <a:lstStyle/>
                    <a:p>
                      <a:pPr algn="ctr" latinLnBrk="1"/>
                      <a:r>
                        <a:rPr lang="en-US" altLang="ko-KR" sz="1100" dirty="0">
                          <a:solidFill>
                            <a:srgbClr val="FF0000"/>
                          </a:solidFill>
                        </a:rPr>
                        <a:t>P</a:t>
                      </a:r>
                    </a:p>
                    <a:p>
                      <a:pPr algn="ctr" latinLnBrk="1"/>
                      <a:r>
                        <a:rPr lang="en-US" altLang="ko-KR" sz="1100" dirty="0">
                          <a:solidFill>
                            <a:srgbClr val="FF0000"/>
                          </a:solidFill>
                        </a:rPr>
                        <a:t>(Noise</a:t>
                      </a:r>
                    </a:p>
                    <a:p>
                      <a:pPr algn="ctr" latinLnBrk="1"/>
                      <a:r>
                        <a:rPr lang="en-US" altLang="ko-KR" sz="1100" dirty="0">
                          <a:solidFill>
                            <a:srgbClr val="FF0000"/>
                          </a:solidFill>
                        </a:rPr>
                        <a:t>Label)</a:t>
                      </a:r>
                      <a:endParaRPr lang="ko-KR" altLang="en-US" sz="1100" dirty="0">
                        <a:solidFill>
                          <a:srgbClr val="FF0000"/>
                        </a:solidFill>
                      </a:endParaRPr>
                    </a:p>
                  </a:txBody>
                  <a:tcPr marL="68580" marR="68580" marT="34290" marB="34290" anchor="ctr">
                    <a:solidFill>
                      <a:srgbClr val="E68694">
                        <a:alpha val="20000"/>
                      </a:srgbClr>
                    </a:solidFill>
                  </a:tcPr>
                </a:tc>
                <a:tc>
                  <a:txBody>
                    <a:bodyPr/>
                    <a:lstStyle/>
                    <a:p>
                      <a:pPr algn="ctr" latinLnBrk="1"/>
                      <a:r>
                        <a:rPr lang="en-US" altLang="ko-KR" sz="1100" dirty="0"/>
                        <a:t>P</a:t>
                      </a:r>
                      <a:endParaRPr lang="ko-KR" altLang="en-US" sz="1100" dirty="0"/>
                    </a:p>
                  </a:txBody>
                  <a:tcPr marL="68580" marR="68580" marT="34290" marB="34290" anchor="ctr">
                    <a:noFill/>
                  </a:tcPr>
                </a:tc>
                <a:tc>
                  <a:txBody>
                    <a:bodyPr/>
                    <a:lstStyle/>
                    <a:p>
                      <a:pPr algn="ctr" latinLnBrk="1"/>
                      <a:r>
                        <a:rPr lang="en-US" altLang="ko-KR" sz="1100" dirty="0"/>
                        <a:t>2</a:t>
                      </a:r>
                      <a:endParaRPr lang="ko-KR" altLang="en-US" sz="1100" dirty="0"/>
                    </a:p>
                  </a:txBody>
                  <a:tcPr marL="68580" marR="68580" marT="34290" marB="34290" anchor="ctr">
                    <a:solidFill>
                      <a:srgbClr val="8FAADC"/>
                    </a:solidFill>
                  </a:tcPr>
                </a:tc>
                <a:extLst>
                  <a:ext uri="{0D108BD9-81ED-4DB2-BD59-A6C34878D82A}">
                    <a16:rowId xmlns:a16="http://schemas.microsoft.com/office/drawing/2014/main" val="3236775737"/>
                  </a:ext>
                </a:extLst>
              </a:tr>
              <a:tr h="27813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100" dirty="0"/>
                        <a:t>N</a:t>
                      </a:r>
                      <a:endParaRPr lang="ko-KR" altLang="en-US" sz="1100" dirty="0"/>
                    </a:p>
                  </a:txBody>
                  <a:tcPr marL="68580" marR="68580" marT="34290" marB="34290" anchor="ctr">
                    <a:noFill/>
                  </a:tcPr>
                </a:tc>
                <a:tc>
                  <a:txBody>
                    <a:bodyPr/>
                    <a:lstStyle/>
                    <a:p>
                      <a:pPr algn="ctr" latinLnBrk="1"/>
                      <a:r>
                        <a:rPr lang="en-US" altLang="ko-KR" sz="1100" dirty="0"/>
                        <a:t>3</a:t>
                      </a:r>
                      <a:endParaRPr lang="ko-KR" altLang="en-US" sz="1100" dirty="0"/>
                    </a:p>
                  </a:txBody>
                  <a:tcPr marL="68580" marR="68580" marT="34290" marB="34290" anchor="ctr">
                    <a:solidFill>
                      <a:srgbClr val="E68694"/>
                    </a:solidFill>
                  </a:tcPr>
                </a:tc>
                <a:extLst>
                  <a:ext uri="{0D108BD9-81ED-4DB2-BD59-A6C34878D82A}">
                    <a16:rowId xmlns:a16="http://schemas.microsoft.com/office/drawing/2014/main" val="2414957209"/>
                  </a:ext>
                </a:extLst>
              </a:tr>
              <a:tr h="278130">
                <a:tc vMerge="1">
                  <a:txBody>
                    <a:bodyPr/>
                    <a:lstStyle/>
                    <a:p>
                      <a:pPr latinLnBrk="1"/>
                      <a:endParaRPr lang="ko-KR" altLang="en-US" dirty="0"/>
                    </a:p>
                  </a:txBody>
                  <a:tcPr/>
                </a:tc>
                <a:tc rowSpan="2">
                  <a:txBody>
                    <a:bodyPr/>
                    <a:lstStyle/>
                    <a:p>
                      <a:pPr algn="ctr" latinLnBrk="1"/>
                      <a:r>
                        <a:rPr lang="en-US" altLang="ko-KR" sz="1100" dirty="0"/>
                        <a:t>N</a:t>
                      </a:r>
                      <a:endParaRPr lang="ko-KR" altLang="en-US" sz="1100" dirty="0"/>
                    </a:p>
                  </a:txBody>
                  <a:tcPr marL="68580" marR="68580" marT="34290" marB="34290" anchor="ctr">
                    <a:noFill/>
                  </a:tcPr>
                </a:tc>
                <a:tc>
                  <a:txBody>
                    <a:bodyPr/>
                    <a:lstStyle/>
                    <a:p>
                      <a:pPr algn="ctr" latinLnBrk="1"/>
                      <a:r>
                        <a:rPr lang="en-US" altLang="ko-KR" sz="1100" dirty="0"/>
                        <a:t>P</a:t>
                      </a:r>
                      <a:endParaRPr lang="ko-KR" altLang="en-US" sz="1100" dirty="0"/>
                    </a:p>
                  </a:txBody>
                  <a:tcPr marL="68580" marR="68580" marT="34290" marB="34290" anchor="ctr">
                    <a:noFill/>
                  </a:tcPr>
                </a:tc>
                <a:tc>
                  <a:txBody>
                    <a:bodyPr/>
                    <a:lstStyle/>
                    <a:p>
                      <a:pPr algn="ctr" latinLnBrk="1"/>
                      <a:r>
                        <a:rPr lang="en-US" altLang="ko-KR" sz="1100" dirty="0"/>
                        <a:t>4</a:t>
                      </a:r>
                      <a:endParaRPr lang="ko-KR" altLang="en-US" sz="1100" dirty="0"/>
                    </a:p>
                  </a:txBody>
                  <a:tcPr marL="68580" marR="68580" marT="34290" marB="34290" anchor="ctr">
                    <a:solidFill>
                      <a:srgbClr val="C9C9C9"/>
                    </a:solidFill>
                  </a:tcPr>
                </a:tc>
                <a:extLst>
                  <a:ext uri="{0D108BD9-81ED-4DB2-BD59-A6C34878D82A}">
                    <a16:rowId xmlns:a16="http://schemas.microsoft.com/office/drawing/2014/main" val="2742510016"/>
                  </a:ext>
                </a:extLst>
              </a:tr>
              <a:tr h="27813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100" dirty="0"/>
                        <a:t>N</a:t>
                      </a:r>
                      <a:endParaRPr lang="ko-KR" altLang="en-US" sz="1100" dirty="0"/>
                    </a:p>
                  </a:txBody>
                  <a:tcPr marL="68580" marR="68580" marT="34290" marB="34290" anchor="ctr">
                    <a:noFill/>
                  </a:tcPr>
                </a:tc>
                <a:tc>
                  <a:txBody>
                    <a:bodyPr/>
                    <a:lstStyle/>
                    <a:p>
                      <a:pPr algn="ctr" latinLnBrk="1"/>
                      <a:r>
                        <a:rPr lang="en-US" altLang="ko-KR" sz="1100" dirty="0"/>
                        <a:t>1</a:t>
                      </a:r>
                      <a:endParaRPr lang="ko-KR" altLang="en-US" sz="1100" dirty="0"/>
                    </a:p>
                  </a:txBody>
                  <a:tcPr marL="68580" marR="68580" marT="34290" marB="34290" anchor="ctr">
                    <a:solidFill>
                      <a:srgbClr val="A9D18E"/>
                    </a:solidFill>
                  </a:tcPr>
                </a:tc>
                <a:extLst>
                  <a:ext uri="{0D108BD9-81ED-4DB2-BD59-A6C34878D82A}">
                    <a16:rowId xmlns:a16="http://schemas.microsoft.com/office/drawing/2014/main" val="2095408195"/>
                  </a:ext>
                </a:extLst>
              </a:tr>
            </a:tbl>
          </a:graphicData>
        </a:graphic>
      </p:graphicFrame>
      <p:grpSp>
        <p:nvGrpSpPr>
          <p:cNvPr id="37" name="그룹 36">
            <a:extLst>
              <a:ext uri="{FF2B5EF4-FFF2-40B4-BE49-F238E27FC236}">
                <a16:creationId xmlns:a16="http://schemas.microsoft.com/office/drawing/2014/main" id="{35FE7ABE-9D81-4E8D-B853-BC7576067C85}"/>
              </a:ext>
            </a:extLst>
          </p:cNvPr>
          <p:cNvGrpSpPr/>
          <p:nvPr/>
        </p:nvGrpSpPr>
        <p:grpSpPr>
          <a:xfrm>
            <a:off x="485592" y="2134689"/>
            <a:ext cx="8106650" cy="3200498"/>
            <a:chOff x="-5388225" y="253360"/>
            <a:chExt cx="12112875" cy="4759740"/>
          </a:xfrm>
        </p:grpSpPr>
        <p:sp>
          <p:nvSpPr>
            <p:cNvPr id="39" name="직사각형 38">
              <a:extLst>
                <a:ext uri="{FF2B5EF4-FFF2-40B4-BE49-F238E27FC236}">
                  <a16:creationId xmlns:a16="http://schemas.microsoft.com/office/drawing/2014/main" id="{46C21C2A-A530-4AAD-AFEE-5D94C82F9BCB}"/>
                </a:ext>
              </a:extLst>
            </p:cNvPr>
            <p:cNvSpPr/>
            <p:nvPr/>
          </p:nvSpPr>
          <p:spPr>
            <a:xfrm>
              <a:off x="1638294" y="3222400"/>
              <a:ext cx="2543175" cy="17907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40" name="직사각형 39">
              <a:extLst>
                <a:ext uri="{FF2B5EF4-FFF2-40B4-BE49-F238E27FC236}">
                  <a16:creationId xmlns:a16="http://schemas.microsoft.com/office/drawing/2014/main" id="{5B939B8E-4791-44ED-9486-0703D83C216A}"/>
                </a:ext>
              </a:extLst>
            </p:cNvPr>
            <p:cNvSpPr/>
            <p:nvPr/>
          </p:nvSpPr>
          <p:spPr>
            <a:xfrm>
              <a:off x="4181475" y="1500665"/>
              <a:ext cx="2543175" cy="1761729"/>
            </a:xfrm>
            <a:prstGeom prst="rect">
              <a:avLst/>
            </a:prstGeom>
            <a:solidFill>
              <a:srgbClr val="E68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46" name="직사각형 45">
              <a:extLst>
                <a:ext uri="{FF2B5EF4-FFF2-40B4-BE49-F238E27FC236}">
                  <a16:creationId xmlns:a16="http://schemas.microsoft.com/office/drawing/2014/main" id="{70602C43-06F3-4715-A6B2-CDC3F6664966}"/>
                </a:ext>
              </a:extLst>
            </p:cNvPr>
            <p:cNvSpPr/>
            <p:nvPr/>
          </p:nvSpPr>
          <p:spPr>
            <a:xfrm>
              <a:off x="4181474" y="3261618"/>
              <a:ext cx="2543175" cy="1750293"/>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47" name="직사각형 46">
              <a:extLst>
                <a:ext uri="{FF2B5EF4-FFF2-40B4-BE49-F238E27FC236}">
                  <a16:creationId xmlns:a16="http://schemas.microsoft.com/office/drawing/2014/main" id="{D27ADCB0-7ECC-46D9-9652-F4A0644CEA09}"/>
                </a:ext>
              </a:extLst>
            </p:cNvPr>
            <p:cNvSpPr/>
            <p:nvPr/>
          </p:nvSpPr>
          <p:spPr>
            <a:xfrm>
              <a:off x="1638301" y="1500666"/>
              <a:ext cx="2543175" cy="175995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48" name="TextBox 47">
              <a:extLst>
                <a:ext uri="{FF2B5EF4-FFF2-40B4-BE49-F238E27FC236}">
                  <a16:creationId xmlns:a16="http://schemas.microsoft.com/office/drawing/2014/main" id="{F2D68EBE-DD2C-49F3-9099-CEBBE503B5ED}"/>
                </a:ext>
              </a:extLst>
            </p:cNvPr>
            <p:cNvSpPr txBox="1"/>
            <p:nvPr/>
          </p:nvSpPr>
          <p:spPr>
            <a:xfrm>
              <a:off x="76201" y="2029509"/>
              <a:ext cx="1562099" cy="755240"/>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High</a:t>
              </a:r>
            </a:p>
            <a:p>
              <a:pPr algn="ctr" defTabSz="685800"/>
              <a:r>
                <a:rPr lang="en-US" altLang="ko-KR" sz="1350" dirty="0">
                  <a:solidFill>
                    <a:prstClr val="black"/>
                  </a:solidFill>
                  <a:latin typeface="Arial"/>
                  <a:ea typeface="나눔스퀘어 Light"/>
                </a:rPr>
                <a:t>Loss</a:t>
              </a:r>
              <a:endParaRPr lang="ko-KR" altLang="en-US" sz="1350" dirty="0">
                <a:solidFill>
                  <a:prstClr val="black"/>
                </a:solidFill>
                <a:latin typeface="Arial"/>
                <a:ea typeface="나눔스퀘어 Light"/>
              </a:endParaRPr>
            </a:p>
          </p:txBody>
        </p:sp>
        <p:sp>
          <p:nvSpPr>
            <p:cNvPr id="49" name="TextBox 48">
              <a:extLst>
                <a:ext uri="{FF2B5EF4-FFF2-40B4-BE49-F238E27FC236}">
                  <a16:creationId xmlns:a16="http://schemas.microsoft.com/office/drawing/2014/main" id="{D6F40F6E-269D-41B3-ABED-DB76010EE349}"/>
                </a:ext>
              </a:extLst>
            </p:cNvPr>
            <p:cNvSpPr txBox="1"/>
            <p:nvPr/>
          </p:nvSpPr>
          <p:spPr>
            <a:xfrm>
              <a:off x="76197" y="3858995"/>
              <a:ext cx="1562099" cy="755240"/>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Low</a:t>
              </a:r>
            </a:p>
            <a:p>
              <a:pPr algn="ctr" defTabSz="685800"/>
              <a:r>
                <a:rPr lang="en-US" altLang="ko-KR" sz="1350" dirty="0">
                  <a:solidFill>
                    <a:prstClr val="black"/>
                  </a:solidFill>
                  <a:latin typeface="Arial"/>
                  <a:ea typeface="나눔스퀘어 Light"/>
                </a:rPr>
                <a:t>Loss</a:t>
              </a:r>
            </a:p>
          </p:txBody>
        </p:sp>
        <p:sp>
          <p:nvSpPr>
            <p:cNvPr id="50" name="TextBox 49">
              <a:extLst>
                <a:ext uri="{FF2B5EF4-FFF2-40B4-BE49-F238E27FC236}">
                  <a16:creationId xmlns:a16="http://schemas.microsoft.com/office/drawing/2014/main" id="{B1B4CC34-6EB6-43D5-886A-832C2B186102}"/>
                </a:ext>
              </a:extLst>
            </p:cNvPr>
            <p:cNvSpPr txBox="1"/>
            <p:nvPr/>
          </p:nvSpPr>
          <p:spPr>
            <a:xfrm>
              <a:off x="2218724" y="667435"/>
              <a:ext cx="1485900" cy="755240"/>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Prediction</a:t>
              </a:r>
            </a:p>
            <a:p>
              <a:pPr algn="ctr" defTabSz="685800"/>
              <a:r>
                <a:rPr lang="en-US" altLang="ko-KR" sz="1350" dirty="0">
                  <a:solidFill>
                    <a:prstClr val="black"/>
                  </a:solidFill>
                  <a:latin typeface="Arial"/>
                  <a:ea typeface="나눔스퀘어 Light"/>
                </a:rPr>
                <a:t>Correct</a:t>
              </a:r>
              <a:endParaRPr lang="ko-KR" altLang="en-US" sz="1350" dirty="0">
                <a:solidFill>
                  <a:prstClr val="black"/>
                </a:solidFill>
                <a:latin typeface="Arial"/>
                <a:ea typeface="나눔스퀘어 Light"/>
              </a:endParaRPr>
            </a:p>
          </p:txBody>
        </p:sp>
        <p:sp>
          <p:nvSpPr>
            <p:cNvPr id="51" name="TextBox 50">
              <a:extLst>
                <a:ext uri="{FF2B5EF4-FFF2-40B4-BE49-F238E27FC236}">
                  <a16:creationId xmlns:a16="http://schemas.microsoft.com/office/drawing/2014/main" id="{2326070A-EE56-4C75-B96C-43C366B55A64}"/>
                </a:ext>
              </a:extLst>
            </p:cNvPr>
            <p:cNvSpPr txBox="1"/>
            <p:nvPr/>
          </p:nvSpPr>
          <p:spPr>
            <a:xfrm>
              <a:off x="4697164" y="654550"/>
              <a:ext cx="1485900" cy="755240"/>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Prediction</a:t>
              </a:r>
            </a:p>
            <a:p>
              <a:pPr algn="ctr" defTabSz="685800"/>
              <a:r>
                <a:rPr lang="en-US" altLang="ko-KR" sz="1350" dirty="0">
                  <a:solidFill>
                    <a:prstClr val="black"/>
                  </a:solidFill>
                  <a:latin typeface="Arial"/>
                  <a:ea typeface="나눔스퀘어 Light"/>
                </a:rPr>
                <a:t>Incorrect</a:t>
              </a:r>
              <a:endParaRPr lang="ko-KR" altLang="en-US" sz="1350" dirty="0">
                <a:solidFill>
                  <a:prstClr val="black"/>
                </a:solidFill>
                <a:latin typeface="Arial"/>
                <a:ea typeface="나눔스퀘어 Light"/>
              </a:endParaRPr>
            </a:p>
          </p:txBody>
        </p:sp>
        <p:sp>
          <p:nvSpPr>
            <p:cNvPr id="52" name="TextBox 51">
              <a:extLst>
                <a:ext uri="{FF2B5EF4-FFF2-40B4-BE49-F238E27FC236}">
                  <a16:creationId xmlns:a16="http://schemas.microsoft.com/office/drawing/2014/main" id="{67B2E67D-CCA0-46FF-ADAB-9149FD829FE0}"/>
                </a:ext>
              </a:extLst>
            </p:cNvPr>
            <p:cNvSpPr txBox="1"/>
            <p:nvPr/>
          </p:nvSpPr>
          <p:spPr>
            <a:xfrm>
              <a:off x="2077461" y="306978"/>
              <a:ext cx="1937192" cy="446278"/>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Label = </a:t>
              </a:r>
              <a:r>
                <a:rPr lang="en-US" altLang="ko-KR" sz="1350" b="1" dirty="0" err="1">
                  <a:solidFill>
                    <a:prstClr val="black"/>
                  </a:solidFill>
                  <a:latin typeface="Arial"/>
                  <a:ea typeface="나눔스퀘어 Light"/>
                </a:rPr>
                <a:t>Pred</a:t>
              </a:r>
              <a:endParaRPr lang="ko-KR" altLang="en-US" sz="1350" b="1" dirty="0">
                <a:solidFill>
                  <a:prstClr val="black"/>
                </a:solidFill>
                <a:latin typeface="Arial"/>
                <a:ea typeface="나눔스퀘어 Light"/>
              </a:endParaRPr>
            </a:p>
          </p:txBody>
        </p:sp>
        <p:sp>
          <p:nvSpPr>
            <p:cNvPr id="53" name="TextBox 52">
              <a:extLst>
                <a:ext uri="{FF2B5EF4-FFF2-40B4-BE49-F238E27FC236}">
                  <a16:creationId xmlns:a16="http://schemas.microsoft.com/office/drawing/2014/main" id="{23021579-76C7-44B4-8CF0-5868AEEB1C7D}"/>
                </a:ext>
              </a:extLst>
            </p:cNvPr>
            <p:cNvSpPr txBox="1"/>
            <p:nvPr/>
          </p:nvSpPr>
          <p:spPr>
            <a:xfrm>
              <a:off x="1947259" y="3911775"/>
              <a:ext cx="2137639" cy="446278"/>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1. Well Trained</a:t>
              </a:r>
              <a:endParaRPr lang="ko-KR" altLang="en-US" sz="1350" dirty="0">
                <a:solidFill>
                  <a:prstClr val="black"/>
                </a:solidFill>
                <a:latin typeface="Arial"/>
                <a:ea typeface="나눔스퀘어 Light"/>
              </a:endParaRPr>
            </a:p>
          </p:txBody>
        </p:sp>
        <p:sp>
          <p:nvSpPr>
            <p:cNvPr id="54" name="TextBox 53">
              <a:extLst>
                <a:ext uri="{FF2B5EF4-FFF2-40B4-BE49-F238E27FC236}">
                  <a16:creationId xmlns:a16="http://schemas.microsoft.com/office/drawing/2014/main" id="{E0FF5C0F-5870-4FD9-B275-268C73D62538}"/>
                </a:ext>
              </a:extLst>
            </p:cNvPr>
            <p:cNvSpPr txBox="1"/>
            <p:nvPr/>
          </p:nvSpPr>
          <p:spPr>
            <a:xfrm>
              <a:off x="4636844" y="2119361"/>
              <a:ext cx="1709902" cy="446278"/>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3. Bad Child</a:t>
              </a:r>
              <a:endParaRPr lang="ko-KR" altLang="en-US" sz="1350" dirty="0">
                <a:solidFill>
                  <a:prstClr val="black"/>
                </a:solidFill>
                <a:latin typeface="Arial"/>
                <a:ea typeface="나눔스퀘어 Light"/>
              </a:endParaRPr>
            </a:p>
          </p:txBody>
        </p:sp>
        <p:sp>
          <p:nvSpPr>
            <p:cNvPr id="55" name="TextBox 54">
              <a:extLst>
                <a:ext uri="{FF2B5EF4-FFF2-40B4-BE49-F238E27FC236}">
                  <a16:creationId xmlns:a16="http://schemas.microsoft.com/office/drawing/2014/main" id="{A92A688D-7F11-450C-B028-F066F0689602}"/>
                </a:ext>
              </a:extLst>
            </p:cNvPr>
            <p:cNvSpPr txBox="1"/>
            <p:nvPr/>
          </p:nvSpPr>
          <p:spPr>
            <a:xfrm>
              <a:off x="1908342" y="2114178"/>
              <a:ext cx="2215473" cy="446278"/>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2. Smart Guess</a:t>
              </a:r>
              <a:endParaRPr lang="ko-KR" altLang="en-US" sz="1350" dirty="0">
                <a:solidFill>
                  <a:prstClr val="black"/>
                </a:solidFill>
                <a:latin typeface="Arial"/>
                <a:ea typeface="나눔스퀘어 Light"/>
              </a:endParaRPr>
            </a:p>
          </p:txBody>
        </p:sp>
        <p:sp>
          <p:nvSpPr>
            <p:cNvPr id="56" name="TextBox 55">
              <a:extLst>
                <a:ext uri="{FF2B5EF4-FFF2-40B4-BE49-F238E27FC236}">
                  <a16:creationId xmlns:a16="http://schemas.microsoft.com/office/drawing/2014/main" id="{FFAF2D4B-F93A-46ED-9252-AF45E4E543F1}"/>
                </a:ext>
              </a:extLst>
            </p:cNvPr>
            <p:cNvSpPr txBox="1"/>
            <p:nvPr/>
          </p:nvSpPr>
          <p:spPr>
            <a:xfrm>
              <a:off x="4333014" y="3925764"/>
              <a:ext cx="2276575" cy="755240"/>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4. Don’t Know Yet</a:t>
              </a:r>
              <a:endParaRPr lang="ko-KR" altLang="en-US" sz="1350" dirty="0">
                <a:solidFill>
                  <a:prstClr val="black"/>
                </a:solidFill>
                <a:latin typeface="Arial"/>
                <a:ea typeface="나눔스퀘어 Light"/>
              </a:endParaRPr>
            </a:p>
          </p:txBody>
        </p:sp>
        <p:sp>
          <p:nvSpPr>
            <p:cNvPr id="57" name="TextBox 56">
              <a:extLst>
                <a:ext uri="{FF2B5EF4-FFF2-40B4-BE49-F238E27FC236}">
                  <a16:creationId xmlns:a16="http://schemas.microsoft.com/office/drawing/2014/main" id="{5F04AD68-9425-43B5-9EC9-3039DB2AED32}"/>
                </a:ext>
              </a:extLst>
            </p:cNvPr>
            <p:cNvSpPr txBox="1"/>
            <p:nvPr/>
          </p:nvSpPr>
          <p:spPr>
            <a:xfrm>
              <a:off x="2380899" y="2565037"/>
              <a:ext cx="1270357" cy="394784"/>
            </a:xfrm>
            <a:prstGeom prst="rect">
              <a:avLst/>
            </a:prstGeom>
            <a:noFill/>
          </p:spPr>
          <p:txBody>
            <a:bodyPr wrap="square" rtlCol="0">
              <a:spAutoFit/>
            </a:bodyPr>
            <a:lstStyle/>
            <a:p>
              <a:pPr defTabSz="685800"/>
              <a:r>
                <a:rPr lang="en-US" altLang="ko-KR" sz="1125" b="1" i="1" dirty="0" err="1">
                  <a:solidFill>
                    <a:srgbClr val="FF0000"/>
                  </a:solidFill>
                  <a:latin typeface="Arial"/>
                  <a:ea typeface="나눔스퀘어 Light"/>
                </a:rPr>
                <a:t>LossDiff</a:t>
              </a:r>
              <a:endParaRPr lang="ko-KR" altLang="en-US" sz="1125" b="1" i="1" dirty="0">
                <a:solidFill>
                  <a:srgbClr val="FF0000"/>
                </a:solidFill>
                <a:latin typeface="Arial"/>
                <a:ea typeface="나눔스퀘어 Light"/>
              </a:endParaRPr>
            </a:p>
          </p:txBody>
        </p:sp>
        <p:sp>
          <p:nvSpPr>
            <p:cNvPr id="58" name="TextBox 57">
              <a:extLst>
                <a:ext uri="{FF2B5EF4-FFF2-40B4-BE49-F238E27FC236}">
                  <a16:creationId xmlns:a16="http://schemas.microsoft.com/office/drawing/2014/main" id="{28848CC3-7418-43FB-9F56-30287518F92E}"/>
                </a:ext>
              </a:extLst>
            </p:cNvPr>
            <p:cNvSpPr txBox="1"/>
            <p:nvPr/>
          </p:nvSpPr>
          <p:spPr>
            <a:xfrm>
              <a:off x="5118615" y="2526129"/>
              <a:ext cx="1270357" cy="394784"/>
            </a:xfrm>
            <a:prstGeom prst="rect">
              <a:avLst/>
            </a:prstGeom>
            <a:noFill/>
          </p:spPr>
          <p:txBody>
            <a:bodyPr wrap="square" rtlCol="0">
              <a:spAutoFit/>
            </a:bodyPr>
            <a:lstStyle/>
            <a:p>
              <a:pPr defTabSz="685800"/>
              <a:r>
                <a:rPr lang="en-US" altLang="ko-KR" sz="1125" b="1" i="1" dirty="0">
                  <a:solidFill>
                    <a:srgbClr val="FFFF00"/>
                  </a:solidFill>
                  <a:latin typeface="Arial"/>
                  <a:ea typeface="나눔스퀘어 Light"/>
                </a:rPr>
                <a:t>New !</a:t>
              </a:r>
              <a:endParaRPr lang="ko-KR" altLang="en-US" sz="1125" b="1" i="1" dirty="0">
                <a:solidFill>
                  <a:srgbClr val="FFFF00"/>
                </a:solidFill>
                <a:latin typeface="Arial"/>
                <a:ea typeface="나눔스퀘어 Light"/>
              </a:endParaRPr>
            </a:p>
          </p:txBody>
        </p:sp>
        <p:sp>
          <p:nvSpPr>
            <p:cNvPr id="59" name="TextBox 58">
              <a:extLst>
                <a:ext uri="{FF2B5EF4-FFF2-40B4-BE49-F238E27FC236}">
                  <a16:creationId xmlns:a16="http://schemas.microsoft.com/office/drawing/2014/main" id="{5995B8D6-D9AC-442A-A7E8-921F4092198D}"/>
                </a:ext>
              </a:extLst>
            </p:cNvPr>
            <p:cNvSpPr txBox="1"/>
            <p:nvPr/>
          </p:nvSpPr>
          <p:spPr>
            <a:xfrm>
              <a:off x="4567764" y="308405"/>
              <a:ext cx="1937192" cy="446278"/>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Label </a:t>
              </a:r>
              <a:r>
                <a:rPr lang="ko-KR" altLang="en-US" sz="1350" b="1" dirty="0">
                  <a:solidFill>
                    <a:prstClr val="black"/>
                  </a:solidFill>
                  <a:latin typeface="Arial"/>
                  <a:ea typeface="나눔스퀘어 Light"/>
                </a:rPr>
                <a:t>≠</a:t>
              </a:r>
              <a:r>
                <a:rPr lang="en-US" altLang="ko-KR" sz="1350" b="1" dirty="0">
                  <a:solidFill>
                    <a:prstClr val="black"/>
                  </a:solidFill>
                  <a:latin typeface="Arial"/>
                  <a:ea typeface="나눔스퀘어 Light"/>
                </a:rPr>
                <a:t> </a:t>
              </a:r>
              <a:r>
                <a:rPr lang="en-US" altLang="ko-KR" sz="1350" b="1" dirty="0" err="1">
                  <a:solidFill>
                    <a:prstClr val="black"/>
                  </a:solidFill>
                  <a:latin typeface="Arial"/>
                  <a:ea typeface="나눔스퀘어 Light"/>
                </a:rPr>
                <a:t>Pred</a:t>
              </a:r>
              <a:endParaRPr lang="ko-KR" altLang="en-US" sz="1350" b="1" dirty="0">
                <a:solidFill>
                  <a:prstClr val="black"/>
                </a:solidFill>
                <a:latin typeface="Arial"/>
                <a:ea typeface="나눔스퀘어 Light"/>
              </a:endParaRPr>
            </a:p>
          </p:txBody>
        </p:sp>
        <p:sp>
          <p:nvSpPr>
            <p:cNvPr id="75" name="TextBox 74">
              <a:extLst>
                <a:ext uri="{FF2B5EF4-FFF2-40B4-BE49-F238E27FC236}">
                  <a16:creationId xmlns:a16="http://schemas.microsoft.com/office/drawing/2014/main" id="{B1C8E143-1155-404D-A871-864348E0526F}"/>
                </a:ext>
              </a:extLst>
            </p:cNvPr>
            <p:cNvSpPr txBox="1"/>
            <p:nvPr/>
          </p:nvSpPr>
          <p:spPr>
            <a:xfrm>
              <a:off x="-5388225" y="253360"/>
              <a:ext cx="3149140" cy="446278"/>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Research Question</a:t>
              </a:r>
              <a:endParaRPr lang="ko-KR" altLang="en-US" sz="1350" b="1" dirty="0">
                <a:solidFill>
                  <a:prstClr val="black"/>
                </a:solidFill>
                <a:latin typeface="Arial"/>
                <a:ea typeface="나눔스퀘어 Light"/>
              </a:endParaRPr>
            </a:p>
          </p:txBody>
        </p:sp>
      </p:grpSp>
    </p:spTree>
    <p:extLst>
      <p:ext uri="{BB962C8B-B14F-4D97-AF65-F5344CB8AC3E}">
        <p14:creationId xmlns:p14="http://schemas.microsoft.com/office/powerpoint/2010/main" val="193786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146057"/>
            <a:ext cx="2859578" cy="369332"/>
          </a:xfrm>
          <a:prstGeom prst="rect">
            <a:avLst/>
          </a:prstGeom>
          <a:noFill/>
        </p:spPr>
        <p:txBody>
          <a:bodyPr wrap="square" rtlCol="0">
            <a:spAutoFit/>
          </a:bodyPr>
          <a:lstStyle/>
          <a:p>
            <a:r>
              <a:rPr lang="en-US" altLang="ko-KR" b="1" dirty="0"/>
              <a:t>Issue summary</a:t>
            </a:r>
            <a:endParaRPr lang="ko-KR" altLang="en-US" b="1" dirty="0"/>
          </a:p>
        </p:txBody>
      </p:sp>
      <p:graphicFrame>
        <p:nvGraphicFramePr>
          <p:cNvPr id="6" name="Google Shape;105;p3">
            <a:extLst>
              <a:ext uri="{FF2B5EF4-FFF2-40B4-BE49-F238E27FC236}">
                <a16:creationId xmlns:a16="http://schemas.microsoft.com/office/drawing/2014/main" id="{1410C734-B2A6-48E1-A17C-DFA776C2E18C}"/>
              </a:ext>
            </a:extLst>
          </p:cNvPr>
          <p:cNvGraphicFramePr/>
          <p:nvPr>
            <p:extLst>
              <p:ext uri="{D42A27DB-BD31-4B8C-83A1-F6EECF244321}">
                <p14:modId xmlns:p14="http://schemas.microsoft.com/office/powerpoint/2010/main" val="4246151270"/>
              </p:ext>
            </p:extLst>
          </p:nvPr>
        </p:nvGraphicFramePr>
        <p:xfrm>
          <a:off x="187737" y="608007"/>
          <a:ext cx="8768525" cy="6164215"/>
        </p:xfrm>
        <a:graphic>
          <a:graphicData uri="http://schemas.openxmlformats.org/drawingml/2006/table">
            <a:tbl>
              <a:tblPr>
                <a:noFill/>
              </a:tblPr>
              <a:tblGrid>
                <a:gridCol w="1292650">
                  <a:extLst>
                    <a:ext uri="{9D8B030D-6E8A-4147-A177-3AD203B41FA5}">
                      <a16:colId xmlns:a16="http://schemas.microsoft.com/office/drawing/2014/main" val="20000"/>
                    </a:ext>
                  </a:extLst>
                </a:gridCol>
                <a:gridCol w="3616500">
                  <a:extLst>
                    <a:ext uri="{9D8B030D-6E8A-4147-A177-3AD203B41FA5}">
                      <a16:colId xmlns:a16="http://schemas.microsoft.com/office/drawing/2014/main" val="20001"/>
                    </a:ext>
                  </a:extLst>
                </a:gridCol>
                <a:gridCol w="3859375">
                  <a:extLst>
                    <a:ext uri="{9D8B030D-6E8A-4147-A177-3AD203B41FA5}">
                      <a16:colId xmlns:a16="http://schemas.microsoft.com/office/drawing/2014/main" val="20002"/>
                    </a:ext>
                  </a:extLst>
                </a:gridCol>
              </a:tblGrid>
              <a:tr h="386325">
                <a:tc>
                  <a:txBody>
                    <a:bodyPr/>
                    <a:lstStyle/>
                    <a:p>
                      <a:pPr marL="0" marR="0" lvl="0" indent="0" algn="ctr" rtl="0">
                        <a:spcBef>
                          <a:spcPts val="0"/>
                        </a:spcBef>
                        <a:spcAft>
                          <a:spcPts val="0"/>
                        </a:spcAft>
                        <a:buNone/>
                      </a:pPr>
                      <a:r>
                        <a:rPr lang="en-US" sz="1200" b="1" u="none" strike="noStrike" cap="none">
                          <a:latin typeface="Calibri"/>
                          <a:ea typeface="Calibri"/>
                          <a:cs typeface="Calibri"/>
                          <a:sym typeface="Calibri"/>
                        </a:rPr>
                        <a:t>현미경</a:t>
                      </a:r>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u="none" strike="noStrike" cap="none" dirty="0">
                          <a:latin typeface="Calibri"/>
                          <a:ea typeface="Calibri"/>
                          <a:cs typeface="Calibri"/>
                          <a:sym typeface="Calibri"/>
                        </a:rPr>
                        <a:t>08/11</a:t>
                      </a:r>
                      <a:endParaRPr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b="0" u="none" strike="noStrike" cap="none" dirty="0">
                          <a:latin typeface="Calibri"/>
                          <a:ea typeface="Calibri"/>
                          <a:cs typeface="Calibri"/>
                          <a:sym typeface="Calibri"/>
                        </a:rPr>
                        <a:t>08/18</a:t>
                      </a:r>
                      <a:endParaRPr dirty="0"/>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504400">
                <a:tc>
                  <a:txBody>
                    <a:bodyPr/>
                    <a:lstStyle/>
                    <a:p>
                      <a:pPr marL="0" marR="0" lvl="0" indent="0" algn="ctr" rtl="0">
                        <a:spcBef>
                          <a:spcPts val="0"/>
                        </a:spcBef>
                        <a:spcAft>
                          <a:spcPts val="0"/>
                        </a:spcAft>
                        <a:buNone/>
                      </a:pPr>
                      <a:r>
                        <a:rPr lang="en-US" sz="1200" b="1" u="none" strike="noStrike" cap="none">
                          <a:latin typeface="Calibri"/>
                          <a:ea typeface="Calibri"/>
                          <a:cs typeface="Calibri"/>
                          <a:sym typeface="Calibri"/>
                        </a:rPr>
                        <a:t>Representative</a:t>
                      </a:r>
                      <a:endParaRPr/>
                    </a:p>
                    <a:p>
                      <a:pPr marL="0" marR="0" lvl="0" indent="0" algn="ctr" rtl="0">
                        <a:spcBef>
                          <a:spcPts val="0"/>
                        </a:spcBef>
                        <a:spcAft>
                          <a:spcPts val="0"/>
                        </a:spcAft>
                        <a:buNone/>
                      </a:pPr>
                      <a:r>
                        <a:rPr lang="en-US" sz="1200" b="1" u="none" strike="noStrike" cap="none">
                          <a:latin typeface="Calibri"/>
                          <a:ea typeface="Calibri"/>
                          <a:cs typeface="Calibri"/>
                          <a:sym typeface="Calibri"/>
                        </a:rPr>
                        <a:t>Model</a:t>
                      </a:r>
                      <a:endParaRPr sz="1200"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u="none" strike="noStrike" cap="none" dirty="0"/>
                        <a:t>Semantic Segmentation </a:t>
                      </a:r>
                    </a:p>
                    <a:p>
                      <a:pPr marL="0" marR="0" lvl="2"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u="none" strike="noStrike" cap="none" baseline="0" dirty="0">
                          <a:sym typeface="Wingdings" panose="05000000000000000000" pitchFamily="2" charset="2"/>
                        </a:rPr>
                        <a:t>      </a:t>
                      </a:r>
                      <a:r>
                        <a:rPr lang="en-US" altLang="ko-KR" sz="1200" baseline="0" dirty="0"/>
                        <a:t>case </a:t>
                      </a:r>
                      <a:r>
                        <a:rPr lang="ko-KR" altLang="en-US" sz="1200" baseline="0" dirty="0"/>
                        <a:t>지정 확인 후 분석 작업 중</a:t>
                      </a:r>
                      <a:endParaRPr lang="en-US" altLang="ko-KR" sz="1200" baseline="0" dirty="0"/>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Baseline Clustering Project </a:t>
                      </a:r>
                      <a:r>
                        <a:rPr lang="ko-KR" altLang="en-US" sz="1200" baseline="0" dirty="0"/>
                        <a:t>추가 검증</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ko-KR" altLang="en-US" sz="1200" baseline="0" dirty="0"/>
                        <a:t>외부미팅에서 정성 평가예정</a:t>
                      </a:r>
                      <a:endParaRPr lang="en-US" altLang="ko-KR" sz="1200" baseline="0" dirty="0"/>
                    </a:p>
                  </a:txBody>
                  <a:tcPr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761700">
                <a:tc>
                  <a:txBody>
                    <a:bodyPr/>
                    <a:lstStyle/>
                    <a:p>
                      <a:pPr marL="0" marR="0" lvl="0" indent="0" algn="ctr" rtl="0">
                        <a:spcBef>
                          <a:spcPts val="0"/>
                        </a:spcBef>
                        <a:spcAft>
                          <a:spcPts val="0"/>
                        </a:spcAft>
                        <a:buNone/>
                      </a:pPr>
                      <a:r>
                        <a:rPr lang="en-US" sz="1200" b="1" u="none" strike="noStrike" cap="none">
                          <a:latin typeface="Calibri"/>
                          <a:ea typeface="Calibri"/>
                          <a:cs typeface="Calibri"/>
                          <a:sym typeface="Calibri"/>
                        </a:rPr>
                        <a:t>Segmentation</a:t>
                      </a:r>
                      <a:endParaRPr sz="1200" b="1"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err="1"/>
                        <a:t>unet</a:t>
                      </a:r>
                      <a:r>
                        <a:rPr lang="en-US" altLang="ko-KR" sz="1200" baseline="0" dirty="0"/>
                        <a:t> </a:t>
                      </a:r>
                      <a:r>
                        <a:rPr lang="ko-KR" altLang="en-US" sz="1200" baseline="0" dirty="0"/>
                        <a:t>기반 모델 </a:t>
                      </a:r>
                      <a:r>
                        <a:rPr lang="en-US" altLang="ko-KR" sz="1200" baseline="0" dirty="0"/>
                        <a:t>backbone </a:t>
                      </a:r>
                      <a:r>
                        <a:rPr lang="ko-KR" altLang="en-US" sz="1200" baseline="0" dirty="0"/>
                        <a:t>바꿔가면서 실험 중</a:t>
                      </a:r>
                      <a:endParaRPr lang="en-US" altLang="ko-KR" sz="1200" baseline="0" dirty="0"/>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새로운 </a:t>
                      </a:r>
                      <a:r>
                        <a:rPr lang="en-US" altLang="ko-KR" sz="1200" baseline="0" dirty="0"/>
                        <a:t>Architecture </a:t>
                      </a:r>
                      <a:r>
                        <a:rPr lang="ko-KR" altLang="en-US" sz="1200" baseline="0" dirty="0"/>
                        <a:t>도입 </a:t>
                      </a:r>
                      <a:r>
                        <a:rPr lang="en-US" altLang="ko-KR" sz="1200" baseline="0" dirty="0"/>
                        <a:t>: </a:t>
                      </a:r>
                      <a:r>
                        <a:rPr lang="en-US" altLang="ko-KR" sz="1200" baseline="0" dirty="0" err="1"/>
                        <a:t>Unet</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ko-KR" altLang="en-US" sz="1200" baseline="0" dirty="0"/>
                        <a:t>학습결과 제시</a:t>
                      </a:r>
                      <a:r>
                        <a:rPr lang="en-US" altLang="ko-KR" sz="1200" baseline="0" dirty="0"/>
                        <a:t>(resnet50, NM-</a:t>
                      </a:r>
                      <a:r>
                        <a:rPr lang="en-US" altLang="ko-KR" sz="1200" baseline="0" dirty="0" err="1"/>
                        <a:t>CutMix</a:t>
                      </a:r>
                      <a:r>
                        <a:rPr lang="en-US" altLang="ko-KR" sz="1200" baseline="0" dirty="0"/>
                        <a:t>)</a:t>
                      </a:r>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ko-KR" altLang="en-US" sz="1200" baseline="0" dirty="0"/>
                        <a:t>학습결과 제시</a:t>
                      </a:r>
                      <a:r>
                        <a:rPr lang="en-US" altLang="ko-KR" sz="1200" baseline="0" dirty="0"/>
                        <a:t>(resnet50, </a:t>
                      </a:r>
                      <a:r>
                        <a:rPr lang="en-US" altLang="ko-KR" sz="1200" baseline="0" dirty="0" err="1"/>
                        <a:t>ZeroLabel</a:t>
                      </a:r>
                      <a:r>
                        <a:rPr lang="en-US" altLang="ko-KR" sz="1200" baseline="0" dirty="0"/>
                        <a:t>)</a:t>
                      </a:r>
                    </a:p>
                  </a:txBody>
                  <a:tcPr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530768">
                <a:tc>
                  <a:txBody>
                    <a:bodyPr/>
                    <a:lstStyle/>
                    <a:p>
                      <a:pPr marL="0" marR="0" lvl="0" indent="0" algn="ctr" rtl="0">
                        <a:spcBef>
                          <a:spcPts val="0"/>
                        </a:spcBef>
                        <a:spcAft>
                          <a:spcPts val="0"/>
                        </a:spcAft>
                        <a:buNone/>
                      </a:pPr>
                      <a:r>
                        <a:rPr lang="en-US" sz="1200" b="1" u="none" strike="noStrike" cap="none">
                          <a:latin typeface="Calibri"/>
                          <a:ea typeface="Calibri"/>
                          <a:cs typeface="Calibri"/>
                          <a:sym typeface="Calibri"/>
                        </a:rPr>
                        <a:t>Weakly supervised</a:t>
                      </a:r>
                      <a:endParaRPr/>
                    </a:p>
                    <a:p>
                      <a:pPr marL="0" marR="0" lvl="0" indent="0" algn="ctr" rtl="0">
                        <a:spcBef>
                          <a:spcPts val="0"/>
                        </a:spcBef>
                        <a:spcAft>
                          <a:spcPts val="0"/>
                        </a:spcAft>
                        <a:buNone/>
                      </a:pPr>
                      <a:r>
                        <a:rPr lang="en-US" sz="1200" b="1" u="none" strike="noStrike" cap="none">
                          <a:latin typeface="Calibri"/>
                          <a:ea typeface="Calibri"/>
                          <a:cs typeface="Calibri"/>
                          <a:sym typeface="Calibri"/>
                        </a:rPr>
                        <a:t>Learning</a:t>
                      </a:r>
                      <a:endParaRPr sz="1200" b="1"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GCN </a:t>
                      </a:r>
                      <a:r>
                        <a:rPr lang="ko-KR" altLang="en-US" sz="1200" baseline="0" dirty="0"/>
                        <a:t>기반 분석 방식 코딩 진행 중</a:t>
                      </a:r>
                      <a:endParaRPr lang="en-US" altLang="ko-KR" sz="1200" baseline="0" dirty="0"/>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GCN</a:t>
                      </a:r>
                      <a:r>
                        <a:rPr lang="ko-KR" altLang="en-US" sz="1200" baseline="0" dirty="0"/>
                        <a:t> 기반의 </a:t>
                      </a:r>
                      <a:r>
                        <a:rPr lang="en-US" altLang="ko-KR" sz="1200" baseline="0" dirty="0"/>
                        <a:t>Multiple Instance Learning </a:t>
                      </a:r>
                      <a:r>
                        <a:rPr lang="ko-KR" altLang="en-US" sz="1200" baseline="0" dirty="0"/>
                        <a:t>방식 적용 코드 작업 중</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en-US" altLang="ko-KR" sz="1200" baseline="0" dirty="0" err="1"/>
                        <a:t>gnn</a:t>
                      </a:r>
                      <a:r>
                        <a:rPr lang="en-US" altLang="ko-KR" sz="1200" baseline="0" dirty="0"/>
                        <a:t> </a:t>
                      </a:r>
                      <a:r>
                        <a:rPr lang="ko-KR" altLang="en-US" sz="1200" baseline="0" dirty="0"/>
                        <a:t>기반 모델은 </a:t>
                      </a:r>
                      <a:r>
                        <a:rPr lang="en-US" altLang="ko-KR" sz="1200" baseline="0" dirty="0"/>
                        <a:t>loss </a:t>
                      </a:r>
                      <a:r>
                        <a:rPr lang="ko-KR" altLang="en-US" sz="1200" baseline="0" dirty="0"/>
                        <a:t>수렴이 되지 않아 문제점 파악 중</a:t>
                      </a:r>
                      <a:endParaRPr lang="en-US" altLang="ko-KR" sz="1200" baseline="0" dirty="0"/>
                    </a:p>
                  </a:txBody>
                  <a:tcPr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0550">
                <a:tc>
                  <a:txBody>
                    <a:bodyPr/>
                    <a:lstStyle/>
                    <a:p>
                      <a:pPr marL="0" marR="0" lvl="0" indent="0" algn="ctr" rtl="0">
                        <a:spcBef>
                          <a:spcPts val="0"/>
                        </a:spcBef>
                        <a:spcAft>
                          <a:spcPts val="0"/>
                        </a:spcAft>
                        <a:buNone/>
                      </a:pPr>
                      <a:r>
                        <a:rPr lang="en-US" sz="1200" b="1" u="none" strike="noStrike" cap="none">
                          <a:latin typeface="Calibri"/>
                          <a:ea typeface="Calibri"/>
                          <a:cs typeface="Calibri"/>
                          <a:sym typeface="Calibri"/>
                        </a:rPr>
                        <a:t>기타</a:t>
                      </a:r>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rtl="0">
                        <a:lnSpc>
                          <a:spcPct val="100000"/>
                        </a:lnSpc>
                        <a:spcBef>
                          <a:spcPts val="0"/>
                        </a:spcBef>
                        <a:spcAft>
                          <a:spcPts val="0"/>
                        </a:spcAft>
                        <a:buClr>
                          <a:schemeClr val="dk1"/>
                        </a:buClr>
                        <a:buSzPts val="1000"/>
                        <a:buFont typeface="Arial"/>
                        <a:buChar char="•"/>
                      </a:pPr>
                      <a:r>
                        <a:rPr lang="en-US" sz="1000" b="1" u="none" strike="noStrike" cap="none" dirty="0">
                          <a:latin typeface="Calibri"/>
                          <a:ea typeface="Calibri"/>
                          <a:cs typeface="Calibri"/>
                          <a:sym typeface="Calibri"/>
                        </a:rPr>
                        <a:t>Weakly Supervised Learning </a:t>
                      </a:r>
                      <a:r>
                        <a:rPr lang="en-US" sz="1000" u="none" strike="noStrike" cap="none" dirty="0" err="1">
                          <a:latin typeface="Calibri"/>
                          <a:ea typeface="Calibri"/>
                          <a:cs typeface="Calibri"/>
                          <a:sym typeface="Calibri"/>
                        </a:rPr>
                        <a:t>현미경</a:t>
                      </a:r>
                      <a:r>
                        <a:rPr lang="en-US" sz="1000" u="none" strike="noStrike" cap="none" dirty="0">
                          <a:latin typeface="Calibri"/>
                          <a:ea typeface="Calibri"/>
                          <a:cs typeface="Calibri"/>
                          <a:sym typeface="Calibri"/>
                        </a:rPr>
                        <a:t> </a:t>
                      </a:r>
                      <a:r>
                        <a:rPr lang="en-US" sz="1000" u="none" strike="noStrike" cap="none" dirty="0" err="1">
                          <a:latin typeface="Calibri"/>
                          <a:ea typeface="Calibri"/>
                          <a:cs typeface="Calibri"/>
                          <a:sym typeface="Calibri"/>
                        </a:rPr>
                        <a:t>데이터</a:t>
                      </a:r>
                      <a:r>
                        <a:rPr lang="en-US" sz="1000" u="none" strike="noStrike" cap="none" dirty="0">
                          <a:latin typeface="Calibri"/>
                          <a:ea typeface="Calibri"/>
                          <a:cs typeface="Calibri"/>
                          <a:sym typeface="Calibri"/>
                        </a:rPr>
                        <a:t> </a:t>
                      </a:r>
                      <a:r>
                        <a:rPr lang="en-US" sz="1000" u="none" strike="noStrike" cap="none" dirty="0" err="1">
                          <a:latin typeface="Calibri"/>
                          <a:ea typeface="Calibri"/>
                          <a:cs typeface="Calibri"/>
                          <a:sym typeface="Calibri"/>
                        </a:rPr>
                        <a:t>일정</a:t>
                      </a:r>
                      <a:r>
                        <a:rPr lang="en-US" sz="1000" u="none" strike="noStrike" cap="none" dirty="0">
                          <a:latin typeface="Calibri"/>
                          <a:ea typeface="Calibri"/>
                          <a:cs typeface="Calibri"/>
                          <a:sym typeface="Calibri"/>
                        </a:rPr>
                        <a:t> </a:t>
                      </a:r>
                      <a:r>
                        <a:rPr lang="en-US" sz="1000" u="none" strike="noStrike" cap="none" dirty="0" err="1">
                          <a:latin typeface="Calibri"/>
                          <a:ea typeface="Calibri"/>
                          <a:cs typeface="Calibri"/>
                          <a:sym typeface="Calibri"/>
                        </a:rPr>
                        <a:t>문의</a:t>
                      </a:r>
                      <a:endParaRPr sz="1000" u="none" strike="noStrike" cap="none" dirty="0">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000"/>
                        <a:buFont typeface="Arial"/>
                        <a:buChar char="•"/>
                      </a:pPr>
                      <a:r>
                        <a:rPr lang="en-US" sz="1000" u="none" strike="noStrike" cap="none" dirty="0" err="1">
                          <a:latin typeface="Calibri"/>
                          <a:ea typeface="Calibri"/>
                          <a:cs typeface="Calibri"/>
                          <a:sym typeface="Calibri"/>
                        </a:rPr>
                        <a:t>연구실</a:t>
                      </a:r>
                      <a:r>
                        <a:rPr lang="en-US" sz="1000" u="none" strike="noStrike" cap="none" dirty="0">
                          <a:latin typeface="Calibri"/>
                          <a:ea typeface="Calibri"/>
                          <a:cs typeface="Calibri"/>
                          <a:sym typeface="Calibri"/>
                        </a:rPr>
                        <a:t> </a:t>
                      </a:r>
                      <a:r>
                        <a:rPr lang="en-US" sz="1000" u="none" strike="noStrike" cap="none" dirty="0" err="1">
                          <a:latin typeface="Calibri"/>
                          <a:ea typeface="Calibri"/>
                          <a:cs typeface="Calibri"/>
                          <a:sym typeface="Calibri"/>
                        </a:rPr>
                        <a:t>코드</a:t>
                      </a:r>
                      <a:r>
                        <a:rPr lang="en-US" sz="1000" u="none" strike="noStrike" cap="none" dirty="0">
                          <a:latin typeface="Calibri"/>
                          <a:ea typeface="Calibri"/>
                          <a:cs typeface="Calibri"/>
                          <a:sym typeface="Calibri"/>
                        </a:rPr>
                        <a:t> </a:t>
                      </a:r>
                      <a:r>
                        <a:rPr lang="en-US" sz="1000" u="none" strike="noStrike" cap="none" dirty="0" err="1">
                          <a:latin typeface="Calibri"/>
                          <a:ea typeface="Calibri"/>
                          <a:cs typeface="Calibri"/>
                          <a:sym typeface="Calibri"/>
                        </a:rPr>
                        <a:t>백업</a:t>
                      </a:r>
                      <a:r>
                        <a:rPr lang="en-US" sz="1000" u="none" strike="noStrike" cap="none" dirty="0">
                          <a:latin typeface="Calibri"/>
                          <a:ea typeface="Calibri"/>
                          <a:cs typeface="Calibri"/>
                          <a:sym typeface="Calibri"/>
                        </a:rPr>
                        <a:t> </a:t>
                      </a:r>
                      <a:r>
                        <a:rPr lang="en-US" sz="1000" u="none" strike="noStrike" cap="none" dirty="0" err="1">
                          <a:latin typeface="Calibri"/>
                          <a:ea typeface="Calibri"/>
                          <a:cs typeface="Calibri"/>
                          <a:sym typeface="Calibri"/>
                        </a:rPr>
                        <a:t>진행중</a:t>
                      </a:r>
                      <a:endParaRPr sz="1000" u="none" strike="noStrike" cap="none" dirty="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171450" marR="0" lvl="0" indent="-171450" algn="l" rtl="0">
                        <a:lnSpc>
                          <a:spcPct val="150000"/>
                        </a:lnSpc>
                        <a:spcBef>
                          <a:spcPts val="0"/>
                        </a:spcBef>
                        <a:spcAft>
                          <a:spcPts val="0"/>
                        </a:spcAft>
                        <a:buClr>
                          <a:schemeClr val="dk1"/>
                        </a:buClr>
                        <a:buSzPts val="1000"/>
                        <a:buFont typeface="Arial"/>
                        <a:buChar char="•"/>
                      </a:pPr>
                      <a:r>
                        <a:rPr lang="ko-KR" altLang="en-US" sz="1000" b="1" u="none" strike="noStrike" cap="none" dirty="0" err="1">
                          <a:latin typeface="Calibri"/>
                          <a:ea typeface="Calibri"/>
                          <a:cs typeface="Calibri"/>
                          <a:sym typeface="Calibri"/>
                        </a:rPr>
                        <a:t>윤석주</a:t>
                      </a:r>
                      <a:r>
                        <a:rPr lang="ko-KR" altLang="en-US" sz="1000" b="1" u="none" strike="noStrike" cap="none" dirty="0">
                          <a:latin typeface="Calibri"/>
                          <a:ea typeface="Calibri"/>
                          <a:cs typeface="Calibri"/>
                          <a:sym typeface="Calibri"/>
                        </a:rPr>
                        <a:t> 과장 </a:t>
                      </a:r>
                      <a:r>
                        <a:rPr lang="en-US" altLang="ko-KR" sz="1000" b="1" u="none" strike="noStrike" cap="none" dirty="0">
                          <a:latin typeface="Calibri"/>
                          <a:ea typeface="Calibri"/>
                          <a:cs typeface="Calibri"/>
                          <a:sym typeface="Calibri"/>
                        </a:rPr>
                        <a:t>Self supervised learning Test </a:t>
                      </a:r>
                      <a:r>
                        <a:rPr lang="ko-KR" altLang="en-US" sz="1000" b="1" u="none" strike="noStrike" cap="none" dirty="0">
                          <a:latin typeface="Calibri"/>
                          <a:ea typeface="Calibri"/>
                          <a:cs typeface="Calibri"/>
                          <a:sym typeface="Calibri"/>
                        </a:rPr>
                        <a:t>데이터 공유 </a:t>
                      </a:r>
                      <a:r>
                        <a:rPr lang="en-US" altLang="ko-KR" sz="1000" b="1" u="none" strike="noStrike" cap="none" dirty="0">
                          <a:latin typeface="Calibri"/>
                          <a:ea typeface="Calibri"/>
                          <a:cs typeface="Calibri"/>
                          <a:sym typeface="Calibri"/>
                        </a:rPr>
                        <a:t>(</a:t>
                      </a:r>
                      <a:r>
                        <a:rPr lang="ko-KR" altLang="en-US" sz="1000" b="1" u="none" strike="noStrike" cap="none" dirty="0" err="1">
                          <a:latin typeface="Calibri"/>
                          <a:ea typeface="Calibri"/>
                          <a:cs typeface="Calibri"/>
                          <a:sym typeface="Calibri"/>
                        </a:rPr>
                        <a:t>홍성래</a:t>
                      </a:r>
                      <a:r>
                        <a:rPr lang="ko-KR" altLang="en-US" sz="1000" b="1" u="none" strike="noStrike" cap="none" dirty="0">
                          <a:latin typeface="Calibri"/>
                          <a:ea typeface="Calibri"/>
                          <a:cs typeface="Calibri"/>
                          <a:sym typeface="Calibri"/>
                        </a:rPr>
                        <a:t> 연구원 전달</a:t>
                      </a:r>
                      <a:r>
                        <a:rPr lang="en-US" altLang="ko-KR" sz="1000" b="1" u="none" strike="noStrike" cap="none" dirty="0">
                          <a:latin typeface="Calibri"/>
                          <a:ea typeface="Calibri"/>
                          <a:cs typeface="Calibri"/>
                          <a:sym typeface="Calibri"/>
                        </a:rPr>
                        <a:t>)  - </a:t>
                      </a:r>
                      <a:r>
                        <a:rPr lang="ko-KR" altLang="en-US" sz="1000" u="none" strike="noStrike" cap="none" dirty="0">
                          <a:latin typeface="Calibri"/>
                          <a:ea typeface="Calibri"/>
                          <a:cs typeface="Calibri"/>
                          <a:sym typeface="Calibri"/>
                        </a:rPr>
                        <a:t>추가 </a:t>
                      </a:r>
                      <a:r>
                        <a:rPr lang="en-US" altLang="ko-KR" sz="1000" u="none" strike="noStrike" cap="none" dirty="0">
                          <a:latin typeface="Calibri"/>
                          <a:ea typeface="Calibri"/>
                          <a:cs typeface="Calibri"/>
                          <a:sym typeface="Calibri"/>
                        </a:rPr>
                        <a:t>M, N </a:t>
                      </a:r>
                      <a:r>
                        <a:rPr lang="ko-KR" altLang="en-US" sz="1000" u="none" strike="noStrike" cap="none" dirty="0">
                          <a:latin typeface="Calibri"/>
                          <a:ea typeface="Calibri"/>
                          <a:cs typeface="Calibri"/>
                          <a:sym typeface="Calibri"/>
                        </a:rPr>
                        <a:t>데이터 노이즈 필터 및 </a:t>
                      </a:r>
                      <a:r>
                        <a:rPr lang="ko-KR" altLang="en-US" sz="1000" u="none" strike="noStrike" cap="none" dirty="0" err="1">
                          <a:latin typeface="Calibri"/>
                          <a:ea typeface="Calibri"/>
                          <a:cs typeface="Calibri"/>
                          <a:sym typeface="Calibri"/>
                        </a:rPr>
                        <a:t>대표이미지</a:t>
                      </a:r>
                      <a:r>
                        <a:rPr lang="ko-KR" altLang="en-US" sz="1000" u="none" strike="noStrike" cap="none" dirty="0">
                          <a:latin typeface="Calibri"/>
                          <a:ea typeface="Calibri"/>
                          <a:cs typeface="Calibri"/>
                          <a:sym typeface="Calibri"/>
                        </a:rPr>
                        <a:t> 선정</a:t>
                      </a:r>
                      <a:r>
                        <a:rPr lang="en-US" altLang="ko-KR" sz="1000" u="none" strike="noStrike" cap="none" dirty="0">
                          <a:latin typeface="Calibri"/>
                          <a:ea typeface="Calibri"/>
                          <a:cs typeface="Calibri"/>
                          <a:sym typeface="Calibri"/>
                        </a:rPr>
                        <a:t>. </a:t>
                      </a:r>
                      <a:r>
                        <a:rPr lang="ko-KR" altLang="en-US" sz="1000" u="none" strike="noStrike" cap="none" dirty="0">
                          <a:latin typeface="Calibri"/>
                          <a:ea typeface="Calibri"/>
                          <a:cs typeface="Calibri"/>
                          <a:sym typeface="Calibri"/>
                        </a:rPr>
                        <a:t>데이터 추가하여 </a:t>
                      </a:r>
                      <a:r>
                        <a:rPr lang="en-US" altLang="ko-KR" sz="1000" u="none" strike="noStrike" cap="none" dirty="0">
                          <a:latin typeface="Calibri"/>
                          <a:ea typeface="Calibri"/>
                          <a:cs typeface="Calibri"/>
                          <a:sym typeface="Calibri"/>
                        </a:rPr>
                        <a:t>COD </a:t>
                      </a:r>
                      <a:r>
                        <a:rPr lang="ko-KR" altLang="en-US" sz="1000" u="none" strike="noStrike" cap="none" dirty="0">
                          <a:latin typeface="Calibri"/>
                          <a:ea typeface="Calibri"/>
                          <a:cs typeface="Calibri"/>
                          <a:sym typeface="Calibri"/>
                        </a:rPr>
                        <a:t>학습 중</a:t>
                      </a:r>
                      <a:r>
                        <a:rPr lang="en-US" altLang="ko-KR" sz="1000" u="none" strike="noStrike" cap="none" dirty="0">
                          <a:latin typeface="Calibri"/>
                          <a:ea typeface="Calibri"/>
                          <a:cs typeface="Calibri"/>
                          <a:sym typeface="Calibri"/>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u="none" strike="noStrike" cap="none" dirty="0" err="1">
                          <a:latin typeface="Calibri"/>
                          <a:ea typeface="Calibri"/>
                          <a:cs typeface="Calibri"/>
                          <a:sym typeface="Calibri"/>
                        </a:rPr>
                        <a:t>홍성래</a:t>
                      </a:r>
                      <a:r>
                        <a:rPr lang="ko-KR" altLang="en-US" sz="1000" u="none" strike="noStrike" cap="none" dirty="0">
                          <a:latin typeface="Calibri"/>
                          <a:ea typeface="Calibri"/>
                          <a:cs typeface="Calibri"/>
                          <a:sym typeface="Calibri"/>
                        </a:rPr>
                        <a:t> 학생 코로나 확진</a:t>
                      </a:r>
                      <a:endParaRPr sz="1000" u="none" strike="noStrike" cap="none" dirty="0">
                        <a:latin typeface="Calibri"/>
                        <a:ea typeface="Calibri"/>
                        <a:cs typeface="Calibri"/>
                        <a:sym typeface="Calibri"/>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15772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graphicFrame>
        <p:nvGraphicFramePr>
          <p:cNvPr id="37" name="표 36">
            <a:extLst>
              <a:ext uri="{FF2B5EF4-FFF2-40B4-BE49-F238E27FC236}">
                <a16:creationId xmlns:a16="http://schemas.microsoft.com/office/drawing/2014/main" id="{9F7BF6C2-987E-463E-A538-1373E233B968}"/>
              </a:ext>
            </a:extLst>
          </p:cNvPr>
          <p:cNvGraphicFramePr>
            <a:graphicFrameLocks noGrp="1"/>
          </p:cNvGraphicFramePr>
          <p:nvPr>
            <p:extLst/>
          </p:nvPr>
        </p:nvGraphicFramePr>
        <p:xfrm>
          <a:off x="2510411" y="2475877"/>
          <a:ext cx="6477000" cy="2466976"/>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535142935"/>
                    </a:ext>
                  </a:extLst>
                </a:gridCol>
                <a:gridCol w="1619250">
                  <a:extLst>
                    <a:ext uri="{9D8B030D-6E8A-4147-A177-3AD203B41FA5}">
                      <a16:colId xmlns:a16="http://schemas.microsoft.com/office/drawing/2014/main" val="3264022576"/>
                    </a:ext>
                  </a:extLst>
                </a:gridCol>
                <a:gridCol w="1619250">
                  <a:extLst>
                    <a:ext uri="{9D8B030D-6E8A-4147-A177-3AD203B41FA5}">
                      <a16:colId xmlns:a16="http://schemas.microsoft.com/office/drawing/2014/main" val="3079807558"/>
                    </a:ext>
                  </a:extLst>
                </a:gridCol>
                <a:gridCol w="1619250">
                  <a:extLst>
                    <a:ext uri="{9D8B030D-6E8A-4147-A177-3AD203B41FA5}">
                      <a16:colId xmlns:a16="http://schemas.microsoft.com/office/drawing/2014/main" val="3163583069"/>
                    </a:ext>
                  </a:extLst>
                </a:gridCol>
              </a:tblGrid>
              <a:tr h="450035">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Label = </a:t>
                      </a:r>
                      <a:r>
                        <a:rPr lang="en-US" altLang="ko-KR" sz="1000" dirty="0" err="1"/>
                        <a:t>Pred</a:t>
                      </a:r>
                      <a:endParaRPr lang="ko-KR" altLang="en-US" sz="1000" b="1" dirty="0">
                        <a:solidFill>
                          <a:schemeClr val="tx1"/>
                        </a:solidFill>
                      </a:endParaRPr>
                    </a:p>
                  </a:txBody>
                  <a:tcPr marL="68580" marR="68580" marT="34290" marB="34290" anchor="ctr"/>
                </a:tc>
                <a:tc hMerge="1">
                  <a:txBody>
                    <a:bodyPr/>
                    <a:lstStyle/>
                    <a:p>
                      <a:pPr latinLnBrk="1"/>
                      <a:endParaRPr lang="ko-KR" altLang="en-US" dirty="0"/>
                    </a:p>
                  </a:txBody>
                  <a:tcP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Label </a:t>
                      </a:r>
                      <a:r>
                        <a:rPr lang="ko-KR" altLang="en-US" sz="1000" dirty="0"/>
                        <a:t>≠ </a:t>
                      </a:r>
                      <a:r>
                        <a:rPr lang="en-US" altLang="ko-KR" sz="1000" dirty="0" err="1"/>
                        <a:t>Pred</a:t>
                      </a:r>
                      <a:endParaRPr lang="ko-KR" altLang="en-US" sz="1000" b="1" dirty="0">
                        <a:solidFill>
                          <a:schemeClr val="tx1"/>
                        </a:solidFill>
                      </a:endParaRPr>
                    </a:p>
                  </a:txBody>
                  <a:tcPr marL="68580" marR="68580" marT="34290" marB="34290" anchor="ctr"/>
                </a:tc>
                <a:tc hMerge="1">
                  <a:txBody>
                    <a:bodyPr/>
                    <a:lstStyle/>
                    <a:p>
                      <a:pPr latinLnBrk="1"/>
                      <a:endParaRPr lang="ko-KR" altLang="en-US" dirty="0"/>
                    </a:p>
                  </a:txBody>
                  <a:tcPr/>
                </a:tc>
                <a:extLst>
                  <a:ext uri="{0D108BD9-81ED-4DB2-BD59-A6C34878D82A}">
                    <a16:rowId xmlns:a16="http://schemas.microsoft.com/office/drawing/2014/main" val="1313006755"/>
                  </a:ext>
                </a:extLst>
              </a:tr>
              <a:tr h="305164">
                <a:tc>
                  <a:txBody>
                    <a:bodyPr/>
                    <a:lstStyle/>
                    <a:p>
                      <a:pPr algn="ctr" latinLnBrk="1"/>
                      <a:r>
                        <a:rPr lang="en-US" altLang="ko-KR" sz="1100" dirty="0">
                          <a:solidFill>
                            <a:schemeClr val="tx1"/>
                          </a:solidFill>
                        </a:rPr>
                        <a:t>Case1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Case2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Case3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Case4</a:t>
                      </a:r>
                      <a:endParaRPr lang="ko-KR" altLang="en-US" sz="1100" dirty="0">
                        <a:solidFill>
                          <a:schemeClr val="tx1"/>
                        </a:solidFill>
                      </a:endParaRPr>
                    </a:p>
                  </a:txBody>
                  <a:tcPr marL="68580" marR="68580" marT="34290" marB="34290" anchor="ctr"/>
                </a:tc>
                <a:extLst>
                  <a:ext uri="{0D108BD9-81ED-4DB2-BD59-A6C34878D82A}">
                    <a16:rowId xmlns:a16="http://schemas.microsoft.com/office/drawing/2014/main" val="452248505"/>
                  </a:ext>
                </a:extLst>
              </a:tr>
              <a:tr h="1711777">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[0.9, 0.1]</a:t>
                      </a:r>
                    </a:p>
                    <a:p>
                      <a:pPr algn="l" latinLnBrk="1"/>
                      <a:r>
                        <a:rPr lang="en-US" altLang="ko-KR" sz="1100" dirty="0">
                          <a:solidFill>
                            <a:schemeClr val="tx1"/>
                          </a:solidFill>
                        </a:rPr>
                        <a:t>Label [1, 0]</a:t>
                      </a:r>
                    </a:p>
                    <a:p>
                      <a:pPr algn="l" latinLnBrk="1"/>
                      <a:r>
                        <a:rPr lang="en-US" altLang="ko-KR" sz="1100" dirty="0">
                          <a:solidFill>
                            <a:schemeClr val="tx1"/>
                          </a:solidFill>
                        </a:rPr>
                        <a:t>Loss 0.05</a:t>
                      </a:r>
                    </a:p>
                    <a:p>
                      <a:pPr algn="l" latinLnBrk="1"/>
                      <a:endParaRPr lang="en-US" altLang="ko-KR" sz="1100" dirty="0">
                        <a:solidFill>
                          <a:schemeClr val="tx1"/>
                        </a:solidFill>
                      </a:endParaRPr>
                    </a:p>
                    <a:p>
                      <a:pPr algn="l" latinLnBrk="1"/>
                      <a:r>
                        <a:rPr lang="en-US" altLang="ko-KR" sz="1100" dirty="0">
                          <a:solidFill>
                            <a:schemeClr val="tx1"/>
                          </a:solidFill>
                        </a:rPr>
                        <a:t>Confidence: high</a:t>
                      </a:r>
                    </a:p>
                    <a:p>
                      <a:pPr algn="l" latinLnBrk="1"/>
                      <a:r>
                        <a:rPr lang="en-US" altLang="ko-KR" sz="1100" dirty="0">
                          <a:solidFill>
                            <a:schemeClr val="tx1"/>
                          </a:solidFill>
                        </a:rPr>
                        <a:t>Absolute Truth: P</a:t>
                      </a:r>
                    </a:p>
                    <a:p>
                      <a:pPr algn="l" latinLnBrk="1"/>
                      <a:r>
                        <a:rPr lang="en-US" altLang="ko-KR" sz="1100" dirty="0">
                          <a:solidFill>
                            <a:schemeClr val="tx1"/>
                          </a:solidFill>
                        </a:rPr>
                        <a:t>Label: P</a:t>
                      </a:r>
                    </a:p>
                    <a:p>
                      <a:pPr algn="l"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[0.4, 0.6]</a:t>
                      </a:r>
                    </a:p>
                    <a:p>
                      <a:pPr algn="l" latinLnBrk="1"/>
                      <a:r>
                        <a:rPr lang="en-US" altLang="ko-KR" sz="1100" dirty="0">
                          <a:solidFill>
                            <a:schemeClr val="tx1"/>
                          </a:solidFill>
                        </a:rPr>
                        <a:t>Label [0, 1]</a:t>
                      </a:r>
                    </a:p>
                    <a:p>
                      <a:pPr algn="l" latinLnBrk="1"/>
                      <a:r>
                        <a:rPr lang="en-US" altLang="ko-KR" sz="1100" dirty="0">
                          <a:solidFill>
                            <a:schemeClr val="tx1"/>
                          </a:solidFill>
                        </a:rPr>
                        <a:t>Loss 0.22</a:t>
                      </a:r>
                    </a:p>
                    <a:p>
                      <a:pPr algn="l" latinLnBrk="1"/>
                      <a:endParaRPr lang="en-US" altLang="ko-KR" sz="1100" dirty="0">
                        <a:solidFill>
                          <a:schemeClr val="tx1"/>
                        </a:solidFill>
                      </a:endParaRPr>
                    </a:p>
                    <a:p>
                      <a:pPr algn="l" latinLnBrk="1"/>
                      <a:r>
                        <a:rPr lang="en-US" altLang="ko-KR" sz="1100" dirty="0">
                          <a:solidFill>
                            <a:schemeClr val="tx1"/>
                          </a:solidFill>
                        </a:rPr>
                        <a:t>Confidence: low</a:t>
                      </a:r>
                    </a:p>
                    <a:p>
                      <a:pPr algn="l" latinLnBrk="1"/>
                      <a:r>
                        <a:rPr lang="en-US" altLang="ko-KR" sz="1100" dirty="0">
                          <a:solidFill>
                            <a:schemeClr val="tx1"/>
                          </a:solidFill>
                        </a:rPr>
                        <a:t>Absolute Truth: P</a:t>
                      </a:r>
                    </a:p>
                    <a:p>
                      <a:pPr algn="l" latinLnBrk="1"/>
                      <a:r>
                        <a:rPr lang="en-US" altLang="ko-KR" sz="1100" dirty="0">
                          <a:solidFill>
                            <a:schemeClr val="tx1"/>
                          </a:solidFill>
                        </a:rPr>
                        <a:t>Label: N(noise label)</a:t>
                      </a:r>
                    </a:p>
                    <a:p>
                      <a:pPr algn="dist"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[0.9, 0.1]</a:t>
                      </a:r>
                    </a:p>
                    <a:p>
                      <a:pPr algn="l" latinLnBrk="1"/>
                      <a:r>
                        <a:rPr lang="en-US" altLang="ko-KR" sz="1100" dirty="0">
                          <a:solidFill>
                            <a:schemeClr val="tx1"/>
                          </a:solidFill>
                        </a:rPr>
                        <a:t>Label [0, 1]</a:t>
                      </a:r>
                    </a:p>
                    <a:p>
                      <a:pPr algn="l" latinLnBrk="1"/>
                      <a:r>
                        <a:rPr lang="en-US" altLang="ko-KR" sz="1100" dirty="0">
                          <a:solidFill>
                            <a:schemeClr val="tx1"/>
                          </a:solidFill>
                        </a:rPr>
                        <a:t>Loss 1</a:t>
                      </a:r>
                    </a:p>
                    <a:p>
                      <a:pPr algn="l" latinLnBrk="1"/>
                      <a:endParaRPr lang="en-US" altLang="ko-KR" sz="1100" dirty="0">
                        <a:solidFill>
                          <a:schemeClr val="tx1"/>
                        </a:solidFill>
                      </a:endParaRPr>
                    </a:p>
                    <a:p>
                      <a:pPr algn="l" latinLnBrk="1"/>
                      <a:r>
                        <a:rPr lang="en-US" altLang="ko-KR" sz="1100" dirty="0">
                          <a:solidFill>
                            <a:schemeClr val="tx1"/>
                          </a:solidFill>
                        </a:rPr>
                        <a:t>Confidence: high</a:t>
                      </a:r>
                    </a:p>
                    <a:p>
                      <a:pPr algn="l" latinLnBrk="1"/>
                      <a:r>
                        <a:rPr lang="en-US" altLang="ko-KR" sz="1100" dirty="0">
                          <a:solidFill>
                            <a:schemeClr val="tx1"/>
                          </a:solidFill>
                        </a:rPr>
                        <a:t>Absolute Truth: P</a:t>
                      </a:r>
                    </a:p>
                    <a:p>
                      <a:pPr algn="l" latinLnBrk="1"/>
                      <a:r>
                        <a:rPr lang="en-US" altLang="ko-KR" sz="1100" dirty="0">
                          <a:solidFill>
                            <a:schemeClr val="tx1"/>
                          </a:solidFill>
                        </a:rPr>
                        <a:t>Label: N(noise label)</a:t>
                      </a:r>
                    </a:p>
                    <a:p>
                      <a:pPr algn="dist"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[0.4, 0.6]</a:t>
                      </a:r>
                    </a:p>
                    <a:p>
                      <a:pPr algn="l" latinLnBrk="1"/>
                      <a:r>
                        <a:rPr lang="en-US" altLang="ko-KR" sz="1100" dirty="0">
                          <a:solidFill>
                            <a:schemeClr val="tx1"/>
                          </a:solidFill>
                        </a:rPr>
                        <a:t>Label [1, 0]</a:t>
                      </a:r>
                    </a:p>
                    <a:p>
                      <a:pPr algn="l" latinLnBrk="1"/>
                      <a:r>
                        <a:rPr lang="en-US" altLang="ko-KR" sz="1100" dirty="0">
                          <a:solidFill>
                            <a:schemeClr val="tx1"/>
                          </a:solidFill>
                        </a:rPr>
                        <a:t>Loss 0.4</a:t>
                      </a:r>
                    </a:p>
                    <a:p>
                      <a:pPr algn="l" latinLnBrk="1"/>
                      <a:endParaRPr lang="en-US" altLang="ko-KR" sz="1100" dirty="0">
                        <a:solidFill>
                          <a:schemeClr val="tx1"/>
                        </a:solidFill>
                      </a:endParaRPr>
                    </a:p>
                    <a:p>
                      <a:pPr algn="l" latinLnBrk="1"/>
                      <a:r>
                        <a:rPr lang="en-US" altLang="ko-KR" sz="1100" dirty="0">
                          <a:solidFill>
                            <a:schemeClr val="tx1"/>
                          </a:solidFill>
                        </a:rPr>
                        <a:t>Confidence: low</a:t>
                      </a:r>
                    </a:p>
                    <a:p>
                      <a:pPr algn="l" latinLnBrk="1"/>
                      <a:r>
                        <a:rPr lang="en-US" altLang="ko-KR" sz="1100" dirty="0">
                          <a:solidFill>
                            <a:schemeClr val="tx1"/>
                          </a:solidFill>
                        </a:rPr>
                        <a:t>Absolute Truth: P</a:t>
                      </a:r>
                    </a:p>
                    <a:p>
                      <a:pPr algn="l" latinLnBrk="1"/>
                      <a:r>
                        <a:rPr lang="en-US" altLang="ko-KR" sz="1100" dirty="0">
                          <a:solidFill>
                            <a:schemeClr val="tx1"/>
                          </a:solidFill>
                        </a:rPr>
                        <a:t>Label: P</a:t>
                      </a:r>
                    </a:p>
                    <a:p>
                      <a:pPr algn="dist" latinLnBrk="1"/>
                      <a:endParaRPr lang="ko-KR" altLang="en-US" sz="1100" dirty="0">
                        <a:solidFill>
                          <a:schemeClr val="tx1"/>
                        </a:solidFill>
                      </a:endParaRPr>
                    </a:p>
                  </a:txBody>
                  <a:tcPr marL="68580" marR="68580" marT="34290" marB="34290" anchor="ctr"/>
                </a:tc>
                <a:extLst>
                  <a:ext uri="{0D108BD9-81ED-4DB2-BD59-A6C34878D82A}">
                    <a16:rowId xmlns:a16="http://schemas.microsoft.com/office/drawing/2014/main" val="3352178115"/>
                  </a:ext>
                </a:extLst>
              </a:tr>
            </a:tbl>
          </a:graphicData>
        </a:graphic>
      </p:graphicFrame>
      <p:graphicFrame>
        <p:nvGraphicFramePr>
          <p:cNvPr id="39" name="표 38">
            <a:extLst>
              <a:ext uri="{FF2B5EF4-FFF2-40B4-BE49-F238E27FC236}">
                <a16:creationId xmlns:a16="http://schemas.microsoft.com/office/drawing/2014/main" id="{48E54606-8128-4A20-86BA-DF996DD77DB7}"/>
              </a:ext>
            </a:extLst>
          </p:cNvPr>
          <p:cNvGraphicFramePr>
            <a:graphicFrameLocks noGrp="1"/>
          </p:cNvGraphicFramePr>
          <p:nvPr>
            <p:extLst/>
          </p:nvPr>
        </p:nvGraphicFramePr>
        <p:xfrm>
          <a:off x="126503" y="2837827"/>
          <a:ext cx="2302945" cy="2110740"/>
        </p:xfrm>
        <a:graphic>
          <a:graphicData uri="http://schemas.openxmlformats.org/drawingml/2006/table">
            <a:tbl>
              <a:tblPr firstRow="1" bandRow="1">
                <a:tableStyleId>{616DA210-FB5B-4158-B5E0-FEB733F419BA}</a:tableStyleId>
              </a:tblPr>
              <a:tblGrid>
                <a:gridCol w="646348">
                  <a:extLst>
                    <a:ext uri="{9D8B030D-6E8A-4147-A177-3AD203B41FA5}">
                      <a16:colId xmlns:a16="http://schemas.microsoft.com/office/drawing/2014/main" val="176046788"/>
                    </a:ext>
                  </a:extLst>
                </a:gridCol>
                <a:gridCol w="586539">
                  <a:extLst>
                    <a:ext uri="{9D8B030D-6E8A-4147-A177-3AD203B41FA5}">
                      <a16:colId xmlns:a16="http://schemas.microsoft.com/office/drawing/2014/main" val="468127382"/>
                    </a:ext>
                  </a:extLst>
                </a:gridCol>
                <a:gridCol w="434371">
                  <a:extLst>
                    <a:ext uri="{9D8B030D-6E8A-4147-A177-3AD203B41FA5}">
                      <a16:colId xmlns:a16="http://schemas.microsoft.com/office/drawing/2014/main" val="1593808279"/>
                    </a:ext>
                  </a:extLst>
                </a:gridCol>
                <a:gridCol w="635687">
                  <a:extLst>
                    <a:ext uri="{9D8B030D-6E8A-4147-A177-3AD203B41FA5}">
                      <a16:colId xmlns:a16="http://schemas.microsoft.com/office/drawing/2014/main" val="1135403842"/>
                    </a:ext>
                  </a:extLst>
                </a:gridCol>
              </a:tblGrid>
              <a:tr h="342900">
                <a:tc>
                  <a:txBody>
                    <a:bodyPr/>
                    <a:lstStyle/>
                    <a:p>
                      <a:pPr algn="ctr" latinLnBrk="1"/>
                      <a:r>
                        <a:rPr lang="en-US" altLang="ko-KR" sz="900" dirty="0"/>
                        <a:t>Absolute Truth</a:t>
                      </a:r>
                      <a:endParaRPr lang="ko-KR" altLang="en-US" sz="900" dirty="0"/>
                    </a:p>
                  </a:txBody>
                  <a:tcPr marL="68580" marR="68580" marT="34290" marB="34290"/>
                </a:tc>
                <a:tc>
                  <a:txBody>
                    <a:bodyPr/>
                    <a:lstStyle/>
                    <a:p>
                      <a:pPr algn="ctr" latinLnBrk="1"/>
                      <a:r>
                        <a:rPr lang="en-US" altLang="ko-KR" sz="900" dirty="0"/>
                        <a:t>Label</a:t>
                      </a:r>
                      <a:endParaRPr lang="ko-KR" altLang="en-US" sz="900" dirty="0"/>
                    </a:p>
                  </a:txBody>
                  <a:tcPr marL="68580" marR="68580" marT="34290" marB="34290"/>
                </a:tc>
                <a:tc>
                  <a:txBody>
                    <a:bodyPr/>
                    <a:lstStyle/>
                    <a:p>
                      <a:pPr algn="ctr" latinLnBrk="1"/>
                      <a:r>
                        <a:rPr lang="en-US" altLang="ko-KR" sz="900" dirty="0" err="1"/>
                        <a:t>Pred</a:t>
                      </a:r>
                      <a:endParaRPr lang="ko-KR" altLang="en-US" sz="900" dirty="0"/>
                    </a:p>
                  </a:txBody>
                  <a:tcPr marL="68580" marR="68580" marT="34290" marB="34290"/>
                </a:tc>
                <a:tc>
                  <a:txBody>
                    <a:bodyPr/>
                    <a:lstStyle/>
                    <a:p>
                      <a:pPr algn="ctr" latinLnBrk="1"/>
                      <a:r>
                        <a:rPr lang="en-US" altLang="ko-KR" sz="900" dirty="0"/>
                        <a:t>Case</a:t>
                      </a:r>
                      <a:endParaRPr lang="ko-KR" altLang="en-US" sz="900" dirty="0"/>
                    </a:p>
                  </a:txBody>
                  <a:tcPr marL="68580" marR="68580" marT="34290" marB="34290"/>
                </a:tc>
                <a:extLst>
                  <a:ext uri="{0D108BD9-81ED-4DB2-BD59-A6C34878D82A}">
                    <a16:rowId xmlns:a16="http://schemas.microsoft.com/office/drawing/2014/main" val="141631129"/>
                  </a:ext>
                </a:extLst>
              </a:tr>
              <a:tr h="217170">
                <a:tc rowSpan="4">
                  <a:txBody>
                    <a:bodyPr/>
                    <a:lstStyle/>
                    <a:p>
                      <a:pPr algn="ctr" latinLnBrk="1"/>
                      <a:r>
                        <a:rPr lang="en-US" altLang="ko-KR" sz="1000" dirty="0">
                          <a:highlight>
                            <a:srgbClr val="FFFF00"/>
                          </a:highlight>
                        </a:rPr>
                        <a:t>Positive</a:t>
                      </a:r>
                      <a:r>
                        <a:rPr lang="en-US" altLang="ko-KR" sz="1000" dirty="0"/>
                        <a:t> </a:t>
                      </a:r>
                    </a:p>
                    <a:p>
                      <a:pPr algn="ctr" latinLnBrk="1"/>
                      <a:r>
                        <a:rPr lang="en-US" altLang="ko-KR" sz="1000" dirty="0">
                          <a:highlight>
                            <a:srgbClr val="FFFF00"/>
                          </a:highlight>
                        </a:rPr>
                        <a:t>(P)</a:t>
                      </a:r>
                      <a:endParaRPr lang="ko-KR" altLang="en-US" sz="1000" dirty="0">
                        <a:highlight>
                          <a:srgbClr val="FFFF00"/>
                        </a:highlight>
                      </a:endParaRPr>
                    </a:p>
                  </a:txBody>
                  <a:tcPr marL="68580" marR="68580" marT="34290" marB="34290" anchor="ctr">
                    <a:noFill/>
                  </a:tcPr>
                </a:tc>
                <a:tc rowSpan="2">
                  <a:txBody>
                    <a:bodyPr/>
                    <a:lstStyle/>
                    <a:p>
                      <a:pPr algn="ctr" latinLnBrk="1"/>
                      <a:r>
                        <a:rPr lang="en-US" altLang="ko-KR" sz="1000" b="1" dirty="0">
                          <a:highlight>
                            <a:srgbClr val="FFFF00"/>
                          </a:highlight>
                        </a:rPr>
                        <a:t>P</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P</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1</a:t>
                      </a:r>
                      <a:endParaRPr lang="ko-KR" altLang="en-US" sz="1000" b="1" dirty="0">
                        <a:highlight>
                          <a:srgbClr val="FFFF00"/>
                        </a:highlight>
                      </a:endParaRPr>
                    </a:p>
                  </a:txBody>
                  <a:tcPr marL="68580" marR="68580" marT="34290" marB="34290" anchor="ctr">
                    <a:solidFill>
                      <a:srgbClr val="A9D18E"/>
                    </a:solidFill>
                  </a:tcPr>
                </a:tc>
                <a:extLst>
                  <a:ext uri="{0D108BD9-81ED-4DB2-BD59-A6C34878D82A}">
                    <a16:rowId xmlns:a16="http://schemas.microsoft.com/office/drawing/2014/main" val="17595272"/>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b="1" dirty="0">
                          <a:highlight>
                            <a:srgbClr val="FFFF00"/>
                          </a:highlight>
                        </a:rPr>
                        <a:t>N</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4</a:t>
                      </a:r>
                      <a:endParaRPr lang="ko-KR" altLang="en-US" sz="1000" b="1" dirty="0">
                        <a:highlight>
                          <a:srgbClr val="FFFF00"/>
                        </a:highlight>
                      </a:endParaRPr>
                    </a:p>
                  </a:txBody>
                  <a:tcPr marL="68580" marR="68580" marT="34290" marB="34290" anchor="ctr">
                    <a:solidFill>
                      <a:srgbClr val="C9C9C9"/>
                    </a:solidFill>
                  </a:tcPr>
                </a:tc>
                <a:extLst>
                  <a:ext uri="{0D108BD9-81ED-4DB2-BD59-A6C34878D82A}">
                    <a16:rowId xmlns:a16="http://schemas.microsoft.com/office/drawing/2014/main" val="4149667638"/>
                  </a:ext>
                </a:extLst>
              </a:tr>
              <a:tr h="217170">
                <a:tc vMerge="1">
                  <a:txBody>
                    <a:bodyPr/>
                    <a:lstStyle/>
                    <a:p>
                      <a:pPr latinLnBrk="1"/>
                      <a:endParaRPr lang="ko-KR" altLang="en-US" dirty="0"/>
                    </a:p>
                  </a:txBody>
                  <a:tcPr/>
                </a:tc>
                <a:tc rowSpan="2">
                  <a:txBody>
                    <a:bodyPr/>
                    <a:lstStyle/>
                    <a:p>
                      <a:pPr algn="ctr" latinLnBrk="1"/>
                      <a:r>
                        <a:rPr lang="en-US" altLang="ko-KR" sz="1000" dirty="0">
                          <a:solidFill>
                            <a:srgbClr val="FF0000"/>
                          </a:solidFill>
                          <a:highlight>
                            <a:srgbClr val="FFFF00"/>
                          </a:highlight>
                        </a:rPr>
                        <a:t>N</a:t>
                      </a:r>
                    </a:p>
                    <a:p>
                      <a:pPr algn="ctr" latinLnBrk="1"/>
                      <a:r>
                        <a:rPr lang="en-US" altLang="ko-KR" sz="1000" dirty="0">
                          <a:solidFill>
                            <a:srgbClr val="FF0000"/>
                          </a:solidFill>
                          <a:highlight>
                            <a:srgbClr val="FFFF00"/>
                          </a:highlight>
                        </a:rPr>
                        <a:t>(Noise)</a:t>
                      </a:r>
                      <a:endParaRPr lang="ko-KR" altLang="en-US" sz="1000" dirty="0">
                        <a:solidFill>
                          <a:srgbClr val="FF0000"/>
                        </a:solidFill>
                        <a:highlight>
                          <a:srgbClr val="FFFF00"/>
                        </a:highlight>
                      </a:endParaRPr>
                    </a:p>
                  </a:txBody>
                  <a:tcPr marL="68580" marR="68580" marT="34290" marB="34290" anchor="ctr">
                    <a:solidFill>
                      <a:srgbClr val="E68694">
                        <a:alpha val="20000"/>
                      </a:srgbClr>
                    </a:solidFill>
                  </a:tcPr>
                </a:tc>
                <a:tc>
                  <a:txBody>
                    <a:bodyPr/>
                    <a:lstStyle/>
                    <a:p>
                      <a:pPr algn="ctr" latinLnBrk="1"/>
                      <a:r>
                        <a:rPr lang="en-US" altLang="ko-KR" sz="1000" dirty="0">
                          <a:highlight>
                            <a:srgbClr val="FFFF00"/>
                          </a:highlight>
                        </a:rPr>
                        <a:t>P</a:t>
                      </a:r>
                      <a:endParaRPr lang="ko-KR" altLang="en-US" sz="1000" dirty="0">
                        <a:highlight>
                          <a:srgbClr val="FFFF00"/>
                        </a:highlight>
                      </a:endParaRPr>
                    </a:p>
                  </a:txBody>
                  <a:tcPr marL="68580" marR="68580" marT="34290" marB="34290" anchor="ctr">
                    <a:noFill/>
                  </a:tcPr>
                </a:tc>
                <a:tc>
                  <a:txBody>
                    <a:bodyPr/>
                    <a:lstStyle/>
                    <a:p>
                      <a:pPr algn="ctr" latinLnBrk="1"/>
                      <a:r>
                        <a:rPr lang="en-US" altLang="ko-KR" sz="1000" dirty="0">
                          <a:highlight>
                            <a:srgbClr val="FFFF00"/>
                          </a:highlight>
                        </a:rPr>
                        <a:t>3</a:t>
                      </a:r>
                      <a:endParaRPr lang="ko-KR" altLang="en-US" sz="1000" dirty="0">
                        <a:highlight>
                          <a:srgbClr val="FFFF00"/>
                        </a:highlight>
                      </a:endParaRPr>
                    </a:p>
                  </a:txBody>
                  <a:tcPr marL="68580" marR="68580" marT="34290" marB="34290" anchor="ctr">
                    <a:solidFill>
                      <a:srgbClr val="E68694"/>
                    </a:solidFill>
                  </a:tcPr>
                </a:tc>
                <a:extLst>
                  <a:ext uri="{0D108BD9-81ED-4DB2-BD59-A6C34878D82A}">
                    <a16:rowId xmlns:a16="http://schemas.microsoft.com/office/drawing/2014/main" val="217658474"/>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dirty="0">
                          <a:highlight>
                            <a:srgbClr val="FFFF00"/>
                          </a:highlight>
                        </a:rPr>
                        <a:t>N</a:t>
                      </a:r>
                      <a:endParaRPr lang="ko-KR" altLang="en-US" sz="1000" dirty="0">
                        <a:highlight>
                          <a:srgbClr val="FFFF00"/>
                        </a:highlight>
                      </a:endParaRPr>
                    </a:p>
                  </a:txBody>
                  <a:tcPr marL="68580" marR="68580" marT="34290" marB="34290" anchor="ctr">
                    <a:noFill/>
                  </a:tcPr>
                </a:tc>
                <a:tc>
                  <a:txBody>
                    <a:bodyPr/>
                    <a:lstStyle/>
                    <a:p>
                      <a:pPr algn="ctr" latinLnBrk="1"/>
                      <a:r>
                        <a:rPr lang="en-US" altLang="ko-KR" sz="1000" dirty="0">
                          <a:highlight>
                            <a:srgbClr val="FFFF00"/>
                          </a:highlight>
                        </a:rPr>
                        <a:t>2</a:t>
                      </a:r>
                      <a:endParaRPr lang="ko-KR" altLang="en-US" sz="1000" dirty="0">
                        <a:highlight>
                          <a:srgbClr val="FFFF00"/>
                        </a:highlight>
                      </a:endParaRPr>
                    </a:p>
                  </a:txBody>
                  <a:tcPr marL="68580" marR="68580" marT="34290" marB="34290" anchor="ctr">
                    <a:solidFill>
                      <a:srgbClr val="8FAADC"/>
                    </a:solidFill>
                  </a:tcPr>
                </a:tc>
                <a:extLst>
                  <a:ext uri="{0D108BD9-81ED-4DB2-BD59-A6C34878D82A}">
                    <a16:rowId xmlns:a16="http://schemas.microsoft.com/office/drawing/2014/main" val="3662091650"/>
                  </a:ext>
                </a:extLst>
              </a:tr>
              <a:tr h="217170">
                <a:tc rowSpan="4">
                  <a:txBody>
                    <a:bodyPr/>
                    <a:lstStyle/>
                    <a:p>
                      <a:pPr algn="ctr" latinLnBrk="1"/>
                      <a:r>
                        <a:rPr lang="en-US" altLang="ko-KR" sz="1000" dirty="0"/>
                        <a:t>Negative (N)</a:t>
                      </a:r>
                      <a:endParaRPr lang="ko-KR" altLang="en-US" sz="1000" dirty="0"/>
                    </a:p>
                  </a:txBody>
                  <a:tcPr marL="68580" marR="68580" marT="34290" marB="34290" anchor="ctr">
                    <a:noFill/>
                  </a:tcPr>
                </a:tc>
                <a:tc rowSpan="2">
                  <a:txBody>
                    <a:bodyPr/>
                    <a:lstStyle/>
                    <a:p>
                      <a:pPr algn="ctr" latinLnBrk="1"/>
                      <a:r>
                        <a:rPr lang="en-US" altLang="ko-KR" sz="1000" b="1" dirty="0">
                          <a:solidFill>
                            <a:srgbClr val="FF0000"/>
                          </a:solidFill>
                        </a:rPr>
                        <a:t>P</a:t>
                      </a:r>
                    </a:p>
                    <a:p>
                      <a:pPr algn="ctr" latinLnBrk="1"/>
                      <a:r>
                        <a:rPr lang="en-US" altLang="ko-KR" sz="1000" b="1" dirty="0">
                          <a:solidFill>
                            <a:srgbClr val="FF0000"/>
                          </a:solidFill>
                        </a:rPr>
                        <a:t>(Noise)</a:t>
                      </a:r>
                      <a:endParaRPr lang="ko-KR" altLang="en-US" sz="1000" b="1" dirty="0">
                        <a:solidFill>
                          <a:srgbClr val="FF0000"/>
                        </a:solidFill>
                      </a:endParaRPr>
                    </a:p>
                  </a:txBody>
                  <a:tcPr marL="68580" marR="68580" marT="34290" marB="34290" anchor="ctr">
                    <a:solidFill>
                      <a:srgbClr val="E68694">
                        <a:alpha val="20000"/>
                      </a:srgbClr>
                    </a:solidFill>
                  </a:tcPr>
                </a:tc>
                <a:tc>
                  <a:txBody>
                    <a:bodyPr/>
                    <a:lstStyle/>
                    <a:p>
                      <a:pPr algn="ctr" latinLnBrk="1"/>
                      <a:r>
                        <a:rPr lang="en-US" altLang="ko-KR" sz="1000" b="1" dirty="0"/>
                        <a:t>P</a:t>
                      </a:r>
                      <a:endParaRPr lang="ko-KR" altLang="en-US" sz="1000" b="1" dirty="0"/>
                    </a:p>
                  </a:txBody>
                  <a:tcPr marL="68580" marR="68580" marT="34290" marB="34290" anchor="ctr">
                    <a:noFill/>
                  </a:tcPr>
                </a:tc>
                <a:tc>
                  <a:txBody>
                    <a:bodyPr/>
                    <a:lstStyle/>
                    <a:p>
                      <a:pPr algn="ctr" latinLnBrk="1"/>
                      <a:r>
                        <a:rPr lang="en-US" altLang="ko-KR" sz="1000" b="1" dirty="0"/>
                        <a:t>2</a:t>
                      </a:r>
                      <a:endParaRPr lang="ko-KR" altLang="en-US" sz="1000" b="1" dirty="0"/>
                    </a:p>
                  </a:txBody>
                  <a:tcPr marL="68580" marR="68580" marT="34290" marB="34290" anchor="ctr">
                    <a:solidFill>
                      <a:srgbClr val="8FAADC"/>
                    </a:solidFill>
                  </a:tcPr>
                </a:tc>
                <a:extLst>
                  <a:ext uri="{0D108BD9-81ED-4DB2-BD59-A6C34878D82A}">
                    <a16:rowId xmlns:a16="http://schemas.microsoft.com/office/drawing/2014/main" val="3236775737"/>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b="1" dirty="0"/>
                        <a:t>N</a:t>
                      </a:r>
                      <a:endParaRPr lang="ko-KR" altLang="en-US" sz="1000" b="1" dirty="0"/>
                    </a:p>
                  </a:txBody>
                  <a:tcPr marL="68580" marR="68580" marT="34290" marB="34290" anchor="ctr">
                    <a:noFill/>
                  </a:tcPr>
                </a:tc>
                <a:tc>
                  <a:txBody>
                    <a:bodyPr/>
                    <a:lstStyle/>
                    <a:p>
                      <a:pPr algn="ctr" latinLnBrk="1"/>
                      <a:r>
                        <a:rPr lang="en-US" altLang="ko-KR" sz="1000" b="1" dirty="0"/>
                        <a:t>3</a:t>
                      </a:r>
                      <a:endParaRPr lang="ko-KR" altLang="en-US" sz="1000" b="1" dirty="0"/>
                    </a:p>
                  </a:txBody>
                  <a:tcPr marL="68580" marR="68580" marT="34290" marB="34290" anchor="ctr">
                    <a:solidFill>
                      <a:srgbClr val="E68694"/>
                    </a:solidFill>
                  </a:tcPr>
                </a:tc>
                <a:extLst>
                  <a:ext uri="{0D108BD9-81ED-4DB2-BD59-A6C34878D82A}">
                    <a16:rowId xmlns:a16="http://schemas.microsoft.com/office/drawing/2014/main" val="2414957209"/>
                  </a:ext>
                </a:extLst>
              </a:tr>
              <a:tr h="217170">
                <a:tc vMerge="1">
                  <a:txBody>
                    <a:bodyPr/>
                    <a:lstStyle/>
                    <a:p>
                      <a:pPr latinLnBrk="1"/>
                      <a:endParaRPr lang="ko-KR" altLang="en-US" dirty="0"/>
                    </a:p>
                  </a:txBody>
                  <a:tcPr/>
                </a:tc>
                <a:tc rowSpan="2">
                  <a:txBody>
                    <a:bodyPr/>
                    <a:lstStyle/>
                    <a:p>
                      <a:pPr algn="ctr" latinLnBrk="1"/>
                      <a:r>
                        <a:rPr lang="en-US" altLang="ko-KR" sz="1000" dirty="0"/>
                        <a:t>N</a:t>
                      </a:r>
                      <a:endParaRPr lang="ko-KR" altLang="en-US" sz="1000" dirty="0"/>
                    </a:p>
                  </a:txBody>
                  <a:tcPr marL="68580" marR="68580" marT="34290" marB="34290" anchor="ctr">
                    <a:noFill/>
                  </a:tcPr>
                </a:tc>
                <a:tc>
                  <a:txBody>
                    <a:bodyPr/>
                    <a:lstStyle/>
                    <a:p>
                      <a:pPr algn="ctr" latinLnBrk="1"/>
                      <a:r>
                        <a:rPr lang="en-US" altLang="ko-KR" sz="1000" dirty="0"/>
                        <a:t>P</a:t>
                      </a:r>
                      <a:endParaRPr lang="ko-KR" altLang="en-US" sz="1000" dirty="0"/>
                    </a:p>
                  </a:txBody>
                  <a:tcPr marL="68580" marR="68580" marT="34290" marB="34290" anchor="ctr">
                    <a:noFill/>
                  </a:tcPr>
                </a:tc>
                <a:tc>
                  <a:txBody>
                    <a:bodyPr/>
                    <a:lstStyle/>
                    <a:p>
                      <a:pPr algn="ctr" latinLnBrk="1"/>
                      <a:r>
                        <a:rPr lang="en-US" altLang="ko-KR" sz="1000" dirty="0"/>
                        <a:t>4</a:t>
                      </a:r>
                      <a:endParaRPr lang="ko-KR" altLang="en-US" sz="1000" dirty="0"/>
                    </a:p>
                  </a:txBody>
                  <a:tcPr marL="68580" marR="68580" marT="34290" marB="34290" anchor="ctr">
                    <a:solidFill>
                      <a:srgbClr val="C9C9C9"/>
                    </a:solidFill>
                  </a:tcPr>
                </a:tc>
                <a:extLst>
                  <a:ext uri="{0D108BD9-81ED-4DB2-BD59-A6C34878D82A}">
                    <a16:rowId xmlns:a16="http://schemas.microsoft.com/office/drawing/2014/main" val="2742510016"/>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dirty="0"/>
                        <a:t>N</a:t>
                      </a:r>
                      <a:endParaRPr lang="ko-KR" altLang="en-US" sz="1000" dirty="0"/>
                    </a:p>
                  </a:txBody>
                  <a:tcPr marL="68580" marR="68580" marT="34290" marB="34290" anchor="ctr">
                    <a:noFill/>
                  </a:tcPr>
                </a:tc>
                <a:tc>
                  <a:txBody>
                    <a:bodyPr/>
                    <a:lstStyle/>
                    <a:p>
                      <a:pPr algn="ctr" latinLnBrk="1"/>
                      <a:r>
                        <a:rPr lang="en-US" altLang="ko-KR" sz="1000" dirty="0"/>
                        <a:t>1</a:t>
                      </a:r>
                      <a:endParaRPr lang="ko-KR" altLang="en-US" sz="1000" dirty="0"/>
                    </a:p>
                  </a:txBody>
                  <a:tcPr marL="68580" marR="68580" marT="34290" marB="34290" anchor="ctr">
                    <a:solidFill>
                      <a:srgbClr val="A9D18E"/>
                    </a:solidFill>
                  </a:tcPr>
                </a:tc>
                <a:extLst>
                  <a:ext uri="{0D108BD9-81ED-4DB2-BD59-A6C34878D82A}">
                    <a16:rowId xmlns:a16="http://schemas.microsoft.com/office/drawing/2014/main" val="2095408195"/>
                  </a:ext>
                </a:extLst>
              </a:tr>
            </a:tbl>
          </a:graphicData>
        </a:graphic>
      </p:graphicFrame>
      <p:sp>
        <p:nvSpPr>
          <p:cNvPr id="40" name="TextBox 39">
            <a:extLst>
              <a:ext uri="{FF2B5EF4-FFF2-40B4-BE49-F238E27FC236}">
                <a16:creationId xmlns:a16="http://schemas.microsoft.com/office/drawing/2014/main" id="{890FA31A-72EF-4484-B96F-2BF83FE9F975}"/>
              </a:ext>
            </a:extLst>
          </p:cNvPr>
          <p:cNvSpPr txBox="1"/>
          <p:nvPr/>
        </p:nvSpPr>
        <p:spPr>
          <a:xfrm>
            <a:off x="2263123" y="2132815"/>
            <a:ext cx="1758475" cy="300082"/>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Simple Example</a:t>
            </a:r>
            <a:endParaRPr lang="ko-KR" altLang="en-US" sz="1350" dirty="0">
              <a:solidFill>
                <a:prstClr val="black"/>
              </a:solidFill>
              <a:latin typeface="Arial"/>
              <a:ea typeface="나눔스퀘어 Light"/>
            </a:endParaRPr>
          </a:p>
        </p:txBody>
      </p:sp>
      <p:pic>
        <p:nvPicPr>
          <p:cNvPr id="1026" name="Picture 2" descr="How to choose cross-entropy loss function in Keras? - Knowledge Transfer">
            <a:extLst>
              <a:ext uri="{FF2B5EF4-FFF2-40B4-BE49-F238E27FC236}">
                <a16:creationId xmlns:a16="http://schemas.microsoft.com/office/drawing/2014/main" id="{02A9096C-EFF2-4ECF-ABFF-7D46C3E1672C}"/>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64254" y="5261149"/>
            <a:ext cx="1612184" cy="503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A10CCA-44D9-45C9-8682-F1413D564E0B}"/>
              </a:ext>
            </a:extLst>
          </p:cNvPr>
          <p:cNvSpPr txBox="1"/>
          <p:nvPr/>
        </p:nvSpPr>
        <p:spPr>
          <a:xfrm>
            <a:off x="188673" y="5041858"/>
            <a:ext cx="1694896" cy="24237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 Cross Entropy Loss</a:t>
            </a:r>
            <a:endParaRPr lang="ko-KR" altLang="en-US" sz="975" dirty="0">
              <a:solidFill>
                <a:prstClr val="black"/>
              </a:solidFill>
              <a:latin typeface="Arial"/>
              <a:ea typeface="나눔스퀘어 Light"/>
            </a:endParaRPr>
          </a:p>
        </p:txBody>
      </p:sp>
      <p:sp>
        <p:nvSpPr>
          <p:cNvPr id="47" name="TextBox 46">
            <a:extLst>
              <a:ext uri="{FF2B5EF4-FFF2-40B4-BE49-F238E27FC236}">
                <a16:creationId xmlns:a16="http://schemas.microsoft.com/office/drawing/2014/main" id="{7EFE8113-8F7D-4C87-91F3-CA3263B70B37}"/>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48" name="TextBox 47">
            <a:extLst>
              <a:ext uri="{FF2B5EF4-FFF2-40B4-BE49-F238E27FC236}">
                <a16:creationId xmlns:a16="http://schemas.microsoft.com/office/drawing/2014/main" id="{D65BB1E6-C100-4833-AF45-9307617839AD}"/>
              </a:ext>
            </a:extLst>
          </p:cNvPr>
          <p:cNvSpPr txBox="1"/>
          <p:nvPr/>
        </p:nvSpPr>
        <p:spPr>
          <a:xfrm>
            <a:off x="485591" y="2127691"/>
            <a:ext cx="2107590"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Research Question</a:t>
            </a:r>
            <a:endParaRPr lang="ko-KR" altLang="en-US" sz="1350" b="1" dirty="0">
              <a:solidFill>
                <a:prstClr val="black"/>
              </a:solidFill>
              <a:latin typeface="Arial"/>
              <a:ea typeface="나눔스퀘어 Light"/>
            </a:endParaRPr>
          </a:p>
        </p:txBody>
      </p:sp>
    </p:spTree>
    <p:extLst>
      <p:ext uri="{BB962C8B-B14F-4D97-AF65-F5344CB8AC3E}">
        <p14:creationId xmlns:p14="http://schemas.microsoft.com/office/powerpoint/2010/main" val="3981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graphicFrame>
        <p:nvGraphicFramePr>
          <p:cNvPr id="37" name="표 36">
            <a:extLst>
              <a:ext uri="{FF2B5EF4-FFF2-40B4-BE49-F238E27FC236}">
                <a16:creationId xmlns:a16="http://schemas.microsoft.com/office/drawing/2014/main" id="{9F7BF6C2-987E-463E-A538-1373E233B968}"/>
              </a:ext>
            </a:extLst>
          </p:cNvPr>
          <p:cNvGraphicFramePr>
            <a:graphicFrameLocks noGrp="1"/>
          </p:cNvGraphicFramePr>
          <p:nvPr>
            <p:extLst/>
          </p:nvPr>
        </p:nvGraphicFramePr>
        <p:xfrm>
          <a:off x="2510411" y="2475877"/>
          <a:ext cx="6477000" cy="2466976"/>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535142935"/>
                    </a:ext>
                  </a:extLst>
                </a:gridCol>
                <a:gridCol w="1619250">
                  <a:extLst>
                    <a:ext uri="{9D8B030D-6E8A-4147-A177-3AD203B41FA5}">
                      <a16:colId xmlns:a16="http://schemas.microsoft.com/office/drawing/2014/main" val="3264022576"/>
                    </a:ext>
                  </a:extLst>
                </a:gridCol>
                <a:gridCol w="1619250">
                  <a:extLst>
                    <a:ext uri="{9D8B030D-6E8A-4147-A177-3AD203B41FA5}">
                      <a16:colId xmlns:a16="http://schemas.microsoft.com/office/drawing/2014/main" val="3079807558"/>
                    </a:ext>
                  </a:extLst>
                </a:gridCol>
                <a:gridCol w="1619250">
                  <a:extLst>
                    <a:ext uri="{9D8B030D-6E8A-4147-A177-3AD203B41FA5}">
                      <a16:colId xmlns:a16="http://schemas.microsoft.com/office/drawing/2014/main" val="3163583069"/>
                    </a:ext>
                  </a:extLst>
                </a:gridCol>
              </a:tblGrid>
              <a:tr h="450035">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Label = </a:t>
                      </a:r>
                      <a:r>
                        <a:rPr lang="en-US" altLang="ko-KR" sz="1000" dirty="0" err="1"/>
                        <a:t>Pred</a:t>
                      </a:r>
                      <a:endParaRPr lang="ko-KR" altLang="en-US" sz="1000" b="1" dirty="0">
                        <a:solidFill>
                          <a:schemeClr val="tx1"/>
                        </a:solidFill>
                      </a:endParaRPr>
                    </a:p>
                  </a:txBody>
                  <a:tcPr marL="68580" marR="68580" marT="34290" marB="34290" anchor="ctr"/>
                </a:tc>
                <a:tc hMerge="1">
                  <a:txBody>
                    <a:bodyPr/>
                    <a:lstStyle/>
                    <a:p>
                      <a:pPr latinLnBrk="1"/>
                      <a:endParaRPr lang="ko-KR" altLang="en-US" dirty="0"/>
                    </a:p>
                  </a:txBody>
                  <a:tcP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Label </a:t>
                      </a:r>
                      <a:r>
                        <a:rPr lang="ko-KR" altLang="en-US" sz="1000" dirty="0"/>
                        <a:t>≠ </a:t>
                      </a:r>
                      <a:r>
                        <a:rPr lang="en-US" altLang="ko-KR" sz="1000" dirty="0" err="1"/>
                        <a:t>Pred</a:t>
                      </a:r>
                      <a:endParaRPr lang="ko-KR" altLang="en-US" sz="1000" b="1" dirty="0">
                        <a:solidFill>
                          <a:schemeClr val="tx1"/>
                        </a:solidFill>
                      </a:endParaRPr>
                    </a:p>
                  </a:txBody>
                  <a:tcPr marL="68580" marR="68580" marT="34290" marB="34290" anchor="ctr"/>
                </a:tc>
                <a:tc hMerge="1">
                  <a:txBody>
                    <a:bodyPr/>
                    <a:lstStyle/>
                    <a:p>
                      <a:pPr latinLnBrk="1"/>
                      <a:endParaRPr lang="ko-KR" altLang="en-US" dirty="0"/>
                    </a:p>
                  </a:txBody>
                  <a:tcPr/>
                </a:tc>
                <a:extLst>
                  <a:ext uri="{0D108BD9-81ED-4DB2-BD59-A6C34878D82A}">
                    <a16:rowId xmlns:a16="http://schemas.microsoft.com/office/drawing/2014/main" val="1313006755"/>
                  </a:ext>
                </a:extLst>
              </a:tr>
              <a:tr h="305164">
                <a:tc>
                  <a:txBody>
                    <a:bodyPr/>
                    <a:lstStyle/>
                    <a:p>
                      <a:pPr algn="ctr" latinLnBrk="1"/>
                      <a:r>
                        <a:rPr lang="en-US" altLang="ko-KR" sz="1100" dirty="0">
                          <a:solidFill>
                            <a:schemeClr val="tx1"/>
                          </a:solidFill>
                        </a:rPr>
                        <a:t>Case1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Case2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Case3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Case4</a:t>
                      </a:r>
                      <a:endParaRPr lang="ko-KR" altLang="en-US" sz="1100" dirty="0">
                        <a:solidFill>
                          <a:schemeClr val="tx1"/>
                        </a:solidFill>
                      </a:endParaRPr>
                    </a:p>
                  </a:txBody>
                  <a:tcPr marL="68580" marR="68580" marT="34290" marB="34290" anchor="ctr"/>
                </a:tc>
                <a:extLst>
                  <a:ext uri="{0D108BD9-81ED-4DB2-BD59-A6C34878D82A}">
                    <a16:rowId xmlns:a16="http://schemas.microsoft.com/office/drawing/2014/main" val="452248505"/>
                  </a:ext>
                </a:extLst>
              </a:tr>
              <a:tr h="1711777">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[0.9, 0.1]</a:t>
                      </a:r>
                    </a:p>
                    <a:p>
                      <a:pPr algn="l" latinLnBrk="1"/>
                      <a:r>
                        <a:rPr lang="en-US" altLang="ko-KR" sz="1100" dirty="0">
                          <a:solidFill>
                            <a:schemeClr val="tx1"/>
                          </a:solidFill>
                        </a:rPr>
                        <a:t>Label [1, 0]</a:t>
                      </a:r>
                    </a:p>
                    <a:p>
                      <a:pPr algn="l" latinLnBrk="1"/>
                      <a:r>
                        <a:rPr lang="en-US" altLang="ko-KR" sz="1100" dirty="0">
                          <a:solidFill>
                            <a:schemeClr val="tx1"/>
                          </a:solidFill>
                        </a:rPr>
                        <a:t>Loss 0.05</a:t>
                      </a:r>
                    </a:p>
                    <a:p>
                      <a:pPr algn="l" latinLnBrk="1"/>
                      <a:endParaRPr lang="en-US" altLang="ko-KR" sz="1100" dirty="0">
                        <a:solidFill>
                          <a:schemeClr val="tx1"/>
                        </a:solidFill>
                      </a:endParaRPr>
                    </a:p>
                    <a:p>
                      <a:pPr algn="l" latinLnBrk="1"/>
                      <a:r>
                        <a:rPr lang="en-US" altLang="ko-KR" sz="1100" dirty="0">
                          <a:solidFill>
                            <a:schemeClr val="tx1"/>
                          </a:solidFill>
                        </a:rPr>
                        <a:t>Confidence: high</a:t>
                      </a:r>
                    </a:p>
                    <a:p>
                      <a:pPr algn="l" latinLnBrk="1"/>
                      <a:r>
                        <a:rPr lang="en-US" altLang="ko-KR" sz="1100" dirty="0">
                          <a:solidFill>
                            <a:schemeClr val="tx1"/>
                          </a:solidFill>
                        </a:rPr>
                        <a:t>Absolute Truth: P</a:t>
                      </a:r>
                    </a:p>
                    <a:p>
                      <a:pPr algn="l" latinLnBrk="1"/>
                      <a:r>
                        <a:rPr lang="en-US" altLang="ko-KR" sz="1100" dirty="0">
                          <a:solidFill>
                            <a:schemeClr val="tx1"/>
                          </a:solidFill>
                        </a:rPr>
                        <a:t>Label: P</a:t>
                      </a:r>
                    </a:p>
                    <a:p>
                      <a:pPr algn="l"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[0.4, 0.6]</a:t>
                      </a:r>
                    </a:p>
                    <a:p>
                      <a:pPr algn="l" latinLnBrk="1"/>
                      <a:r>
                        <a:rPr lang="en-US" altLang="ko-KR" sz="1100" dirty="0">
                          <a:solidFill>
                            <a:schemeClr val="tx1"/>
                          </a:solidFill>
                        </a:rPr>
                        <a:t>Label [0, 1]</a:t>
                      </a:r>
                    </a:p>
                    <a:p>
                      <a:pPr algn="l" latinLnBrk="1"/>
                      <a:r>
                        <a:rPr lang="en-US" altLang="ko-KR" sz="1100" dirty="0">
                          <a:solidFill>
                            <a:schemeClr val="tx1"/>
                          </a:solidFill>
                        </a:rPr>
                        <a:t>Loss 0.22</a:t>
                      </a:r>
                    </a:p>
                    <a:p>
                      <a:pPr algn="l" latinLnBrk="1"/>
                      <a:endParaRPr lang="en-US" altLang="ko-KR" sz="1100" dirty="0">
                        <a:solidFill>
                          <a:schemeClr val="tx1"/>
                        </a:solidFill>
                      </a:endParaRPr>
                    </a:p>
                    <a:p>
                      <a:pPr algn="l" latinLnBrk="1"/>
                      <a:r>
                        <a:rPr lang="en-US" altLang="ko-KR" sz="1100" dirty="0">
                          <a:solidFill>
                            <a:schemeClr val="tx1"/>
                          </a:solidFill>
                        </a:rPr>
                        <a:t>Confidence: low</a:t>
                      </a:r>
                    </a:p>
                    <a:p>
                      <a:pPr algn="l" latinLnBrk="1"/>
                      <a:r>
                        <a:rPr lang="en-US" altLang="ko-KR" sz="1100" dirty="0">
                          <a:solidFill>
                            <a:schemeClr val="tx1"/>
                          </a:solidFill>
                        </a:rPr>
                        <a:t>Absolute Truth: P</a:t>
                      </a:r>
                    </a:p>
                    <a:p>
                      <a:pPr algn="l" latinLnBrk="1"/>
                      <a:r>
                        <a:rPr lang="en-US" altLang="ko-KR" sz="1100" dirty="0">
                          <a:solidFill>
                            <a:schemeClr val="tx1"/>
                          </a:solidFill>
                        </a:rPr>
                        <a:t>Label: N(noise label)</a:t>
                      </a:r>
                    </a:p>
                    <a:p>
                      <a:pPr algn="dist"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[0.9, 0.1]</a:t>
                      </a:r>
                    </a:p>
                    <a:p>
                      <a:pPr algn="l" latinLnBrk="1"/>
                      <a:r>
                        <a:rPr lang="en-US" altLang="ko-KR" sz="1100" dirty="0">
                          <a:solidFill>
                            <a:schemeClr val="tx1"/>
                          </a:solidFill>
                        </a:rPr>
                        <a:t>Label [0, 1]</a:t>
                      </a:r>
                    </a:p>
                    <a:p>
                      <a:pPr algn="l" latinLnBrk="1"/>
                      <a:r>
                        <a:rPr lang="en-US" altLang="ko-KR" sz="1100" dirty="0">
                          <a:solidFill>
                            <a:schemeClr val="tx1"/>
                          </a:solidFill>
                        </a:rPr>
                        <a:t>Loss 1</a:t>
                      </a:r>
                    </a:p>
                    <a:p>
                      <a:pPr algn="l" latinLnBrk="1"/>
                      <a:endParaRPr lang="en-US" altLang="ko-KR" sz="1100" dirty="0">
                        <a:solidFill>
                          <a:schemeClr val="tx1"/>
                        </a:solidFill>
                      </a:endParaRPr>
                    </a:p>
                    <a:p>
                      <a:pPr algn="l" latinLnBrk="1"/>
                      <a:r>
                        <a:rPr lang="en-US" altLang="ko-KR" sz="1100" dirty="0">
                          <a:solidFill>
                            <a:schemeClr val="tx1"/>
                          </a:solidFill>
                        </a:rPr>
                        <a:t>Confidence: high</a:t>
                      </a:r>
                    </a:p>
                    <a:p>
                      <a:pPr algn="l" latinLnBrk="1"/>
                      <a:r>
                        <a:rPr lang="en-US" altLang="ko-KR" sz="1100" dirty="0">
                          <a:solidFill>
                            <a:schemeClr val="tx1"/>
                          </a:solidFill>
                        </a:rPr>
                        <a:t>Absolute Truth: P</a:t>
                      </a:r>
                    </a:p>
                    <a:p>
                      <a:pPr algn="l" latinLnBrk="1"/>
                      <a:r>
                        <a:rPr lang="en-US" altLang="ko-KR" sz="1100" dirty="0">
                          <a:solidFill>
                            <a:schemeClr val="tx1"/>
                          </a:solidFill>
                        </a:rPr>
                        <a:t>Label: N(noise label)</a:t>
                      </a:r>
                    </a:p>
                    <a:p>
                      <a:pPr algn="dist"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[0.4, 0.6]</a:t>
                      </a:r>
                    </a:p>
                    <a:p>
                      <a:pPr algn="l" latinLnBrk="1"/>
                      <a:r>
                        <a:rPr lang="en-US" altLang="ko-KR" sz="1100" dirty="0">
                          <a:solidFill>
                            <a:schemeClr val="tx1"/>
                          </a:solidFill>
                        </a:rPr>
                        <a:t>Label [1, 0]</a:t>
                      </a:r>
                    </a:p>
                    <a:p>
                      <a:pPr algn="l" latinLnBrk="1"/>
                      <a:r>
                        <a:rPr lang="en-US" altLang="ko-KR" sz="1100" dirty="0">
                          <a:solidFill>
                            <a:schemeClr val="tx1"/>
                          </a:solidFill>
                        </a:rPr>
                        <a:t>Loss 0.4</a:t>
                      </a:r>
                    </a:p>
                    <a:p>
                      <a:pPr algn="l" latinLnBrk="1"/>
                      <a:endParaRPr lang="en-US" altLang="ko-KR" sz="1100" dirty="0">
                        <a:solidFill>
                          <a:schemeClr val="tx1"/>
                        </a:solidFill>
                      </a:endParaRPr>
                    </a:p>
                    <a:p>
                      <a:pPr algn="l" latinLnBrk="1"/>
                      <a:r>
                        <a:rPr lang="en-US" altLang="ko-KR" sz="1100" dirty="0">
                          <a:solidFill>
                            <a:schemeClr val="tx1"/>
                          </a:solidFill>
                        </a:rPr>
                        <a:t>Confidence: low</a:t>
                      </a:r>
                    </a:p>
                    <a:p>
                      <a:pPr algn="l" latinLnBrk="1"/>
                      <a:r>
                        <a:rPr lang="en-US" altLang="ko-KR" sz="1100" dirty="0">
                          <a:solidFill>
                            <a:schemeClr val="tx1"/>
                          </a:solidFill>
                        </a:rPr>
                        <a:t>Absolute Truth: P</a:t>
                      </a:r>
                    </a:p>
                    <a:p>
                      <a:pPr algn="l" latinLnBrk="1"/>
                      <a:r>
                        <a:rPr lang="en-US" altLang="ko-KR" sz="1100" dirty="0">
                          <a:solidFill>
                            <a:schemeClr val="tx1"/>
                          </a:solidFill>
                        </a:rPr>
                        <a:t>Label: P</a:t>
                      </a:r>
                    </a:p>
                    <a:p>
                      <a:pPr algn="dist" latinLnBrk="1"/>
                      <a:endParaRPr lang="ko-KR" altLang="en-US" sz="1100" dirty="0">
                        <a:solidFill>
                          <a:schemeClr val="tx1"/>
                        </a:solidFill>
                      </a:endParaRPr>
                    </a:p>
                  </a:txBody>
                  <a:tcPr marL="68580" marR="68580" marT="34290" marB="34290" anchor="ctr"/>
                </a:tc>
                <a:extLst>
                  <a:ext uri="{0D108BD9-81ED-4DB2-BD59-A6C34878D82A}">
                    <a16:rowId xmlns:a16="http://schemas.microsoft.com/office/drawing/2014/main" val="3352178115"/>
                  </a:ext>
                </a:extLst>
              </a:tr>
            </a:tbl>
          </a:graphicData>
        </a:graphic>
      </p:graphicFrame>
      <p:pic>
        <p:nvPicPr>
          <p:cNvPr id="1026" name="Picture 2" descr="How to choose cross-entropy loss function in Keras? - Knowledge Transfer">
            <a:extLst>
              <a:ext uri="{FF2B5EF4-FFF2-40B4-BE49-F238E27FC236}">
                <a16:creationId xmlns:a16="http://schemas.microsoft.com/office/drawing/2014/main" id="{02A9096C-EFF2-4ECF-ABFF-7D46C3E1672C}"/>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64254" y="5261149"/>
            <a:ext cx="1612184" cy="503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A10CCA-44D9-45C9-8682-F1413D564E0B}"/>
              </a:ext>
            </a:extLst>
          </p:cNvPr>
          <p:cNvSpPr txBox="1"/>
          <p:nvPr/>
        </p:nvSpPr>
        <p:spPr>
          <a:xfrm>
            <a:off x="188673" y="5041858"/>
            <a:ext cx="1694896" cy="24237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 Cross Entropy Loss</a:t>
            </a:r>
            <a:endParaRPr lang="ko-KR" altLang="en-US" sz="975" dirty="0">
              <a:solidFill>
                <a:prstClr val="black"/>
              </a:solidFill>
              <a:latin typeface="Arial"/>
              <a:ea typeface="나눔스퀘어 Light"/>
            </a:endParaRPr>
          </a:p>
        </p:txBody>
      </p:sp>
      <p:sp>
        <p:nvSpPr>
          <p:cNvPr id="17" name="직사각형 16">
            <a:extLst>
              <a:ext uri="{FF2B5EF4-FFF2-40B4-BE49-F238E27FC236}">
                <a16:creationId xmlns:a16="http://schemas.microsoft.com/office/drawing/2014/main" id="{D2DB118D-F15D-43B1-9601-5B0052E13002}"/>
              </a:ext>
            </a:extLst>
          </p:cNvPr>
          <p:cNvSpPr/>
          <p:nvPr/>
        </p:nvSpPr>
        <p:spPr>
          <a:xfrm>
            <a:off x="4138487" y="2916530"/>
            <a:ext cx="1615239" cy="2026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18" name="TextBox 17">
            <a:extLst>
              <a:ext uri="{FF2B5EF4-FFF2-40B4-BE49-F238E27FC236}">
                <a16:creationId xmlns:a16="http://schemas.microsoft.com/office/drawing/2014/main" id="{B7CA53FB-E20A-4BB1-AD7E-8B12CB3A9CD5}"/>
              </a:ext>
            </a:extLst>
          </p:cNvPr>
          <p:cNvSpPr txBox="1"/>
          <p:nvPr/>
        </p:nvSpPr>
        <p:spPr>
          <a:xfrm>
            <a:off x="4127207" y="5059148"/>
            <a:ext cx="3533276" cy="507831"/>
          </a:xfrm>
          <a:prstGeom prst="rect">
            <a:avLst/>
          </a:prstGeom>
          <a:noFill/>
        </p:spPr>
        <p:txBody>
          <a:bodyPr wrap="square" rtlCol="0">
            <a:spAutoFit/>
          </a:bodyPr>
          <a:lstStyle/>
          <a:p>
            <a:pPr defTabSz="685800"/>
            <a:r>
              <a:rPr lang="en-US" altLang="ko-KR" sz="1350" dirty="0" err="1">
                <a:solidFill>
                  <a:srgbClr val="FF0000"/>
                </a:solidFill>
                <a:latin typeface="Arial"/>
                <a:ea typeface="나눔스퀘어 Light"/>
              </a:rPr>
              <a:t>LossDiff</a:t>
            </a:r>
            <a:r>
              <a:rPr lang="ko-KR" altLang="en-US" sz="1350" dirty="0">
                <a:solidFill>
                  <a:srgbClr val="FF0000"/>
                </a:solidFill>
                <a:latin typeface="Arial"/>
                <a:ea typeface="나눔스퀘어 Light"/>
              </a:rPr>
              <a:t>는 </a:t>
            </a:r>
            <a:r>
              <a:rPr lang="en-US" altLang="ko-KR" sz="1350" dirty="0">
                <a:solidFill>
                  <a:srgbClr val="FF0000"/>
                </a:solidFill>
                <a:latin typeface="Arial"/>
                <a:ea typeface="나눔스퀘어 Light"/>
              </a:rPr>
              <a:t>Case 2 </a:t>
            </a:r>
            <a:r>
              <a:rPr lang="ko-KR" altLang="en-US" sz="1350" dirty="0">
                <a:solidFill>
                  <a:srgbClr val="FF0000"/>
                </a:solidFill>
                <a:latin typeface="Arial"/>
                <a:ea typeface="나눔스퀘어 Light"/>
              </a:rPr>
              <a:t>만을 </a:t>
            </a:r>
            <a:r>
              <a:rPr lang="en-US" altLang="ko-KR" sz="1350" dirty="0">
                <a:solidFill>
                  <a:srgbClr val="FF0000"/>
                </a:solidFill>
                <a:latin typeface="Arial"/>
                <a:ea typeface="나눔스퀘어 Light"/>
              </a:rPr>
              <a:t>filtering</a:t>
            </a:r>
            <a:r>
              <a:rPr lang="ko-KR" altLang="en-US" sz="1350" dirty="0">
                <a:solidFill>
                  <a:srgbClr val="FF0000"/>
                </a:solidFill>
                <a:latin typeface="Arial"/>
                <a:ea typeface="나눔스퀘어 Light"/>
              </a:rPr>
              <a:t>하는 기법</a:t>
            </a:r>
            <a:endParaRPr lang="en-US" altLang="ko-KR" sz="1350" dirty="0">
              <a:solidFill>
                <a:srgbClr val="FF0000"/>
              </a:solidFill>
              <a:latin typeface="Arial"/>
              <a:ea typeface="나눔스퀘어 Light"/>
            </a:endParaRPr>
          </a:p>
          <a:p>
            <a:pPr defTabSz="685800"/>
            <a:endParaRPr lang="ko-KR" altLang="en-US" sz="1350" dirty="0">
              <a:solidFill>
                <a:srgbClr val="FF0000"/>
              </a:solidFill>
              <a:latin typeface="Arial"/>
              <a:ea typeface="나눔스퀘어 Light"/>
            </a:endParaRPr>
          </a:p>
        </p:txBody>
      </p:sp>
      <p:sp>
        <p:nvSpPr>
          <p:cNvPr id="19" name="TextBox 18">
            <a:extLst>
              <a:ext uri="{FF2B5EF4-FFF2-40B4-BE49-F238E27FC236}">
                <a16:creationId xmlns:a16="http://schemas.microsoft.com/office/drawing/2014/main" id="{87B3567B-819D-4F3D-9EA3-C1E3A7EB28A3}"/>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graphicFrame>
        <p:nvGraphicFramePr>
          <p:cNvPr id="20" name="표 19">
            <a:extLst>
              <a:ext uri="{FF2B5EF4-FFF2-40B4-BE49-F238E27FC236}">
                <a16:creationId xmlns:a16="http://schemas.microsoft.com/office/drawing/2014/main" id="{FF0827D6-12C6-4E62-8223-39ABB32C700D}"/>
              </a:ext>
            </a:extLst>
          </p:cNvPr>
          <p:cNvGraphicFramePr>
            <a:graphicFrameLocks noGrp="1"/>
          </p:cNvGraphicFramePr>
          <p:nvPr>
            <p:extLst/>
          </p:nvPr>
        </p:nvGraphicFramePr>
        <p:xfrm>
          <a:off x="126503" y="2837827"/>
          <a:ext cx="2302945" cy="2110740"/>
        </p:xfrm>
        <a:graphic>
          <a:graphicData uri="http://schemas.openxmlformats.org/drawingml/2006/table">
            <a:tbl>
              <a:tblPr firstRow="1" bandRow="1">
                <a:tableStyleId>{616DA210-FB5B-4158-B5E0-FEB733F419BA}</a:tableStyleId>
              </a:tblPr>
              <a:tblGrid>
                <a:gridCol w="646348">
                  <a:extLst>
                    <a:ext uri="{9D8B030D-6E8A-4147-A177-3AD203B41FA5}">
                      <a16:colId xmlns:a16="http://schemas.microsoft.com/office/drawing/2014/main" val="176046788"/>
                    </a:ext>
                  </a:extLst>
                </a:gridCol>
                <a:gridCol w="586539">
                  <a:extLst>
                    <a:ext uri="{9D8B030D-6E8A-4147-A177-3AD203B41FA5}">
                      <a16:colId xmlns:a16="http://schemas.microsoft.com/office/drawing/2014/main" val="468127382"/>
                    </a:ext>
                  </a:extLst>
                </a:gridCol>
                <a:gridCol w="434371">
                  <a:extLst>
                    <a:ext uri="{9D8B030D-6E8A-4147-A177-3AD203B41FA5}">
                      <a16:colId xmlns:a16="http://schemas.microsoft.com/office/drawing/2014/main" val="1593808279"/>
                    </a:ext>
                  </a:extLst>
                </a:gridCol>
                <a:gridCol w="635687">
                  <a:extLst>
                    <a:ext uri="{9D8B030D-6E8A-4147-A177-3AD203B41FA5}">
                      <a16:colId xmlns:a16="http://schemas.microsoft.com/office/drawing/2014/main" val="1135403842"/>
                    </a:ext>
                  </a:extLst>
                </a:gridCol>
              </a:tblGrid>
              <a:tr h="342900">
                <a:tc>
                  <a:txBody>
                    <a:bodyPr/>
                    <a:lstStyle/>
                    <a:p>
                      <a:pPr algn="ctr" latinLnBrk="1"/>
                      <a:r>
                        <a:rPr lang="en-US" altLang="ko-KR" sz="900" dirty="0"/>
                        <a:t>Absolute Truth</a:t>
                      </a:r>
                      <a:endParaRPr lang="ko-KR" altLang="en-US" sz="900" dirty="0"/>
                    </a:p>
                  </a:txBody>
                  <a:tcPr marL="68580" marR="68580" marT="34290" marB="34290"/>
                </a:tc>
                <a:tc>
                  <a:txBody>
                    <a:bodyPr/>
                    <a:lstStyle/>
                    <a:p>
                      <a:pPr algn="ctr" latinLnBrk="1"/>
                      <a:r>
                        <a:rPr lang="en-US" altLang="ko-KR" sz="900" dirty="0"/>
                        <a:t>Label</a:t>
                      </a:r>
                      <a:endParaRPr lang="ko-KR" altLang="en-US" sz="900" dirty="0"/>
                    </a:p>
                  </a:txBody>
                  <a:tcPr marL="68580" marR="68580" marT="34290" marB="34290"/>
                </a:tc>
                <a:tc>
                  <a:txBody>
                    <a:bodyPr/>
                    <a:lstStyle/>
                    <a:p>
                      <a:pPr algn="ctr" latinLnBrk="1"/>
                      <a:r>
                        <a:rPr lang="en-US" altLang="ko-KR" sz="900" dirty="0" err="1"/>
                        <a:t>Pred</a:t>
                      </a:r>
                      <a:endParaRPr lang="ko-KR" altLang="en-US" sz="900" dirty="0"/>
                    </a:p>
                  </a:txBody>
                  <a:tcPr marL="68580" marR="68580" marT="34290" marB="34290"/>
                </a:tc>
                <a:tc>
                  <a:txBody>
                    <a:bodyPr/>
                    <a:lstStyle/>
                    <a:p>
                      <a:pPr algn="ctr" latinLnBrk="1"/>
                      <a:r>
                        <a:rPr lang="en-US" altLang="ko-KR" sz="900" dirty="0"/>
                        <a:t>Case</a:t>
                      </a:r>
                      <a:endParaRPr lang="ko-KR" altLang="en-US" sz="900" dirty="0"/>
                    </a:p>
                  </a:txBody>
                  <a:tcPr marL="68580" marR="68580" marT="34290" marB="34290"/>
                </a:tc>
                <a:extLst>
                  <a:ext uri="{0D108BD9-81ED-4DB2-BD59-A6C34878D82A}">
                    <a16:rowId xmlns:a16="http://schemas.microsoft.com/office/drawing/2014/main" val="141631129"/>
                  </a:ext>
                </a:extLst>
              </a:tr>
              <a:tr h="217170">
                <a:tc rowSpan="4">
                  <a:txBody>
                    <a:bodyPr/>
                    <a:lstStyle/>
                    <a:p>
                      <a:pPr algn="ctr" latinLnBrk="1"/>
                      <a:r>
                        <a:rPr lang="en-US" altLang="ko-KR" sz="1000" dirty="0">
                          <a:highlight>
                            <a:srgbClr val="FFFF00"/>
                          </a:highlight>
                        </a:rPr>
                        <a:t>Positive</a:t>
                      </a:r>
                      <a:r>
                        <a:rPr lang="en-US" altLang="ko-KR" sz="1000" dirty="0"/>
                        <a:t> </a:t>
                      </a:r>
                    </a:p>
                    <a:p>
                      <a:pPr algn="ctr" latinLnBrk="1"/>
                      <a:r>
                        <a:rPr lang="en-US" altLang="ko-KR" sz="1000" dirty="0">
                          <a:highlight>
                            <a:srgbClr val="FFFF00"/>
                          </a:highlight>
                        </a:rPr>
                        <a:t>(P)</a:t>
                      </a:r>
                      <a:endParaRPr lang="ko-KR" altLang="en-US" sz="1000" dirty="0">
                        <a:highlight>
                          <a:srgbClr val="FFFF00"/>
                        </a:highlight>
                      </a:endParaRPr>
                    </a:p>
                  </a:txBody>
                  <a:tcPr marL="68580" marR="68580" marT="34290" marB="34290" anchor="ctr">
                    <a:noFill/>
                  </a:tcPr>
                </a:tc>
                <a:tc rowSpan="2">
                  <a:txBody>
                    <a:bodyPr/>
                    <a:lstStyle/>
                    <a:p>
                      <a:pPr algn="ctr" latinLnBrk="1"/>
                      <a:r>
                        <a:rPr lang="en-US" altLang="ko-KR" sz="1000" b="1" dirty="0">
                          <a:highlight>
                            <a:srgbClr val="FFFF00"/>
                          </a:highlight>
                        </a:rPr>
                        <a:t>P</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P</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1</a:t>
                      </a:r>
                      <a:endParaRPr lang="ko-KR" altLang="en-US" sz="1000" b="1" dirty="0">
                        <a:highlight>
                          <a:srgbClr val="FFFF00"/>
                        </a:highlight>
                      </a:endParaRPr>
                    </a:p>
                  </a:txBody>
                  <a:tcPr marL="68580" marR="68580" marT="34290" marB="34290" anchor="ctr">
                    <a:solidFill>
                      <a:srgbClr val="A9D18E"/>
                    </a:solidFill>
                  </a:tcPr>
                </a:tc>
                <a:extLst>
                  <a:ext uri="{0D108BD9-81ED-4DB2-BD59-A6C34878D82A}">
                    <a16:rowId xmlns:a16="http://schemas.microsoft.com/office/drawing/2014/main" val="17595272"/>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b="1" dirty="0">
                          <a:highlight>
                            <a:srgbClr val="FFFF00"/>
                          </a:highlight>
                        </a:rPr>
                        <a:t>N</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4</a:t>
                      </a:r>
                      <a:endParaRPr lang="ko-KR" altLang="en-US" sz="1000" b="1" dirty="0">
                        <a:highlight>
                          <a:srgbClr val="FFFF00"/>
                        </a:highlight>
                      </a:endParaRPr>
                    </a:p>
                  </a:txBody>
                  <a:tcPr marL="68580" marR="68580" marT="34290" marB="34290" anchor="ctr">
                    <a:solidFill>
                      <a:srgbClr val="C9C9C9"/>
                    </a:solidFill>
                  </a:tcPr>
                </a:tc>
                <a:extLst>
                  <a:ext uri="{0D108BD9-81ED-4DB2-BD59-A6C34878D82A}">
                    <a16:rowId xmlns:a16="http://schemas.microsoft.com/office/drawing/2014/main" val="4149667638"/>
                  </a:ext>
                </a:extLst>
              </a:tr>
              <a:tr h="217170">
                <a:tc vMerge="1">
                  <a:txBody>
                    <a:bodyPr/>
                    <a:lstStyle/>
                    <a:p>
                      <a:pPr latinLnBrk="1"/>
                      <a:endParaRPr lang="ko-KR" altLang="en-US" dirty="0"/>
                    </a:p>
                  </a:txBody>
                  <a:tcPr/>
                </a:tc>
                <a:tc rowSpan="2">
                  <a:txBody>
                    <a:bodyPr/>
                    <a:lstStyle/>
                    <a:p>
                      <a:pPr algn="ctr" latinLnBrk="1"/>
                      <a:r>
                        <a:rPr lang="en-US" altLang="ko-KR" sz="1000" dirty="0">
                          <a:solidFill>
                            <a:srgbClr val="FF0000"/>
                          </a:solidFill>
                          <a:highlight>
                            <a:srgbClr val="FFFF00"/>
                          </a:highlight>
                        </a:rPr>
                        <a:t>N</a:t>
                      </a:r>
                    </a:p>
                    <a:p>
                      <a:pPr algn="ctr" latinLnBrk="1"/>
                      <a:r>
                        <a:rPr lang="en-US" altLang="ko-KR" sz="1000" dirty="0">
                          <a:solidFill>
                            <a:srgbClr val="FF0000"/>
                          </a:solidFill>
                          <a:highlight>
                            <a:srgbClr val="FFFF00"/>
                          </a:highlight>
                        </a:rPr>
                        <a:t>(Noise)</a:t>
                      </a:r>
                      <a:endParaRPr lang="ko-KR" altLang="en-US" sz="1000" dirty="0">
                        <a:solidFill>
                          <a:srgbClr val="FF0000"/>
                        </a:solidFill>
                        <a:highlight>
                          <a:srgbClr val="FFFF00"/>
                        </a:highlight>
                      </a:endParaRPr>
                    </a:p>
                  </a:txBody>
                  <a:tcPr marL="68580" marR="68580" marT="34290" marB="34290" anchor="ctr">
                    <a:solidFill>
                      <a:srgbClr val="E68694">
                        <a:alpha val="20000"/>
                      </a:srgbClr>
                    </a:solidFill>
                  </a:tcPr>
                </a:tc>
                <a:tc>
                  <a:txBody>
                    <a:bodyPr/>
                    <a:lstStyle/>
                    <a:p>
                      <a:pPr algn="ctr" latinLnBrk="1"/>
                      <a:r>
                        <a:rPr lang="en-US" altLang="ko-KR" sz="1000" dirty="0">
                          <a:highlight>
                            <a:srgbClr val="FFFF00"/>
                          </a:highlight>
                        </a:rPr>
                        <a:t>P</a:t>
                      </a:r>
                      <a:endParaRPr lang="ko-KR" altLang="en-US" sz="1000" dirty="0">
                        <a:highlight>
                          <a:srgbClr val="FFFF00"/>
                        </a:highlight>
                      </a:endParaRPr>
                    </a:p>
                  </a:txBody>
                  <a:tcPr marL="68580" marR="68580" marT="34290" marB="34290" anchor="ctr">
                    <a:noFill/>
                  </a:tcPr>
                </a:tc>
                <a:tc>
                  <a:txBody>
                    <a:bodyPr/>
                    <a:lstStyle/>
                    <a:p>
                      <a:pPr algn="ctr" latinLnBrk="1"/>
                      <a:r>
                        <a:rPr lang="en-US" altLang="ko-KR" sz="1000" dirty="0">
                          <a:highlight>
                            <a:srgbClr val="FFFF00"/>
                          </a:highlight>
                        </a:rPr>
                        <a:t>3</a:t>
                      </a:r>
                      <a:endParaRPr lang="ko-KR" altLang="en-US" sz="1000" dirty="0">
                        <a:highlight>
                          <a:srgbClr val="FFFF00"/>
                        </a:highlight>
                      </a:endParaRPr>
                    </a:p>
                  </a:txBody>
                  <a:tcPr marL="68580" marR="68580" marT="34290" marB="34290" anchor="ctr">
                    <a:solidFill>
                      <a:srgbClr val="E68694"/>
                    </a:solidFill>
                  </a:tcPr>
                </a:tc>
                <a:extLst>
                  <a:ext uri="{0D108BD9-81ED-4DB2-BD59-A6C34878D82A}">
                    <a16:rowId xmlns:a16="http://schemas.microsoft.com/office/drawing/2014/main" val="217658474"/>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dirty="0">
                          <a:highlight>
                            <a:srgbClr val="FFFF00"/>
                          </a:highlight>
                        </a:rPr>
                        <a:t>N</a:t>
                      </a:r>
                      <a:endParaRPr lang="ko-KR" altLang="en-US" sz="1000" dirty="0">
                        <a:highlight>
                          <a:srgbClr val="FFFF00"/>
                        </a:highlight>
                      </a:endParaRPr>
                    </a:p>
                  </a:txBody>
                  <a:tcPr marL="68580" marR="68580" marT="34290" marB="34290" anchor="ctr">
                    <a:noFill/>
                  </a:tcPr>
                </a:tc>
                <a:tc>
                  <a:txBody>
                    <a:bodyPr/>
                    <a:lstStyle/>
                    <a:p>
                      <a:pPr algn="ctr" latinLnBrk="1"/>
                      <a:r>
                        <a:rPr lang="en-US" altLang="ko-KR" sz="1000" dirty="0">
                          <a:highlight>
                            <a:srgbClr val="FFFF00"/>
                          </a:highlight>
                        </a:rPr>
                        <a:t>2</a:t>
                      </a:r>
                      <a:endParaRPr lang="ko-KR" altLang="en-US" sz="1000" dirty="0">
                        <a:highlight>
                          <a:srgbClr val="FFFF00"/>
                        </a:highlight>
                      </a:endParaRPr>
                    </a:p>
                  </a:txBody>
                  <a:tcPr marL="68580" marR="68580" marT="34290" marB="34290" anchor="ctr">
                    <a:solidFill>
                      <a:srgbClr val="8FAADC"/>
                    </a:solidFill>
                  </a:tcPr>
                </a:tc>
                <a:extLst>
                  <a:ext uri="{0D108BD9-81ED-4DB2-BD59-A6C34878D82A}">
                    <a16:rowId xmlns:a16="http://schemas.microsoft.com/office/drawing/2014/main" val="3662091650"/>
                  </a:ext>
                </a:extLst>
              </a:tr>
              <a:tr h="217170">
                <a:tc rowSpan="4">
                  <a:txBody>
                    <a:bodyPr/>
                    <a:lstStyle/>
                    <a:p>
                      <a:pPr algn="ctr" latinLnBrk="1"/>
                      <a:r>
                        <a:rPr lang="en-US" altLang="ko-KR" sz="1000" dirty="0"/>
                        <a:t>Negative (N)</a:t>
                      </a:r>
                      <a:endParaRPr lang="ko-KR" altLang="en-US" sz="1000" dirty="0"/>
                    </a:p>
                  </a:txBody>
                  <a:tcPr marL="68580" marR="68580" marT="34290" marB="34290" anchor="ctr">
                    <a:noFill/>
                  </a:tcPr>
                </a:tc>
                <a:tc rowSpan="2">
                  <a:txBody>
                    <a:bodyPr/>
                    <a:lstStyle/>
                    <a:p>
                      <a:pPr algn="ctr" latinLnBrk="1"/>
                      <a:r>
                        <a:rPr lang="en-US" altLang="ko-KR" sz="1000" b="1" dirty="0">
                          <a:solidFill>
                            <a:srgbClr val="FF0000"/>
                          </a:solidFill>
                        </a:rPr>
                        <a:t>P</a:t>
                      </a:r>
                    </a:p>
                    <a:p>
                      <a:pPr algn="ctr" latinLnBrk="1"/>
                      <a:r>
                        <a:rPr lang="en-US" altLang="ko-KR" sz="1000" b="1" dirty="0">
                          <a:solidFill>
                            <a:srgbClr val="FF0000"/>
                          </a:solidFill>
                        </a:rPr>
                        <a:t>(Noise)</a:t>
                      </a:r>
                      <a:endParaRPr lang="ko-KR" altLang="en-US" sz="1000" b="1" dirty="0">
                        <a:solidFill>
                          <a:srgbClr val="FF0000"/>
                        </a:solidFill>
                      </a:endParaRPr>
                    </a:p>
                  </a:txBody>
                  <a:tcPr marL="68580" marR="68580" marT="34290" marB="34290" anchor="ctr">
                    <a:solidFill>
                      <a:srgbClr val="E68694">
                        <a:alpha val="20000"/>
                      </a:srgbClr>
                    </a:solidFill>
                  </a:tcPr>
                </a:tc>
                <a:tc>
                  <a:txBody>
                    <a:bodyPr/>
                    <a:lstStyle/>
                    <a:p>
                      <a:pPr algn="ctr" latinLnBrk="1"/>
                      <a:r>
                        <a:rPr lang="en-US" altLang="ko-KR" sz="1000" b="1" dirty="0"/>
                        <a:t>P</a:t>
                      </a:r>
                      <a:endParaRPr lang="ko-KR" altLang="en-US" sz="1000" b="1" dirty="0"/>
                    </a:p>
                  </a:txBody>
                  <a:tcPr marL="68580" marR="68580" marT="34290" marB="34290" anchor="ctr">
                    <a:noFill/>
                  </a:tcPr>
                </a:tc>
                <a:tc>
                  <a:txBody>
                    <a:bodyPr/>
                    <a:lstStyle/>
                    <a:p>
                      <a:pPr algn="ctr" latinLnBrk="1"/>
                      <a:r>
                        <a:rPr lang="en-US" altLang="ko-KR" sz="1000" b="1" dirty="0"/>
                        <a:t>2</a:t>
                      </a:r>
                      <a:endParaRPr lang="ko-KR" altLang="en-US" sz="1000" b="1" dirty="0"/>
                    </a:p>
                  </a:txBody>
                  <a:tcPr marL="68580" marR="68580" marT="34290" marB="34290" anchor="ctr">
                    <a:solidFill>
                      <a:srgbClr val="8FAADC"/>
                    </a:solidFill>
                  </a:tcPr>
                </a:tc>
                <a:extLst>
                  <a:ext uri="{0D108BD9-81ED-4DB2-BD59-A6C34878D82A}">
                    <a16:rowId xmlns:a16="http://schemas.microsoft.com/office/drawing/2014/main" val="3236775737"/>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b="1" dirty="0"/>
                        <a:t>N</a:t>
                      </a:r>
                      <a:endParaRPr lang="ko-KR" altLang="en-US" sz="1000" b="1" dirty="0"/>
                    </a:p>
                  </a:txBody>
                  <a:tcPr marL="68580" marR="68580" marT="34290" marB="34290" anchor="ctr">
                    <a:noFill/>
                  </a:tcPr>
                </a:tc>
                <a:tc>
                  <a:txBody>
                    <a:bodyPr/>
                    <a:lstStyle/>
                    <a:p>
                      <a:pPr algn="ctr" latinLnBrk="1"/>
                      <a:r>
                        <a:rPr lang="en-US" altLang="ko-KR" sz="1000" b="1" dirty="0"/>
                        <a:t>3</a:t>
                      </a:r>
                      <a:endParaRPr lang="ko-KR" altLang="en-US" sz="1000" b="1" dirty="0"/>
                    </a:p>
                  </a:txBody>
                  <a:tcPr marL="68580" marR="68580" marT="34290" marB="34290" anchor="ctr">
                    <a:solidFill>
                      <a:srgbClr val="E68694"/>
                    </a:solidFill>
                  </a:tcPr>
                </a:tc>
                <a:extLst>
                  <a:ext uri="{0D108BD9-81ED-4DB2-BD59-A6C34878D82A}">
                    <a16:rowId xmlns:a16="http://schemas.microsoft.com/office/drawing/2014/main" val="2414957209"/>
                  </a:ext>
                </a:extLst>
              </a:tr>
              <a:tr h="217170">
                <a:tc vMerge="1">
                  <a:txBody>
                    <a:bodyPr/>
                    <a:lstStyle/>
                    <a:p>
                      <a:pPr latinLnBrk="1"/>
                      <a:endParaRPr lang="ko-KR" altLang="en-US" dirty="0"/>
                    </a:p>
                  </a:txBody>
                  <a:tcPr/>
                </a:tc>
                <a:tc rowSpan="2">
                  <a:txBody>
                    <a:bodyPr/>
                    <a:lstStyle/>
                    <a:p>
                      <a:pPr algn="ctr" latinLnBrk="1"/>
                      <a:r>
                        <a:rPr lang="en-US" altLang="ko-KR" sz="1000" dirty="0"/>
                        <a:t>N</a:t>
                      </a:r>
                      <a:endParaRPr lang="ko-KR" altLang="en-US" sz="1000" dirty="0"/>
                    </a:p>
                  </a:txBody>
                  <a:tcPr marL="68580" marR="68580" marT="34290" marB="34290" anchor="ctr">
                    <a:noFill/>
                  </a:tcPr>
                </a:tc>
                <a:tc>
                  <a:txBody>
                    <a:bodyPr/>
                    <a:lstStyle/>
                    <a:p>
                      <a:pPr algn="ctr" latinLnBrk="1"/>
                      <a:r>
                        <a:rPr lang="en-US" altLang="ko-KR" sz="1000" dirty="0"/>
                        <a:t>P</a:t>
                      </a:r>
                      <a:endParaRPr lang="ko-KR" altLang="en-US" sz="1000" dirty="0"/>
                    </a:p>
                  </a:txBody>
                  <a:tcPr marL="68580" marR="68580" marT="34290" marB="34290" anchor="ctr">
                    <a:noFill/>
                  </a:tcPr>
                </a:tc>
                <a:tc>
                  <a:txBody>
                    <a:bodyPr/>
                    <a:lstStyle/>
                    <a:p>
                      <a:pPr algn="ctr" latinLnBrk="1"/>
                      <a:r>
                        <a:rPr lang="en-US" altLang="ko-KR" sz="1000" dirty="0"/>
                        <a:t>4</a:t>
                      </a:r>
                      <a:endParaRPr lang="ko-KR" altLang="en-US" sz="1000" dirty="0"/>
                    </a:p>
                  </a:txBody>
                  <a:tcPr marL="68580" marR="68580" marT="34290" marB="34290" anchor="ctr">
                    <a:solidFill>
                      <a:srgbClr val="C9C9C9"/>
                    </a:solidFill>
                  </a:tcPr>
                </a:tc>
                <a:extLst>
                  <a:ext uri="{0D108BD9-81ED-4DB2-BD59-A6C34878D82A}">
                    <a16:rowId xmlns:a16="http://schemas.microsoft.com/office/drawing/2014/main" val="2742510016"/>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dirty="0"/>
                        <a:t>N</a:t>
                      </a:r>
                      <a:endParaRPr lang="ko-KR" altLang="en-US" sz="1000" dirty="0"/>
                    </a:p>
                  </a:txBody>
                  <a:tcPr marL="68580" marR="68580" marT="34290" marB="34290" anchor="ctr">
                    <a:noFill/>
                  </a:tcPr>
                </a:tc>
                <a:tc>
                  <a:txBody>
                    <a:bodyPr/>
                    <a:lstStyle/>
                    <a:p>
                      <a:pPr algn="ctr" latinLnBrk="1"/>
                      <a:r>
                        <a:rPr lang="en-US" altLang="ko-KR" sz="1000" dirty="0"/>
                        <a:t>1</a:t>
                      </a:r>
                      <a:endParaRPr lang="ko-KR" altLang="en-US" sz="1000" dirty="0"/>
                    </a:p>
                  </a:txBody>
                  <a:tcPr marL="68580" marR="68580" marT="34290" marB="34290" anchor="ctr">
                    <a:solidFill>
                      <a:srgbClr val="A9D18E"/>
                    </a:solidFill>
                  </a:tcPr>
                </a:tc>
                <a:extLst>
                  <a:ext uri="{0D108BD9-81ED-4DB2-BD59-A6C34878D82A}">
                    <a16:rowId xmlns:a16="http://schemas.microsoft.com/office/drawing/2014/main" val="2095408195"/>
                  </a:ext>
                </a:extLst>
              </a:tr>
            </a:tbl>
          </a:graphicData>
        </a:graphic>
      </p:graphicFrame>
      <p:sp>
        <p:nvSpPr>
          <p:cNvPr id="21" name="TextBox 20">
            <a:extLst>
              <a:ext uri="{FF2B5EF4-FFF2-40B4-BE49-F238E27FC236}">
                <a16:creationId xmlns:a16="http://schemas.microsoft.com/office/drawing/2014/main" id="{360FBE51-66FB-496A-9536-8BF0D62DC108}"/>
              </a:ext>
            </a:extLst>
          </p:cNvPr>
          <p:cNvSpPr txBox="1"/>
          <p:nvPr/>
        </p:nvSpPr>
        <p:spPr>
          <a:xfrm>
            <a:off x="485591" y="2127691"/>
            <a:ext cx="2107590"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Research Question</a:t>
            </a:r>
            <a:endParaRPr lang="ko-KR" altLang="en-US" sz="1350" b="1" dirty="0">
              <a:solidFill>
                <a:prstClr val="black"/>
              </a:solidFill>
              <a:latin typeface="Arial"/>
              <a:ea typeface="나눔스퀘어 Light"/>
            </a:endParaRPr>
          </a:p>
        </p:txBody>
      </p:sp>
      <p:sp>
        <p:nvSpPr>
          <p:cNvPr id="22" name="TextBox 21">
            <a:extLst>
              <a:ext uri="{FF2B5EF4-FFF2-40B4-BE49-F238E27FC236}">
                <a16:creationId xmlns:a16="http://schemas.microsoft.com/office/drawing/2014/main" id="{4ADFF6C5-FC87-4D61-A929-3747AD65D035}"/>
              </a:ext>
            </a:extLst>
          </p:cNvPr>
          <p:cNvSpPr txBox="1"/>
          <p:nvPr/>
        </p:nvSpPr>
        <p:spPr>
          <a:xfrm>
            <a:off x="2263123" y="2132815"/>
            <a:ext cx="1758475" cy="300082"/>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Simple Example</a:t>
            </a:r>
            <a:endParaRPr lang="ko-KR" altLang="en-US" sz="1350" dirty="0">
              <a:solidFill>
                <a:prstClr val="black"/>
              </a:solidFill>
              <a:latin typeface="Arial"/>
              <a:ea typeface="나눔스퀘어 Light"/>
            </a:endParaRPr>
          </a:p>
        </p:txBody>
      </p:sp>
    </p:spTree>
    <p:extLst>
      <p:ext uri="{BB962C8B-B14F-4D97-AF65-F5344CB8AC3E}">
        <p14:creationId xmlns:p14="http://schemas.microsoft.com/office/powerpoint/2010/main" val="23182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246308" cy="553997"/>
            </a:xfrm>
            <a:prstGeom prst="rect">
              <a:avLst/>
            </a:prstGeom>
            <a:noFill/>
          </p:spPr>
          <p:txBody>
            <a:bodyPr wrap="none" rtlCol="0">
              <a:spAutoFit/>
            </a:bodyPr>
            <a:lstStyle/>
            <a:p>
              <a:pPr defTabSz="685800"/>
              <a:endPar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graphicFrame>
        <p:nvGraphicFramePr>
          <p:cNvPr id="37" name="표 36">
            <a:extLst>
              <a:ext uri="{FF2B5EF4-FFF2-40B4-BE49-F238E27FC236}">
                <a16:creationId xmlns:a16="http://schemas.microsoft.com/office/drawing/2014/main" id="{9F7BF6C2-987E-463E-A538-1373E233B968}"/>
              </a:ext>
            </a:extLst>
          </p:cNvPr>
          <p:cNvGraphicFramePr>
            <a:graphicFrameLocks noGrp="1"/>
          </p:cNvGraphicFramePr>
          <p:nvPr>
            <p:extLst/>
          </p:nvPr>
        </p:nvGraphicFramePr>
        <p:xfrm>
          <a:off x="2510411" y="2475877"/>
          <a:ext cx="6477000" cy="2466976"/>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535142935"/>
                    </a:ext>
                  </a:extLst>
                </a:gridCol>
                <a:gridCol w="1619250">
                  <a:extLst>
                    <a:ext uri="{9D8B030D-6E8A-4147-A177-3AD203B41FA5}">
                      <a16:colId xmlns:a16="http://schemas.microsoft.com/office/drawing/2014/main" val="3264022576"/>
                    </a:ext>
                  </a:extLst>
                </a:gridCol>
                <a:gridCol w="1619250">
                  <a:extLst>
                    <a:ext uri="{9D8B030D-6E8A-4147-A177-3AD203B41FA5}">
                      <a16:colId xmlns:a16="http://schemas.microsoft.com/office/drawing/2014/main" val="3079807558"/>
                    </a:ext>
                  </a:extLst>
                </a:gridCol>
                <a:gridCol w="1619250">
                  <a:extLst>
                    <a:ext uri="{9D8B030D-6E8A-4147-A177-3AD203B41FA5}">
                      <a16:colId xmlns:a16="http://schemas.microsoft.com/office/drawing/2014/main" val="3163583069"/>
                    </a:ext>
                  </a:extLst>
                </a:gridCol>
              </a:tblGrid>
              <a:tr h="450035">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Label = </a:t>
                      </a:r>
                      <a:r>
                        <a:rPr lang="en-US" altLang="ko-KR" sz="1000" dirty="0" err="1"/>
                        <a:t>Pred</a:t>
                      </a:r>
                      <a:endParaRPr lang="ko-KR" altLang="en-US" sz="1000" b="1" dirty="0">
                        <a:solidFill>
                          <a:schemeClr val="tx1"/>
                        </a:solidFill>
                      </a:endParaRPr>
                    </a:p>
                  </a:txBody>
                  <a:tcPr marL="68580" marR="68580" marT="34290" marB="34290" anchor="ctr"/>
                </a:tc>
                <a:tc hMerge="1">
                  <a:txBody>
                    <a:bodyPr/>
                    <a:lstStyle/>
                    <a:p>
                      <a:pPr latinLnBrk="1"/>
                      <a:endParaRPr lang="ko-KR" altLang="en-US" dirty="0"/>
                    </a:p>
                  </a:txBody>
                  <a:tcP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Label </a:t>
                      </a:r>
                      <a:r>
                        <a:rPr lang="ko-KR" altLang="en-US" sz="1000" dirty="0"/>
                        <a:t>≠ </a:t>
                      </a:r>
                      <a:r>
                        <a:rPr lang="en-US" altLang="ko-KR" sz="1000" dirty="0" err="1"/>
                        <a:t>Pred</a:t>
                      </a:r>
                      <a:endParaRPr lang="ko-KR" altLang="en-US" sz="1000" b="1" dirty="0">
                        <a:solidFill>
                          <a:schemeClr val="tx1"/>
                        </a:solidFill>
                      </a:endParaRPr>
                    </a:p>
                  </a:txBody>
                  <a:tcPr marL="68580" marR="68580" marT="34290" marB="34290" anchor="ctr"/>
                </a:tc>
                <a:tc hMerge="1">
                  <a:txBody>
                    <a:bodyPr/>
                    <a:lstStyle/>
                    <a:p>
                      <a:pPr latinLnBrk="1"/>
                      <a:endParaRPr lang="ko-KR" altLang="en-US" dirty="0"/>
                    </a:p>
                  </a:txBody>
                  <a:tcPr/>
                </a:tc>
                <a:extLst>
                  <a:ext uri="{0D108BD9-81ED-4DB2-BD59-A6C34878D82A}">
                    <a16:rowId xmlns:a16="http://schemas.microsoft.com/office/drawing/2014/main" val="1313006755"/>
                  </a:ext>
                </a:extLst>
              </a:tr>
              <a:tr h="305164">
                <a:tc>
                  <a:txBody>
                    <a:bodyPr/>
                    <a:lstStyle/>
                    <a:p>
                      <a:pPr algn="ctr" latinLnBrk="1"/>
                      <a:r>
                        <a:rPr lang="en-US" altLang="ko-KR" sz="1100" dirty="0">
                          <a:solidFill>
                            <a:schemeClr val="tx1"/>
                          </a:solidFill>
                        </a:rPr>
                        <a:t>Case1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Case2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Case3 </a:t>
                      </a:r>
                      <a:endParaRPr lang="ko-KR" altLang="en-US" sz="1100" dirty="0">
                        <a:solidFill>
                          <a:schemeClr val="tx1"/>
                        </a:solidFill>
                      </a:endParaRPr>
                    </a:p>
                  </a:txBody>
                  <a:tcPr marL="68580" marR="68580" marT="34290" marB="34290" anchor="ctr"/>
                </a:tc>
                <a:tc>
                  <a:txBody>
                    <a:bodyPr/>
                    <a:lstStyle/>
                    <a:p>
                      <a:pPr algn="ctr" latinLnBrk="1"/>
                      <a:r>
                        <a:rPr lang="en-US" altLang="ko-KR" sz="1100" dirty="0">
                          <a:solidFill>
                            <a:schemeClr val="tx1"/>
                          </a:solidFill>
                        </a:rPr>
                        <a:t>Case4</a:t>
                      </a:r>
                      <a:endParaRPr lang="ko-KR" altLang="en-US" sz="1100" dirty="0">
                        <a:solidFill>
                          <a:schemeClr val="tx1"/>
                        </a:solidFill>
                      </a:endParaRPr>
                    </a:p>
                  </a:txBody>
                  <a:tcPr marL="68580" marR="68580" marT="34290" marB="34290" anchor="ctr"/>
                </a:tc>
                <a:extLst>
                  <a:ext uri="{0D108BD9-81ED-4DB2-BD59-A6C34878D82A}">
                    <a16:rowId xmlns:a16="http://schemas.microsoft.com/office/drawing/2014/main" val="452248505"/>
                  </a:ext>
                </a:extLst>
              </a:tr>
              <a:tr h="1711777">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[0.9, 0.1]</a:t>
                      </a:r>
                    </a:p>
                    <a:p>
                      <a:pPr algn="l" latinLnBrk="1"/>
                      <a:r>
                        <a:rPr lang="en-US" altLang="ko-KR" sz="1100" dirty="0">
                          <a:solidFill>
                            <a:schemeClr val="tx1"/>
                          </a:solidFill>
                        </a:rPr>
                        <a:t>Label [1, 0]</a:t>
                      </a:r>
                    </a:p>
                    <a:p>
                      <a:pPr algn="l" latinLnBrk="1"/>
                      <a:r>
                        <a:rPr lang="en-US" altLang="ko-KR" sz="1100" dirty="0">
                          <a:solidFill>
                            <a:schemeClr val="tx1"/>
                          </a:solidFill>
                        </a:rPr>
                        <a:t>Loss 0.05</a:t>
                      </a:r>
                    </a:p>
                    <a:p>
                      <a:pPr algn="l" latinLnBrk="1"/>
                      <a:endParaRPr lang="en-US" altLang="ko-KR" sz="1100" dirty="0">
                        <a:solidFill>
                          <a:schemeClr val="tx1"/>
                        </a:solidFill>
                      </a:endParaRPr>
                    </a:p>
                    <a:p>
                      <a:pPr algn="l" latinLnBrk="1"/>
                      <a:r>
                        <a:rPr lang="en-US" altLang="ko-KR" sz="1100" dirty="0">
                          <a:solidFill>
                            <a:schemeClr val="tx1"/>
                          </a:solidFill>
                        </a:rPr>
                        <a:t>Confidence: high</a:t>
                      </a:r>
                    </a:p>
                    <a:p>
                      <a:pPr algn="l" latinLnBrk="1"/>
                      <a:r>
                        <a:rPr lang="en-US" altLang="ko-KR" sz="1100" dirty="0">
                          <a:solidFill>
                            <a:schemeClr val="tx1"/>
                          </a:solidFill>
                        </a:rPr>
                        <a:t>Absolute Truth: P</a:t>
                      </a:r>
                    </a:p>
                    <a:p>
                      <a:pPr algn="l" latinLnBrk="1"/>
                      <a:r>
                        <a:rPr lang="en-US" altLang="ko-KR" sz="1100" dirty="0">
                          <a:solidFill>
                            <a:schemeClr val="tx1"/>
                          </a:solidFill>
                        </a:rPr>
                        <a:t>Label: P</a:t>
                      </a:r>
                    </a:p>
                    <a:p>
                      <a:pPr algn="l"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[0.4, 0.6]</a:t>
                      </a:r>
                    </a:p>
                    <a:p>
                      <a:pPr algn="l" latinLnBrk="1"/>
                      <a:r>
                        <a:rPr lang="en-US" altLang="ko-KR" sz="1100" dirty="0">
                          <a:solidFill>
                            <a:schemeClr val="tx1"/>
                          </a:solidFill>
                        </a:rPr>
                        <a:t>Label [0, 1]</a:t>
                      </a:r>
                    </a:p>
                    <a:p>
                      <a:pPr algn="l" latinLnBrk="1"/>
                      <a:r>
                        <a:rPr lang="en-US" altLang="ko-KR" sz="1100" dirty="0">
                          <a:solidFill>
                            <a:schemeClr val="tx1"/>
                          </a:solidFill>
                        </a:rPr>
                        <a:t>Loss 0.22</a:t>
                      </a:r>
                    </a:p>
                    <a:p>
                      <a:pPr algn="l" latinLnBrk="1"/>
                      <a:endParaRPr lang="en-US" altLang="ko-KR" sz="1100" dirty="0">
                        <a:solidFill>
                          <a:schemeClr val="tx1"/>
                        </a:solidFill>
                      </a:endParaRPr>
                    </a:p>
                    <a:p>
                      <a:pPr algn="l" latinLnBrk="1"/>
                      <a:r>
                        <a:rPr lang="en-US" altLang="ko-KR" sz="1100" dirty="0">
                          <a:solidFill>
                            <a:schemeClr val="tx1"/>
                          </a:solidFill>
                        </a:rPr>
                        <a:t>Confidence: low</a:t>
                      </a:r>
                    </a:p>
                    <a:p>
                      <a:pPr algn="l" latinLnBrk="1"/>
                      <a:r>
                        <a:rPr lang="en-US" altLang="ko-KR" sz="1100" dirty="0">
                          <a:solidFill>
                            <a:schemeClr val="tx1"/>
                          </a:solidFill>
                        </a:rPr>
                        <a:t>Absolute Truth: P</a:t>
                      </a:r>
                    </a:p>
                    <a:p>
                      <a:pPr algn="l" latinLnBrk="1"/>
                      <a:r>
                        <a:rPr lang="en-US" altLang="ko-KR" sz="1100" dirty="0">
                          <a:solidFill>
                            <a:schemeClr val="tx1"/>
                          </a:solidFill>
                        </a:rPr>
                        <a:t>Label: N(noise label)</a:t>
                      </a:r>
                    </a:p>
                    <a:p>
                      <a:pPr algn="dist"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[0.9, 0.1]</a:t>
                      </a:r>
                    </a:p>
                    <a:p>
                      <a:pPr algn="l" latinLnBrk="1"/>
                      <a:r>
                        <a:rPr lang="en-US" altLang="ko-KR" sz="1100" dirty="0">
                          <a:solidFill>
                            <a:schemeClr val="tx1"/>
                          </a:solidFill>
                        </a:rPr>
                        <a:t>Label [0, 1]</a:t>
                      </a:r>
                    </a:p>
                    <a:p>
                      <a:pPr algn="l" latinLnBrk="1"/>
                      <a:r>
                        <a:rPr lang="en-US" altLang="ko-KR" sz="1100" dirty="0">
                          <a:solidFill>
                            <a:schemeClr val="tx1"/>
                          </a:solidFill>
                        </a:rPr>
                        <a:t>Loss 1</a:t>
                      </a:r>
                    </a:p>
                    <a:p>
                      <a:pPr algn="l" latinLnBrk="1"/>
                      <a:endParaRPr lang="en-US" altLang="ko-KR" sz="1100" dirty="0">
                        <a:solidFill>
                          <a:schemeClr val="tx1"/>
                        </a:solidFill>
                      </a:endParaRPr>
                    </a:p>
                    <a:p>
                      <a:pPr algn="l" latinLnBrk="1"/>
                      <a:r>
                        <a:rPr lang="en-US" altLang="ko-KR" sz="1100" dirty="0">
                          <a:solidFill>
                            <a:schemeClr val="tx1"/>
                          </a:solidFill>
                        </a:rPr>
                        <a:t>Confidence: high</a:t>
                      </a:r>
                    </a:p>
                    <a:p>
                      <a:pPr algn="l" latinLnBrk="1"/>
                      <a:r>
                        <a:rPr lang="en-US" altLang="ko-KR" sz="1100" dirty="0">
                          <a:solidFill>
                            <a:schemeClr val="tx1"/>
                          </a:solidFill>
                        </a:rPr>
                        <a:t>Absolute Truth: P</a:t>
                      </a:r>
                    </a:p>
                    <a:p>
                      <a:pPr algn="l" latinLnBrk="1"/>
                      <a:r>
                        <a:rPr lang="en-US" altLang="ko-KR" sz="1100" dirty="0">
                          <a:solidFill>
                            <a:schemeClr val="tx1"/>
                          </a:solidFill>
                        </a:rPr>
                        <a:t>Label: N(noise label)</a:t>
                      </a:r>
                    </a:p>
                    <a:p>
                      <a:pPr algn="dist" latinLnBrk="1"/>
                      <a:endParaRPr lang="ko-KR" altLang="en-US" sz="1100" dirty="0">
                        <a:solidFill>
                          <a:schemeClr val="tx1"/>
                        </a:solidFill>
                      </a:endParaRPr>
                    </a:p>
                  </a:txBody>
                  <a:tcPr marL="68580" marR="68580" marT="34290" marB="34290" anchor="ctr"/>
                </a:tc>
                <a:tc>
                  <a:txBody>
                    <a:bodyPr/>
                    <a:lstStyle/>
                    <a:p>
                      <a:pPr algn="l" latinLnBrk="1"/>
                      <a:r>
                        <a:rPr lang="en-US" altLang="ko-KR" sz="1100" dirty="0">
                          <a:solidFill>
                            <a:schemeClr val="tx1"/>
                          </a:solidFill>
                        </a:rPr>
                        <a:t>            P   N </a:t>
                      </a:r>
                    </a:p>
                    <a:p>
                      <a:pPr algn="l" latinLnBrk="1"/>
                      <a:r>
                        <a:rPr lang="en-US" altLang="ko-KR" sz="1100" dirty="0" err="1">
                          <a:solidFill>
                            <a:schemeClr val="tx1"/>
                          </a:solidFill>
                        </a:rPr>
                        <a:t>Pred</a:t>
                      </a:r>
                      <a:r>
                        <a:rPr lang="en-US" altLang="ko-KR" sz="1100" dirty="0">
                          <a:solidFill>
                            <a:schemeClr val="tx1"/>
                          </a:solidFill>
                        </a:rPr>
                        <a:t> [0.4, 0.6]</a:t>
                      </a:r>
                    </a:p>
                    <a:p>
                      <a:pPr algn="l" latinLnBrk="1"/>
                      <a:r>
                        <a:rPr lang="en-US" altLang="ko-KR" sz="1100" dirty="0">
                          <a:solidFill>
                            <a:schemeClr val="tx1"/>
                          </a:solidFill>
                        </a:rPr>
                        <a:t>Label [1, 0]</a:t>
                      </a:r>
                    </a:p>
                    <a:p>
                      <a:pPr algn="l" latinLnBrk="1"/>
                      <a:r>
                        <a:rPr lang="en-US" altLang="ko-KR" sz="1100" dirty="0">
                          <a:solidFill>
                            <a:schemeClr val="tx1"/>
                          </a:solidFill>
                        </a:rPr>
                        <a:t>Loss 0.4</a:t>
                      </a:r>
                    </a:p>
                    <a:p>
                      <a:pPr algn="l" latinLnBrk="1"/>
                      <a:endParaRPr lang="en-US" altLang="ko-KR" sz="1100" dirty="0">
                        <a:solidFill>
                          <a:schemeClr val="tx1"/>
                        </a:solidFill>
                      </a:endParaRPr>
                    </a:p>
                    <a:p>
                      <a:pPr algn="l" latinLnBrk="1"/>
                      <a:r>
                        <a:rPr lang="en-US" altLang="ko-KR" sz="1100" dirty="0">
                          <a:solidFill>
                            <a:schemeClr val="tx1"/>
                          </a:solidFill>
                        </a:rPr>
                        <a:t>Confidence: low</a:t>
                      </a:r>
                    </a:p>
                    <a:p>
                      <a:pPr algn="l" latinLnBrk="1"/>
                      <a:r>
                        <a:rPr lang="en-US" altLang="ko-KR" sz="1100" dirty="0">
                          <a:solidFill>
                            <a:schemeClr val="tx1"/>
                          </a:solidFill>
                        </a:rPr>
                        <a:t>Absolute Truth: P</a:t>
                      </a:r>
                    </a:p>
                    <a:p>
                      <a:pPr algn="l" latinLnBrk="1"/>
                      <a:r>
                        <a:rPr lang="en-US" altLang="ko-KR" sz="1100" dirty="0">
                          <a:solidFill>
                            <a:schemeClr val="tx1"/>
                          </a:solidFill>
                        </a:rPr>
                        <a:t>Label: P</a:t>
                      </a:r>
                    </a:p>
                    <a:p>
                      <a:pPr algn="dist" latinLnBrk="1"/>
                      <a:endParaRPr lang="ko-KR" altLang="en-US" sz="1100" dirty="0">
                        <a:solidFill>
                          <a:schemeClr val="tx1"/>
                        </a:solidFill>
                      </a:endParaRPr>
                    </a:p>
                  </a:txBody>
                  <a:tcPr marL="68580" marR="68580" marT="34290" marB="34290" anchor="ctr"/>
                </a:tc>
                <a:extLst>
                  <a:ext uri="{0D108BD9-81ED-4DB2-BD59-A6C34878D82A}">
                    <a16:rowId xmlns:a16="http://schemas.microsoft.com/office/drawing/2014/main" val="3352178115"/>
                  </a:ext>
                </a:extLst>
              </a:tr>
            </a:tbl>
          </a:graphicData>
        </a:graphic>
      </p:graphicFrame>
      <p:pic>
        <p:nvPicPr>
          <p:cNvPr id="1026" name="Picture 2" descr="How to choose cross-entropy loss function in Keras? - Knowledge Transfer">
            <a:extLst>
              <a:ext uri="{FF2B5EF4-FFF2-40B4-BE49-F238E27FC236}">
                <a16:creationId xmlns:a16="http://schemas.microsoft.com/office/drawing/2014/main" id="{02A9096C-EFF2-4ECF-ABFF-7D46C3E1672C}"/>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64254" y="5261149"/>
            <a:ext cx="1612184" cy="503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A10CCA-44D9-45C9-8682-F1413D564E0B}"/>
              </a:ext>
            </a:extLst>
          </p:cNvPr>
          <p:cNvSpPr txBox="1"/>
          <p:nvPr/>
        </p:nvSpPr>
        <p:spPr>
          <a:xfrm>
            <a:off x="188673" y="5041858"/>
            <a:ext cx="1694896" cy="24237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 Cross Entropy Loss</a:t>
            </a:r>
            <a:endParaRPr lang="ko-KR" altLang="en-US" sz="975" dirty="0">
              <a:solidFill>
                <a:prstClr val="black"/>
              </a:solidFill>
              <a:latin typeface="Arial"/>
              <a:ea typeface="나눔스퀘어 Light"/>
            </a:endParaRPr>
          </a:p>
        </p:txBody>
      </p:sp>
      <p:sp>
        <p:nvSpPr>
          <p:cNvPr id="17" name="직사각형 16">
            <a:extLst>
              <a:ext uri="{FF2B5EF4-FFF2-40B4-BE49-F238E27FC236}">
                <a16:creationId xmlns:a16="http://schemas.microsoft.com/office/drawing/2014/main" id="{186AEBA4-62E9-4AEE-8080-24FCBF55F0F2}"/>
              </a:ext>
            </a:extLst>
          </p:cNvPr>
          <p:cNvSpPr/>
          <p:nvPr/>
        </p:nvSpPr>
        <p:spPr>
          <a:xfrm>
            <a:off x="4138488" y="2916530"/>
            <a:ext cx="3219575" cy="2026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18" name="TextBox 17">
            <a:extLst>
              <a:ext uri="{FF2B5EF4-FFF2-40B4-BE49-F238E27FC236}">
                <a16:creationId xmlns:a16="http://schemas.microsoft.com/office/drawing/2014/main" id="{6655DC31-EA6E-4884-ACBF-0AB5122BA31F}"/>
              </a:ext>
            </a:extLst>
          </p:cNvPr>
          <p:cNvSpPr txBox="1"/>
          <p:nvPr/>
        </p:nvSpPr>
        <p:spPr>
          <a:xfrm>
            <a:off x="4143823" y="4978840"/>
            <a:ext cx="4850732" cy="923330"/>
          </a:xfrm>
          <a:prstGeom prst="rect">
            <a:avLst/>
          </a:prstGeom>
          <a:noFill/>
        </p:spPr>
        <p:txBody>
          <a:bodyPr wrap="square" rtlCol="0">
            <a:spAutoFit/>
          </a:bodyPr>
          <a:lstStyle/>
          <a:p>
            <a:pPr defTabSz="685800"/>
            <a:r>
              <a:rPr lang="en-US" altLang="ko-KR" sz="1350" dirty="0">
                <a:solidFill>
                  <a:srgbClr val="FF0000"/>
                </a:solidFill>
                <a:latin typeface="Arial"/>
                <a:ea typeface="나눔스퀘어 Light"/>
              </a:rPr>
              <a:t>Idea</a:t>
            </a:r>
          </a:p>
          <a:p>
            <a:pPr defTabSz="685800"/>
            <a:r>
              <a:rPr lang="en-US" altLang="ko-KR" sz="1350" dirty="0">
                <a:solidFill>
                  <a:srgbClr val="FF0000"/>
                </a:solidFill>
                <a:latin typeface="Arial"/>
                <a:ea typeface="나눔스퀘어 Light"/>
              </a:rPr>
              <a:t>Case 2, 3</a:t>
            </a:r>
            <a:r>
              <a:rPr lang="ko-KR" altLang="en-US" sz="1350" dirty="0">
                <a:solidFill>
                  <a:srgbClr val="FF0000"/>
                </a:solidFill>
                <a:latin typeface="Arial"/>
                <a:ea typeface="나눔스퀘어 Light"/>
              </a:rPr>
              <a:t>를 모두 </a:t>
            </a:r>
            <a:r>
              <a:rPr lang="en-US" altLang="ko-KR" sz="1350" dirty="0">
                <a:solidFill>
                  <a:srgbClr val="FF0000"/>
                </a:solidFill>
                <a:latin typeface="Arial"/>
                <a:ea typeface="나눔스퀘어 Light"/>
              </a:rPr>
              <a:t>filtering </a:t>
            </a:r>
            <a:r>
              <a:rPr lang="ko-KR" altLang="en-US" sz="1350" dirty="0">
                <a:solidFill>
                  <a:srgbClr val="FF0000"/>
                </a:solidFill>
                <a:latin typeface="Arial"/>
                <a:ea typeface="나눔스퀘어 Light"/>
              </a:rPr>
              <a:t>하면 </a:t>
            </a:r>
            <a:endParaRPr lang="en-US" altLang="ko-KR" sz="1350" dirty="0">
              <a:solidFill>
                <a:srgbClr val="FF0000"/>
              </a:solidFill>
              <a:latin typeface="Arial"/>
              <a:ea typeface="나눔스퀘어 Light"/>
            </a:endParaRPr>
          </a:p>
          <a:p>
            <a:pPr defTabSz="685800"/>
            <a:r>
              <a:rPr lang="ko-KR" altLang="en-US" sz="1350" dirty="0">
                <a:solidFill>
                  <a:srgbClr val="FF0000"/>
                </a:solidFill>
                <a:latin typeface="Arial"/>
                <a:ea typeface="나눔스퀘어 Light"/>
              </a:rPr>
              <a:t>더 많은 </a:t>
            </a:r>
            <a:r>
              <a:rPr lang="en-US" altLang="ko-KR" sz="1350" dirty="0">
                <a:solidFill>
                  <a:srgbClr val="FF0000"/>
                </a:solidFill>
                <a:latin typeface="Arial"/>
                <a:ea typeface="나눔스퀘어 Light"/>
              </a:rPr>
              <a:t>noise data</a:t>
            </a:r>
            <a:r>
              <a:rPr lang="ko-KR" altLang="en-US" sz="1350" dirty="0">
                <a:solidFill>
                  <a:srgbClr val="FF0000"/>
                </a:solidFill>
                <a:latin typeface="Arial"/>
                <a:ea typeface="나눔스퀘어 Light"/>
              </a:rPr>
              <a:t>를 </a:t>
            </a:r>
            <a:r>
              <a:rPr lang="en-US" altLang="ko-KR" sz="1350" dirty="0">
                <a:solidFill>
                  <a:srgbClr val="FF0000"/>
                </a:solidFill>
                <a:latin typeface="Arial"/>
                <a:ea typeface="나눔스퀘어 Light"/>
              </a:rPr>
              <a:t>filtering </a:t>
            </a:r>
            <a:r>
              <a:rPr lang="ko-KR" altLang="en-US" sz="1350" dirty="0">
                <a:solidFill>
                  <a:srgbClr val="FF0000"/>
                </a:solidFill>
                <a:latin typeface="Arial"/>
                <a:ea typeface="나눔스퀘어 Light"/>
              </a:rPr>
              <a:t>할 수 있지 않을까</a:t>
            </a:r>
            <a:r>
              <a:rPr lang="en-US" altLang="ko-KR" sz="1350" dirty="0">
                <a:solidFill>
                  <a:srgbClr val="FF0000"/>
                </a:solidFill>
                <a:latin typeface="Arial"/>
                <a:ea typeface="나눔스퀘어 Light"/>
              </a:rPr>
              <a:t>?</a:t>
            </a:r>
          </a:p>
          <a:p>
            <a:pPr defTabSz="685800"/>
            <a:r>
              <a:rPr lang="en-US" altLang="ko-KR" sz="1350" dirty="0">
                <a:solidFill>
                  <a:srgbClr val="FF0000"/>
                </a:solidFill>
                <a:latin typeface="Arial"/>
                <a:ea typeface="나눔스퀘어 Light"/>
              </a:rPr>
              <a:t>-&gt; </a:t>
            </a:r>
            <a:r>
              <a:rPr lang="ko-KR" altLang="en-US" sz="1350" dirty="0">
                <a:solidFill>
                  <a:srgbClr val="FF0000"/>
                </a:solidFill>
                <a:latin typeface="Arial"/>
                <a:ea typeface="나눔스퀘어 Light"/>
              </a:rPr>
              <a:t>성능이 개선된 </a:t>
            </a:r>
            <a:r>
              <a:rPr lang="en-US" altLang="ko-KR" sz="1350" dirty="0">
                <a:solidFill>
                  <a:srgbClr val="FF0000"/>
                </a:solidFill>
                <a:latin typeface="Arial"/>
                <a:ea typeface="나눔스퀘어 Light"/>
              </a:rPr>
              <a:t>patch classifier</a:t>
            </a:r>
            <a:r>
              <a:rPr lang="ko-KR" altLang="en-US" sz="1350" dirty="0">
                <a:solidFill>
                  <a:srgbClr val="FF0000"/>
                </a:solidFill>
                <a:latin typeface="Arial"/>
                <a:ea typeface="나눔스퀘어 Light"/>
              </a:rPr>
              <a:t>를</a:t>
            </a:r>
            <a:r>
              <a:rPr lang="en-US" altLang="ko-KR" sz="1350" dirty="0">
                <a:solidFill>
                  <a:srgbClr val="FF0000"/>
                </a:solidFill>
                <a:latin typeface="Arial"/>
                <a:ea typeface="나눔스퀘어 Light"/>
              </a:rPr>
              <a:t> </a:t>
            </a:r>
            <a:r>
              <a:rPr lang="ko-KR" altLang="en-US" sz="1350" dirty="0">
                <a:solidFill>
                  <a:srgbClr val="FF0000"/>
                </a:solidFill>
                <a:latin typeface="Arial"/>
                <a:ea typeface="나눔스퀘어 Light"/>
              </a:rPr>
              <a:t>생성 할 수 있지 않을까</a:t>
            </a:r>
            <a:r>
              <a:rPr lang="en-US" altLang="ko-KR" sz="1350" dirty="0">
                <a:solidFill>
                  <a:srgbClr val="FF0000"/>
                </a:solidFill>
                <a:latin typeface="Arial"/>
                <a:ea typeface="나눔스퀘어 Light"/>
              </a:rPr>
              <a:t>?</a:t>
            </a:r>
            <a:endParaRPr lang="ko-KR" altLang="en-US" sz="1350" dirty="0">
              <a:solidFill>
                <a:srgbClr val="FF0000"/>
              </a:solidFill>
              <a:latin typeface="Arial"/>
              <a:ea typeface="나눔스퀘어 Light"/>
            </a:endParaRPr>
          </a:p>
        </p:txBody>
      </p:sp>
      <p:sp>
        <p:nvSpPr>
          <p:cNvPr id="20" name="TextBox 19">
            <a:extLst>
              <a:ext uri="{FF2B5EF4-FFF2-40B4-BE49-F238E27FC236}">
                <a16:creationId xmlns:a16="http://schemas.microsoft.com/office/drawing/2014/main" id="{14F6FC51-C3E4-497D-8BE2-9E83B2012635}"/>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graphicFrame>
        <p:nvGraphicFramePr>
          <p:cNvPr id="21" name="표 20">
            <a:extLst>
              <a:ext uri="{FF2B5EF4-FFF2-40B4-BE49-F238E27FC236}">
                <a16:creationId xmlns:a16="http://schemas.microsoft.com/office/drawing/2014/main" id="{A17C7213-2AB1-4719-A731-A98C0682BBD7}"/>
              </a:ext>
            </a:extLst>
          </p:cNvPr>
          <p:cNvGraphicFramePr>
            <a:graphicFrameLocks noGrp="1"/>
          </p:cNvGraphicFramePr>
          <p:nvPr>
            <p:extLst/>
          </p:nvPr>
        </p:nvGraphicFramePr>
        <p:xfrm>
          <a:off x="126503" y="2837827"/>
          <a:ext cx="2302945" cy="2110740"/>
        </p:xfrm>
        <a:graphic>
          <a:graphicData uri="http://schemas.openxmlformats.org/drawingml/2006/table">
            <a:tbl>
              <a:tblPr firstRow="1" bandRow="1">
                <a:tableStyleId>{616DA210-FB5B-4158-B5E0-FEB733F419BA}</a:tableStyleId>
              </a:tblPr>
              <a:tblGrid>
                <a:gridCol w="646348">
                  <a:extLst>
                    <a:ext uri="{9D8B030D-6E8A-4147-A177-3AD203B41FA5}">
                      <a16:colId xmlns:a16="http://schemas.microsoft.com/office/drawing/2014/main" val="176046788"/>
                    </a:ext>
                  </a:extLst>
                </a:gridCol>
                <a:gridCol w="586539">
                  <a:extLst>
                    <a:ext uri="{9D8B030D-6E8A-4147-A177-3AD203B41FA5}">
                      <a16:colId xmlns:a16="http://schemas.microsoft.com/office/drawing/2014/main" val="468127382"/>
                    </a:ext>
                  </a:extLst>
                </a:gridCol>
                <a:gridCol w="434371">
                  <a:extLst>
                    <a:ext uri="{9D8B030D-6E8A-4147-A177-3AD203B41FA5}">
                      <a16:colId xmlns:a16="http://schemas.microsoft.com/office/drawing/2014/main" val="1593808279"/>
                    </a:ext>
                  </a:extLst>
                </a:gridCol>
                <a:gridCol w="635687">
                  <a:extLst>
                    <a:ext uri="{9D8B030D-6E8A-4147-A177-3AD203B41FA5}">
                      <a16:colId xmlns:a16="http://schemas.microsoft.com/office/drawing/2014/main" val="1135403842"/>
                    </a:ext>
                  </a:extLst>
                </a:gridCol>
              </a:tblGrid>
              <a:tr h="342900">
                <a:tc>
                  <a:txBody>
                    <a:bodyPr/>
                    <a:lstStyle/>
                    <a:p>
                      <a:pPr algn="ctr" latinLnBrk="1"/>
                      <a:r>
                        <a:rPr lang="en-US" altLang="ko-KR" sz="900" dirty="0"/>
                        <a:t>Absolute Truth</a:t>
                      </a:r>
                      <a:endParaRPr lang="ko-KR" altLang="en-US" sz="900" dirty="0"/>
                    </a:p>
                  </a:txBody>
                  <a:tcPr marL="68580" marR="68580" marT="34290" marB="34290"/>
                </a:tc>
                <a:tc>
                  <a:txBody>
                    <a:bodyPr/>
                    <a:lstStyle/>
                    <a:p>
                      <a:pPr algn="ctr" latinLnBrk="1"/>
                      <a:r>
                        <a:rPr lang="en-US" altLang="ko-KR" sz="900" dirty="0"/>
                        <a:t>Label</a:t>
                      </a:r>
                      <a:endParaRPr lang="ko-KR" altLang="en-US" sz="900" dirty="0"/>
                    </a:p>
                  </a:txBody>
                  <a:tcPr marL="68580" marR="68580" marT="34290" marB="34290"/>
                </a:tc>
                <a:tc>
                  <a:txBody>
                    <a:bodyPr/>
                    <a:lstStyle/>
                    <a:p>
                      <a:pPr algn="ctr" latinLnBrk="1"/>
                      <a:r>
                        <a:rPr lang="en-US" altLang="ko-KR" sz="900" dirty="0" err="1"/>
                        <a:t>Pred</a:t>
                      </a:r>
                      <a:endParaRPr lang="ko-KR" altLang="en-US" sz="900" dirty="0"/>
                    </a:p>
                  </a:txBody>
                  <a:tcPr marL="68580" marR="68580" marT="34290" marB="34290"/>
                </a:tc>
                <a:tc>
                  <a:txBody>
                    <a:bodyPr/>
                    <a:lstStyle/>
                    <a:p>
                      <a:pPr algn="ctr" latinLnBrk="1"/>
                      <a:r>
                        <a:rPr lang="en-US" altLang="ko-KR" sz="900" dirty="0"/>
                        <a:t>Case</a:t>
                      </a:r>
                      <a:endParaRPr lang="ko-KR" altLang="en-US" sz="900" dirty="0"/>
                    </a:p>
                  </a:txBody>
                  <a:tcPr marL="68580" marR="68580" marT="34290" marB="34290"/>
                </a:tc>
                <a:extLst>
                  <a:ext uri="{0D108BD9-81ED-4DB2-BD59-A6C34878D82A}">
                    <a16:rowId xmlns:a16="http://schemas.microsoft.com/office/drawing/2014/main" val="141631129"/>
                  </a:ext>
                </a:extLst>
              </a:tr>
              <a:tr h="217170">
                <a:tc rowSpan="4">
                  <a:txBody>
                    <a:bodyPr/>
                    <a:lstStyle/>
                    <a:p>
                      <a:pPr algn="ctr" latinLnBrk="1"/>
                      <a:r>
                        <a:rPr lang="en-US" altLang="ko-KR" sz="1000" dirty="0">
                          <a:highlight>
                            <a:srgbClr val="FFFF00"/>
                          </a:highlight>
                        </a:rPr>
                        <a:t>Positive</a:t>
                      </a:r>
                      <a:r>
                        <a:rPr lang="en-US" altLang="ko-KR" sz="1000" dirty="0"/>
                        <a:t> </a:t>
                      </a:r>
                    </a:p>
                    <a:p>
                      <a:pPr algn="ctr" latinLnBrk="1"/>
                      <a:r>
                        <a:rPr lang="en-US" altLang="ko-KR" sz="1000" dirty="0">
                          <a:highlight>
                            <a:srgbClr val="FFFF00"/>
                          </a:highlight>
                        </a:rPr>
                        <a:t>(P)</a:t>
                      </a:r>
                      <a:endParaRPr lang="ko-KR" altLang="en-US" sz="1000" dirty="0">
                        <a:highlight>
                          <a:srgbClr val="FFFF00"/>
                        </a:highlight>
                      </a:endParaRPr>
                    </a:p>
                  </a:txBody>
                  <a:tcPr marL="68580" marR="68580" marT="34290" marB="34290" anchor="ctr">
                    <a:noFill/>
                  </a:tcPr>
                </a:tc>
                <a:tc rowSpan="2">
                  <a:txBody>
                    <a:bodyPr/>
                    <a:lstStyle/>
                    <a:p>
                      <a:pPr algn="ctr" latinLnBrk="1"/>
                      <a:r>
                        <a:rPr lang="en-US" altLang="ko-KR" sz="1000" b="1" dirty="0">
                          <a:highlight>
                            <a:srgbClr val="FFFF00"/>
                          </a:highlight>
                        </a:rPr>
                        <a:t>P</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P</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1</a:t>
                      </a:r>
                      <a:endParaRPr lang="ko-KR" altLang="en-US" sz="1000" b="1" dirty="0">
                        <a:highlight>
                          <a:srgbClr val="FFFF00"/>
                        </a:highlight>
                      </a:endParaRPr>
                    </a:p>
                  </a:txBody>
                  <a:tcPr marL="68580" marR="68580" marT="34290" marB="34290" anchor="ctr">
                    <a:solidFill>
                      <a:srgbClr val="A9D18E"/>
                    </a:solidFill>
                  </a:tcPr>
                </a:tc>
                <a:extLst>
                  <a:ext uri="{0D108BD9-81ED-4DB2-BD59-A6C34878D82A}">
                    <a16:rowId xmlns:a16="http://schemas.microsoft.com/office/drawing/2014/main" val="17595272"/>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b="1" dirty="0">
                          <a:highlight>
                            <a:srgbClr val="FFFF00"/>
                          </a:highlight>
                        </a:rPr>
                        <a:t>N</a:t>
                      </a:r>
                      <a:endParaRPr lang="ko-KR" altLang="en-US" sz="1000" b="1" dirty="0">
                        <a:highlight>
                          <a:srgbClr val="FFFF00"/>
                        </a:highlight>
                      </a:endParaRPr>
                    </a:p>
                  </a:txBody>
                  <a:tcPr marL="68580" marR="68580" marT="34290" marB="34290" anchor="ctr">
                    <a:noFill/>
                  </a:tcPr>
                </a:tc>
                <a:tc>
                  <a:txBody>
                    <a:bodyPr/>
                    <a:lstStyle/>
                    <a:p>
                      <a:pPr algn="ctr" latinLnBrk="1"/>
                      <a:r>
                        <a:rPr lang="en-US" altLang="ko-KR" sz="1000" b="1" dirty="0">
                          <a:highlight>
                            <a:srgbClr val="FFFF00"/>
                          </a:highlight>
                        </a:rPr>
                        <a:t>4</a:t>
                      </a:r>
                      <a:endParaRPr lang="ko-KR" altLang="en-US" sz="1000" b="1" dirty="0">
                        <a:highlight>
                          <a:srgbClr val="FFFF00"/>
                        </a:highlight>
                      </a:endParaRPr>
                    </a:p>
                  </a:txBody>
                  <a:tcPr marL="68580" marR="68580" marT="34290" marB="34290" anchor="ctr">
                    <a:solidFill>
                      <a:srgbClr val="C9C9C9"/>
                    </a:solidFill>
                  </a:tcPr>
                </a:tc>
                <a:extLst>
                  <a:ext uri="{0D108BD9-81ED-4DB2-BD59-A6C34878D82A}">
                    <a16:rowId xmlns:a16="http://schemas.microsoft.com/office/drawing/2014/main" val="4149667638"/>
                  </a:ext>
                </a:extLst>
              </a:tr>
              <a:tr h="217170">
                <a:tc vMerge="1">
                  <a:txBody>
                    <a:bodyPr/>
                    <a:lstStyle/>
                    <a:p>
                      <a:pPr latinLnBrk="1"/>
                      <a:endParaRPr lang="ko-KR" altLang="en-US" dirty="0"/>
                    </a:p>
                  </a:txBody>
                  <a:tcPr/>
                </a:tc>
                <a:tc rowSpan="2">
                  <a:txBody>
                    <a:bodyPr/>
                    <a:lstStyle/>
                    <a:p>
                      <a:pPr algn="ctr" latinLnBrk="1"/>
                      <a:r>
                        <a:rPr lang="en-US" altLang="ko-KR" sz="1000" dirty="0">
                          <a:solidFill>
                            <a:srgbClr val="FF0000"/>
                          </a:solidFill>
                          <a:highlight>
                            <a:srgbClr val="FFFF00"/>
                          </a:highlight>
                        </a:rPr>
                        <a:t>N</a:t>
                      </a:r>
                    </a:p>
                    <a:p>
                      <a:pPr algn="ctr" latinLnBrk="1"/>
                      <a:r>
                        <a:rPr lang="en-US" altLang="ko-KR" sz="1000" dirty="0">
                          <a:solidFill>
                            <a:srgbClr val="FF0000"/>
                          </a:solidFill>
                          <a:highlight>
                            <a:srgbClr val="FFFF00"/>
                          </a:highlight>
                        </a:rPr>
                        <a:t>(Noise)</a:t>
                      </a:r>
                      <a:endParaRPr lang="ko-KR" altLang="en-US" sz="1000" dirty="0">
                        <a:solidFill>
                          <a:srgbClr val="FF0000"/>
                        </a:solidFill>
                        <a:highlight>
                          <a:srgbClr val="FFFF00"/>
                        </a:highlight>
                      </a:endParaRPr>
                    </a:p>
                  </a:txBody>
                  <a:tcPr marL="68580" marR="68580" marT="34290" marB="34290" anchor="ctr">
                    <a:solidFill>
                      <a:srgbClr val="E68694">
                        <a:alpha val="20000"/>
                      </a:srgbClr>
                    </a:solidFill>
                  </a:tcPr>
                </a:tc>
                <a:tc>
                  <a:txBody>
                    <a:bodyPr/>
                    <a:lstStyle/>
                    <a:p>
                      <a:pPr algn="ctr" latinLnBrk="1"/>
                      <a:r>
                        <a:rPr lang="en-US" altLang="ko-KR" sz="1000" dirty="0">
                          <a:highlight>
                            <a:srgbClr val="FFFF00"/>
                          </a:highlight>
                        </a:rPr>
                        <a:t>P</a:t>
                      </a:r>
                      <a:endParaRPr lang="ko-KR" altLang="en-US" sz="1000" dirty="0">
                        <a:highlight>
                          <a:srgbClr val="FFFF00"/>
                        </a:highlight>
                      </a:endParaRPr>
                    </a:p>
                  </a:txBody>
                  <a:tcPr marL="68580" marR="68580" marT="34290" marB="34290" anchor="ctr">
                    <a:noFill/>
                  </a:tcPr>
                </a:tc>
                <a:tc>
                  <a:txBody>
                    <a:bodyPr/>
                    <a:lstStyle/>
                    <a:p>
                      <a:pPr algn="ctr" latinLnBrk="1"/>
                      <a:r>
                        <a:rPr lang="en-US" altLang="ko-KR" sz="1000" dirty="0">
                          <a:highlight>
                            <a:srgbClr val="FFFF00"/>
                          </a:highlight>
                        </a:rPr>
                        <a:t>3</a:t>
                      </a:r>
                      <a:endParaRPr lang="ko-KR" altLang="en-US" sz="1000" dirty="0">
                        <a:highlight>
                          <a:srgbClr val="FFFF00"/>
                        </a:highlight>
                      </a:endParaRPr>
                    </a:p>
                  </a:txBody>
                  <a:tcPr marL="68580" marR="68580" marT="34290" marB="34290" anchor="ctr">
                    <a:solidFill>
                      <a:srgbClr val="E68694"/>
                    </a:solidFill>
                  </a:tcPr>
                </a:tc>
                <a:extLst>
                  <a:ext uri="{0D108BD9-81ED-4DB2-BD59-A6C34878D82A}">
                    <a16:rowId xmlns:a16="http://schemas.microsoft.com/office/drawing/2014/main" val="217658474"/>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dirty="0">
                          <a:highlight>
                            <a:srgbClr val="FFFF00"/>
                          </a:highlight>
                        </a:rPr>
                        <a:t>N</a:t>
                      </a:r>
                      <a:endParaRPr lang="ko-KR" altLang="en-US" sz="1000" dirty="0">
                        <a:highlight>
                          <a:srgbClr val="FFFF00"/>
                        </a:highlight>
                      </a:endParaRPr>
                    </a:p>
                  </a:txBody>
                  <a:tcPr marL="68580" marR="68580" marT="34290" marB="34290" anchor="ctr">
                    <a:noFill/>
                  </a:tcPr>
                </a:tc>
                <a:tc>
                  <a:txBody>
                    <a:bodyPr/>
                    <a:lstStyle/>
                    <a:p>
                      <a:pPr algn="ctr" latinLnBrk="1"/>
                      <a:r>
                        <a:rPr lang="en-US" altLang="ko-KR" sz="1000" dirty="0">
                          <a:highlight>
                            <a:srgbClr val="FFFF00"/>
                          </a:highlight>
                        </a:rPr>
                        <a:t>2</a:t>
                      </a:r>
                      <a:endParaRPr lang="ko-KR" altLang="en-US" sz="1000" dirty="0">
                        <a:highlight>
                          <a:srgbClr val="FFFF00"/>
                        </a:highlight>
                      </a:endParaRPr>
                    </a:p>
                  </a:txBody>
                  <a:tcPr marL="68580" marR="68580" marT="34290" marB="34290" anchor="ctr">
                    <a:solidFill>
                      <a:srgbClr val="8FAADC"/>
                    </a:solidFill>
                  </a:tcPr>
                </a:tc>
                <a:extLst>
                  <a:ext uri="{0D108BD9-81ED-4DB2-BD59-A6C34878D82A}">
                    <a16:rowId xmlns:a16="http://schemas.microsoft.com/office/drawing/2014/main" val="3662091650"/>
                  </a:ext>
                </a:extLst>
              </a:tr>
              <a:tr h="217170">
                <a:tc rowSpan="4">
                  <a:txBody>
                    <a:bodyPr/>
                    <a:lstStyle/>
                    <a:p>
                      <a:pPr algn="ctr" latinLnBrk="1"/>
                      <a:r>
                        <a:rPr lang="en-US" altLang="ko-KR" sz="1000" dirty="0"/>
                        <a:t>Negative (N)</a:t>
                      </a:r>
                      <a:endParaRPr lang="ko-KR" altLang="en-US" sz="1000" dirty="0"/>
                    </a:p>
                  </a:txBody>
                  <a:tcPr marL="68580" marR="68580" marT="34290" marB="34290" anchor="ctr">
                    <a:noFill/>
                  </a:tcPr>
                </a:tc>
                <a:tc rowSpan="2">
                  <a:txBody>
                    <a:bodyPr/>
                    <a:lstStyle/>
                    <a:p>
                      <a:pPr algn="ctr" latinLnBrk="1"/>
                      <a:r>
                        <a:rPr lang="en-US" altLang="ko-KR" sz="1000" b="1" dirty="0">
                          <a:solidFill>
                            <a:srgbClr val="FF0000"/>
                          </a:solidFill>
                        </a:rPr>
                        <a:t>P</a:t>
                      </a:r>
                    </a:p>
                    <a:p>
                      <a:pPr algn="ctr" latinLnBrk="1"/>
                      <a:r>
                        <a:rPr lang="en-US" altLang="ko-KR" sz="1000" b="1" dirty="0">
                          <a:solidFill>
                            <a:srgbClr val="FF0000"/>
                          </a:solidFill>
                        </a:rPr>
                        <a:t>(Noise)</a:t>
                      </a:r>
                      <a:endParaRPr lang="ko-KR" altLang="en-US" sz="1000" b="1" dirty="0">
                        <a:solidFill>
                          <a:srgbClr val="FF0000"/>
                        </a:solidFill>
                      </a:endParaRPr>
                    </a:p>
                  </a:txBody>
                  <a:tcPr marL="68580" marR="68580" marT="34290" marB="34290" anchor="ctr">
                    <a:solidFill>
                      <a:srgbClr val="E68694">
                        <a:alpha val="20000"/>
                      </a:srgbClr>
                    </a:solidFill>
                  </a:tcPr>
                </a:tc>
                <a:tc>
                  <a:txBody>
                    <a:bodyPr/>
                    <a:lstStyle/>
                    <a:p>
                      <a:pPr algn="ctr" latinLnBrk="1"/>
                      <a:r>
                        <a:rPr lang="en-US" altLang="ko-KR" sz="1000" b="1" dirty="0"/>
                        <a:t>P</a:t>
                      </a:r>
                      <a:endParaRPr lang="ko-KR" altLang="en-US" sz="1000" b="1" dirty="0"/>
                    </a:p>
                  </a:txBody>
                  <a:tcPr marL="68580" marR="68580" marT="34290" marB="34290" anchor="ctr">
                    <a:noFill/>
                  </a:tcPr>
                </a:tc>
                <a:tc>
                  <a:txBody>
                    <a:bodyPr/>
                    <a:lstStyle/>
                    <a:p>
                      <a:pPr algn="ctr" latinLnBrk="1"/>
                      <a:r>
                        <a:rPr lang="en-US" altLang="ko-KR" sz="1000" b="1" dirty="0"/>
                        <a:t>2</a:t>
                      </a:r>
                      <a:endParaRPr lang="ko-KR" altLang="en-US" sz="1000" b="1" dirty="0"/>
                    </a:p>
                  </a:txBody>
                  <a:tcPr marL="68580" marR="68580" marT="34290" marB="34290" anchor="ctr">
                    <a:solidFill>
                      <a:srgbClr val="8FAADC"/>
                    </a:solidFill>
                  </a:tcPr>
                </a:tc>
                <a:extLst>
                  <a:ext uri="{0D108BD9-81ED-4DB2-BD59-A6C34878D82A}">
                    <a16:rowId xmlns:a16="http://schemas.microsoft.com/office/drawing/2014/main" val="3236775737"/>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b="1" dirty="0"/>
                        <a:t>N</a:t>
                      </a:r>
                      <a:endParaRPr lang="ko-KR" altLang="en-US" sz="1000" b="1" dirty="0"/>
                    </a:p>
                  </a:txBody>
                  <a:tcPr marL="68580" marR="68580" marT="34290" marB="34290" anchor="ctr">
                    <a:noFill/>
                  </a:tcPr>
                </a:tc>
                <a:tc>
                  <a:txBody>
                    <a:bodyPr/>
                    <a:lstStyle/>
                    <a:p>
                      <a:pPr algn="ctr" latinLnBrk="1"/>
                      <a:r>
                        <a:rPr lang="en-US" altLang="ko-KR" sz="1000" b="1" dirty="0"/>
                        <a:t>3</a:t>
                      </a:r>
                      <a:endParaRPr lang="ko-KR" altLang="en-US" sz="1000" b="1" dirty="0"/>
                    </a:p>
                  </a:txBody>
                  <a:tcPr marL="68580" marR="68580" marT="34290" marB="34290" anchor="ctr">
                    <a:solidFill>
                      <a:srgbClr val="E68694"/>
                    </a:solidFill>
                  </a:tcPr>
                </a:tc>
                <a:extLst>
                  <a:ext uri="{0D108BD9-81ED-4DB2-BD59-A6C34878D82A}">
                    <a16:rowId xmlns:a16="http://schemas.microsoft.com/office/drawing/2014/main" val="2414957209"/>
                  </a:ext>
                </a:extLst>
              </a:tr>
              <a:tr h="217170">
                <a:tc vMerge="1">
                  <a:txBody>
                    <a:bodyPr/>
                    <a:lstStyle/>
                    <a:p>
                      <a:pPr latinLnBrk="1"/>
                      <a:endParaRPr lang="ko-KR" altLang="en-US" dirty="0"/>
                    </a:p>
                  </a:txBody>
                  <a:tcPr/>
                </a:tc>
                <a:tc rowSpan="2">
                  <a:txBody>
                    <a:bodyPr/>
                    <a:lstStyle/>
                    <a:p>
                      <a:pPr algn="ctr" latinLnBrk="1"/>
                      <a:r>
                        <a:rPr lang="en-US" altLang="ko-KR" sz="1000" dirty="0"/>
                        <a:t>N</a:t>
                      </a:r>
                      <a:endParaRPr lang="ko-KR" altLang="en-US" sz="1000" dirty="0"/>
                    </a:p>
                  </a:txBody>
                  <a:tcPr marL="68580" marR="68580" marT="34290" marB="34290" anchor="ctr">
                    <a:noFill/>
                  </a:tcPr>
                </a:tc>
                <a:tc>
                  <a:txBody>
                    <a:bodyPr/>
                    <a:lstStyle/>
                    <a:p>
                      <a:pPr algn="ctr" latinLnBrk="1"/>
                      <a:r>
                        <a:rPr lang="en-US" altLang="ko-KR" sz="1000" dirty="0"/>
                        <a:t>P</a:t>
                      </a:r>
                      <a:endParaRPr lang="ko-KR" altLang="en-US" sz="1000" dirty="0"/>
                    </a:p>
                  </a:txBody>
                  <a:tcPr marL="68580" marR="68580" marT="34290" marB="34290" anchor="ctr">
                    <a:noFill/>
                  </a:tcPr>
                </a:tc>
                <a:tc>
                  <a:txBody>
                    <a:bodyPr/>
                    <a:lstStyle/>
                    <a:p>
                      <a:pPr algn="ctr" latinLnBrk="1"/>
                      <a:r>
                        <a:rPr lang="en-US" altLang="ko-KR" sz="1000" dirty="0"/>
                        <a:t>4</a:t>
                      </a:r>
                      <a:endParaRPr lang="ko-KR" altLang="en-US" sz="1000" dirty="0"/>
                    </a:p>
                  </a:txBody>
                  <a:tcPr marL="68580" marR="68580" marT="34290" marB="34290" anchor="ctr">
                    <a:solidFill>
                      <a:srgbClr val="C9C9C9"/>
                    </a:solidFill>
                  </a:tcPr>
                </a:tc>
                <a:extLst>
                  <a:ext uri="{0D108BD9-81ED-4DB2-BD59-A6C34878D82A}">
                    <a16:rowId xmlns:a16="http://schemas.microsoft.com/office/drawing/2014/main" val="2742510016"/>
                  </a:ext>
                </a:extLst>
              </a:tr>
              <a:tr h="217170">
                <a:tc vMerge="1">
                  <a:txBody>
                    <a:bodyPr/>
                    <a:lstStyle/>
                    <a:p>
                      <a:pPr latinLnBrk="1"/>
                      <a:endParaRPr lang="ko-KR" altLang="en-US" dirty="0"/>
                    </a:p>
                  </a:txBody>
                  <a:tcPr/>
                </a:tc>
                <a:tc vMerge="1">
                  <a:txBody>
                    <a:bodyPr/>
                    <a:lstStyle/>
                    <a:p>
                      <a:pPr latinLnBrk="1"/>
                      <a:endParaRPr lang="ko-KR" altLang="en-US" dirty="0"/>
                    </a:p>
                  </a:txBody>
                  <a:tcPr/>
                </a:tc>
                <a:tc>
                  <a:txBody>
                    <a:bodyPr/>
                    <a:lstStyle/>
                    <a:p>
                      <a:pPr algn="ctr" latinLnBrk="1"/>
                      <a:r>
                        <a:rPr lang="en-US" altLang="ko-KR" sz="1000" dirty="0"/>
                        <a:t>N</a:t>
                      </a:r>
                      <a:endParaRPr lang="ko-KR" altLang="en-US" sz="1000" dirty="0"/>
                    </a:p>
                  </a:txBody>
                  <a:tcPr marL="68580" marR="68580" marT="34290" marB="34290" anchor="ctr">
                    <a:noFill/>
                  </a:tcPr>
                </a:tc>
                <a:tc>
                  <a:txBody>
                    <a:bodyPr/>
                    <a:lstStyle/>
                    <a:p>
                      <a:pPr algn="ctr" latinLnBrk="1"/>
                      <a:r>
                        <a:rPr lang="en-US" altLang="ko-KR" sz="1000" dirty="0"/>
                        <a:t>1</a:t>
                      </a:r>
                      <a:endParaRPr lang="ko-KR" altLang="en-US" sz="1000" dirty="0"/>
                    </a:p>
                  </a:txBody>
                  <a:tcPr marL="68580" marR="68580" marT="34290" marB="34290" anchor="ctr">
                    <a:solidFill>
                      <a:srgbClr val="A9D18E"/>
                    </a:solidFill>
                  </a:tcPr>
                </a:tc>
                <a:extLst>
                  <a:ext uri="{0D108BD9-81ED-4DB2-BD59-A6C34878D82A}">
                    <a16:rowId xmlns:a16="http://schemas.microsoft.com/office/drawing/2014/main" val="2095408195"/>
                  </a:ext>
                </a:extLst>
              </a:tr>
            </a:tbl>
          </a:graphicData>
        </a:graphic>
      </p:graphicFrame>
      <p:sp>
        <p:nvSpPr>
          <p:cNvPr id="22" name="TextBox 21">
            <a:extLst>
              <a:ext uri="{FF2B5EF4-FFF2-40B4-BE49-F238E27FC236}">
                <a16:creationId xmlns:a16="http://schemas.microsoft.com/office/drawing/2014/main" id="{3009DF26-1066-4280-BF24-BE67F2FBD8B9}"/>
              </a:ext>
            </a:extLst>
          </p:cNvPr>
          <p:cNvSpPr txBox="1"/>
          <p:nvPr/>
        </p:nvSpPr>
        <p:spPr>
          <a:xfrm>
            <a:off x="2263123" y="2132815"/>
            <a:ext cx="1758475" cy="300082"/>
          </a:xfrm>
          <a:prstGeom prst="rect">
            <a:avLst/>
          </a:prstGeom>
          <a:noFill/>
        </p:spPr>
        <p:txBody>
          <a:bodyPr wrap="square" rtlCol="0">
            <a:spAutoFit/>
          </a:bodyPr>
          <a:lstStyle/>
          <a:p>
            <a:pPr algn="ctr" defTabSz="685800"/>
            <a:r>
              <a:rPr lang="en-US" altLang="ko-KR" sz="1350" dirty="0">
                <a:solidFill>
                  <a:prstClr val="black"/>
                </a:solidFill>
                <a:latin typeface="Arial"/>
                <a:ea typeface="나눔스퀘어 Light"/>
              </a:rPr>
              <a:t>Simple Example</a:t>
            </a:r>
            <a:endParaRPr lang="ko-KR" altLang="en-US" sz="1350" dirty="0">
              <a:solidFill>
                <a:prstClr val="black"/>
              </a:solidFill>
              <a:latin typeface="Arial"/>
              <a:ea typeface="나눔스퀘어 Light"/>
            </a:endParaRPr>
          </a:p>
        </p:txBody>
      </p:sp>
      <p:sp>
        <p:nvSpPr>
          <p:cNvPr id="23" name="TextBox 22">
            <a:extLst>
              <a:ext uri="{FF2B5EF4-FFF2-40B4-BE49-F238E27FC236}">
                <a16:creationId xmlns:a16="http://schemas.microsoft.com/office/drawing/2014/main" id="{C69989AA-73C4-4F34-8DA2-B783C7454564}"/>
              </a:ext>
            </a:extLst>
          </p:cNvPr>
          <p:cNvSpPr txBox="1"/>
          <p:nvPr/>
        </p:nvSpPr>
        <p:spPr>
          <a:xfrm>
            <a:off x="485591" y="2127691"/>
            <a:ext cx="2107590"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Research Question</a:t>
            </a:r>
            <a:endParaRPr lang="ko-KR" altLang="en-US" sz="1350" b="1" dirty="0">
              <a:solidFill>
                <a:prstClr val="black"/>
              </a:solidFill>
              <a:latin typeface="Arial"/>
              <a:ea typeface="나눔스퀘어 Light"/>
            </a:endParaRPr>
          </a:p>
        </p:txBody>
      </p:sp>
    </p:spTree>
    <p:extLst>
      <p:ext uri="{BB962C8B-B14F-4D97-AF65-F5344CB8AC3E}">
        <p14:creationId xmlns:p14="http://schemas.microsoft.com/office/powerpoint/2010/main" val="370714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246308" cy="553997"/>
            </a:xfrm>
            <a:prstGeom prst="rect">
              <a:avLst/>
            </a:prstGeom>
            <a:noFill/>
          </p:spPr>
          <p:txBody>
            <a:bodyPr wrap="none" rtlCol="0">
              <a:spAutoFit/>
            </a:bodyPr>
            <a:lstStyle/>
            <a:p>
              <a:pPr defTabSz="685800"/>
              <a:endPar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sp>
        <p:nvSpPr>
          <p:cNvPr id="20" name="TextBox 19">
            <a:extLst>
              <a:ext uri="{FF2B5EF4-FFF2-40B4-BE49-F238E27FC236}">
                <a16:creationId xmlns:a16="http://schemas.microsoft.com/office/drawing/2014/main" id="{14F6FC51-C3E4-497D-8BE2-9E83B2012635}"/>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pic>
        <p:nvPicPr>
          <p:cNvPr id="13" name="그림 12">
            <a:extLst>
              <a:ext uri="{FF2B5EF4-FFF2-40B4-BE49-F238E27FC236}">
                <a16:creationId xmlns:a16="http://schemas.microsoft.com/office/drawing/2014/main" id="{86F8DAF1-B4FF-49F8-A842-558C80E1BAAE}"/>
              </a:ext>
            </a:extLst>
          </p:cNvPr>
          <p:cNvPicPr>
            <a:picLocks noChangeAspect="1"/>
          </p:cNvPicPr>
          <p:nvPr/>
        </p:nvPicPr>
        <p:blipFill>
          <a:blip r:embed="rId3"/>
          <a:stretch>
            <a:fillRect/>
          </a:stretch>
        </p:blipFill>
        <p:spPr>
          <a:xfrm>
            <a:off x="4143990" y="2424866"/>
            <a:ext cx="4692073" cy="3543789"/>
          </a:xfrm>
          <a:prstGeom prst="rect">
            <a:avLst/>
          </a:prstGeom>
        </p:spPr>
      </p:pic>
      <p:sp>
        <p:nvSpPr>
          <p:cNvPr id="14" name="TextBox 13">
            <a:extLst>
              <a:ext uri="{FF2B5EF4-FFF2-40B4-BE49-F238E27FC236}">
                <a16:creationId xmlns:a16="http://schemas.microsoft.com/office/drawing/2014/main" id="{2827DEB5-A056-4A39-8240-C6C3E2D143DF}"/>
              </a:ext>
            </a:extLst>
          </p:cNvPr>
          <p:cNvSpPr txBox="1"/>
          <p:nvPr/>
        </p:nvSpPr>
        <p:spPr>
          <a:xfrm>
            <a:off x="4474126" y="2116685"/>
            <a:ext cx="2590554"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3 epoch, 10% noise</a:t>
            </a:r>
            <a:r>
              <a:rPr lang="ko-KR" altLang="en-US" sz="1350" dirty="0">
                <a:solidFill>
                  <a:prstClr val="black"/>
                </a:solidFill>
                <a:latin typeface="Arial"/>
                <a:ea typeface="나눔스퀘어 Light"/>
              </a:rPr>
              <a:t> </a:t>
            </a:r>
            <a:r>
              <a:rPr lang="en-US" altLang="ko-KR" sz="1350" dirty="0">
                <a:solidFill>
                  <a:prstClr val="black"/>
                </a:solidFill>
                <a:latin typeface="Arial"/>
                <a:ea typeface="나눔스퀘어 Light"/>
              </a:rPr>
              <a:t>samples</a:t>
            </a:r>
            <a:endParaRPr lang="ko-KR" altLang="en-US" sz="1350" dirty="0">
              <a:solidFill>
                <a:prstClr val="black"/>
              </a:solidFill>
              <a:latin typeface="Arial"/>
              <a:ea typeface="나눔스퀘어 Light"/>
            </a:endParaRPr>
          </a:p>
        </p:txBody>
      </p:sp>
      <p:sp>
        <p:nvSpPr>
          <p:cNvPr id="15" name="TextBox 14">
            <a:extLst>
              <a:ext uri="{FF2B5EF4-FFF2-40B4-BE49-F238E27FC236}">
                <a16:creationId xmlns:a16="http://schemas.microsoft.com/office/drawing/2014/main" id="{63530ED5-AD31-46D9-BC49-42F01BBE5A43}"/>
              </a:ext>
            </a:extLst>
          </p:cNvPr>
          <p:cNvSpPr txBox="1"/>
          <p:nvPr/>
        </p:nvSpPr>
        <p:spPr>
          <a:xfrm>
            <a:off x="6658799" y="4216357"/>
            <a:ext cx="622518"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Y=Y^</a:t>
            </a:r>
            <a:endParaRPr lang="ko-KR" altLang="en-US" sz="1350" b="1" dirty="0">
              <a:solidFill>
                <a:prstClr val="black"/>
              </a:solidFill>
              <a:latin typeface="Arial"/>
              <a:ea typeface="나눔스퀘어 Light"/>
            </a:endParaRPr>
          </a:p>
        </p:txBody>
      </p:sp>
      <p:sp>
        <p:nvSpPr>
          <p:cNvPr id="16" name="TextBox 15">
            <a:extLst>
              <a:ext uri="{FF2B5EF4-FFF2-40B4-BE49-F238E27FC236}">
                <a16:creationId xmlns:a16="http://schemas.microsoft.com/office/drawing/2014/main" id="{3E8BF833-0AE5-46E6-BCA4-700633FAE49F}"/>
              </a:ext>
            </a:extLst>
          </p:cNvPr>
          <p:cNvSpPr txBox="1"/>
          <p:nvPr/>
        </p:nvSpPr>
        <p:spPr>
          <a:xfrm>
            <a:off x="7281317" y="2957476"/>
            <a:ext cx="570296" cy="507831"/>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Y</a:t>
            </a:r>
            <a:r>
              <a:rPr lang="ko-KR" altLang="en-US" sz="1350" b="1" dirty="0">
                <a:solidFill>
                  <a:prstClr val="black"/>
                </a:solidFill>
                <a:latin typeface="Arial"/>
                <a:ea typeface="나눔스퀘어 Light"/>
              </a:rPr>
              <a:t>≠</a:t>
            </a:r>
            <a:r>
              <a:rPr lang="en-US" altLang="ko-KR" sz="1350" b="1" dirty="0">
                <a:solidFill>
                  <a:prstClr val="black"/>
                </a:solidFill>
                <a:latin typeface="Arial"/>
                <a:ea typeface="나눔스퀘어 Light"/>
              </a:rPr>
              <a:t>Y^</a:t>
            </a:r>
            <a:endParaRPr lang="ko-KR" altLang="en-US" sz="1350" b="1" dirty="0">
              <a:solidFill>
                <a:prstClr val="black"/>
              </a:solidFill>
              <a:latin typeface="Arial"/>
              <a:ea typeface="나눔스퀘어 Light"/>
            </a:endParaRPr>
          </a:p>
        </p:txBody>
      </p:sp>
      <p:pic>
        <p:nvPicPr>
          <p:cNvPr id="6" name="그림 5">
            <a:extLst>
              <a:ext uri="{FF2B5EF4-FFF2-40B4-BE49-F238E27FC236}">
                <a16:creationId xmlns:a16="http://schemas.microsoft.com/office/drawing/2014/main" id="{0C1D8805-36E2-4BC7-8FFE-0459202C13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03" y="2540221"/>
            <a:ext cx="3891273" cy="2783480"/>
          </a:xfrm>
          <a:prstGeom prst="rect">
            <a:avLst/>
          </a:prstGeom>
        </p:spPr>
      </p:pic>
    </p:spTree>
    <p:extLst>
      <p:ext uri="{BB962C8B-B14F-4D97-AF65-F5344CB8AC3E}">
        <p14:creationId xmlns:p14="http://schemas.microsoft.com/office/powerpoint/2010/main" val="336415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246308" cy="553997"/>
            </a:xfrm>
            <a:prstGeom prst="rect">
              <a:avLst/>
            </a:prstGeom>
            <a:noFill/>
          </p:spPr>
          <p:txBody>
            <a:bodyPr wrap="none" rtlCol="0">
              <a:spAutoFit/>
            </a:bodyPr>
            <a:lstStyle/>
            <a:p>
              <a:pPr defTabSz="685800"/>
              <a:endPar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sp>
        <p:nvSpPr>
          <p:cNvPr id="20" name="TextBox 19">
            <a:extLst>
              <a:ext uri="{FF2B5EF4-FFF2-40B4-BE49-F238E27FC236}">
                <a16:creationId xmlns:a16="http://schemas.microsoft.com/office/drawing/2014/main" id="{14F6FC51-C3E4-497D-8BE2-9E83B2012635}"/>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pic>
        <p:nvPicPr>
          <p:cNvPr id="17" name="그림 16">
            <a:extLst>
              <a:ext uri="{FF2B5EF4-FFF2-40B4-BE49-F238E27FC236}">
                <a16:creationId xmlns:a16="http://schemas.microsoft.com/office/drawing/2014/main" id="{23B12C4E-72D0-4D02-860B-57AAE3D291E7}"/>
              </a:ext>
            </a:extLst>
          </p:cNvPr>
          <p:cNvPicPr>
            <a:picLocks noChangeAspect="1"/>
          </p:cNvPicPr>
          <p:nvPr/>
        </p:nvPicPr>
        <p:blipFill>
          <a:blip r:embed="rId3"/>
          <a:stretch>
            <a:fillRect/>
          </a:stretch>
        </p:blipFill>
        <p:spPr>
          <a:xfrm>
            <a:off x="4971106" y="2389305"/>
            <a:ext cx="3753794" cy="3344745"/>
          </a:xfrm>
          <a:prstGeom prst="rect">
            <a:avLst/>
          </a:prstGeom>
        </p:spPr>
      </p:pic>
      <p:sp>
        <p:nvSpPr>
          <p:cNvPr id="18" name="TextBox 17">
            <a:extLst>
              <a:ext uri="{FF2B5EF4-FFF2-40B4-BE49-F238E27FC236}">
                <a16:creationId xmlns:a16="http://schemas.microsoft.com/office/drawing/2014/main" id="{3F1C345B-2F84-4019-9E95-8D79D21ADDDD}"/>
              </a:ext>
            </a:extLst>
          </p:cNvPr>
          <p:cNvSpPr txBox="1"/>
          <p:nvPr/>
        </p:nvSpPr>
        <p:spPr>
          <a:xfrm>
            <a:off x="5057775" y="2112306"/>
            <a:ext cx="1284515"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30 epoch</a:t>
            </a:r>
            <a:endParaRPr lang="ko-KR" altLang="en-US" sz="1350" dirty="0">
              <a:solidFill>
                <a:prstClr val="black"/>
              </a:solidFill>
              <a:latin typeface="Arial"/>
              <a:ea typeface="나눔스퀘어 Light"/>
            </a:endParaRPr>
          </a:p>
        </p:txBody>
      </p:sp>
      <p:pic>
        <p:nvPicPr>
          <p:cNvPr id="19" name="그림 18">
            <a:extLst>
              <a:ext uri="{FF2B5EF4-FFF2-40B4-BE49-F238E27FC236}">
                <a16:creationId xmlns:a16="http://schemas.microsoft.com/office/drawing/2014/main" id="{8C728A9B-A1E8-4138-B029-BA56426097EF}"/>
              </a:ext>
            </a:extLst>
          </p:cNvPr>
          <p:cNvPicPr>
            <a:picLocks noChangeAspect="1"/>
          </p:cNvPicPr>
          <p:nvPr/>
        </p:nvPicPr>
        <p:blipFill>
          <a:blip r:embed="rId4"/>
          <a:stretch>
            <a:fillRect/>
          </a:stretch>
        </p:blipFill>
        <p:spPr>
          <a:xfrm>
            <a:off x="633848" y="2389306"/>
            <a:ext cx="3634298" cy="3256664"/>
          </a:xfrm>
          <a:prstGeom prst="rect">
            <a:avLst/>
          </a:prstGeom>
        </p:spPr>
      </p:pic>
      <p:sp>
        <p:nvSpPr>
          <p:cNvPr id="21" name="TextBox 20">
            <a:extLst>
              <a:ext uri="{FF2B5EF4-FFF2-40B4-BE49-F238E27FC236}">
                <a16:creationId xmlns:a16="http://schemas.microsoft.com/office/drawing/2014/main" id="{22465AD1-625A-4253-9116-4BB23E4946B0}"/>
              </a:ext>
            </a:extLst>
          </p:cNvPr>
          <p:cNvSpPr txBox="1"/>
          <p:nvPr/>
        </p:nvSpPr>
        <p:spPr>
          <a:xfrm>
            <a:off x="633848" y="2127691"/>
            <a:ext cx="1284515"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10 epoch</a:t>
            </a:r>
            <a:endParaRPr lang="ko-KR" altLang="en-US" sz="1350" dirty="0">
              <a:solidFill>
                <a:prstClr val="black"/>
              </a:solidFill>
              <a:latin typeface="Arial"/>
              <a:ea typeface="나눔스퀘어 Light"/>
            </a:endParaRPr>
          </a:p>
        </p:txBody>
      </p:sp>
    </p:spTree>
    <p:extLst>
      <p:ext uri="{BB962C8B-B14F-4D97-AF65-F5344CB8AC3E}">
        <p14:creationId xmlns:p14="http://schemas.microsoft.com/office/powerpoint/2010/main" val="349733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2175749" cy="553997"/>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sp>
        <p:nvSpPr>
          <p:cNvPr id="39" name="TextBox 38">
            <a:extLst>
              <a:ext uri="{FF2B5EF4-FFF2-40B4-BE49-F238E27FC236}">
                <a16:creationId xmlns:a16="http://schemas.microsoft.com/office/drawing/2014/main" id="{49984DEC-7B49-4887-B37E-59692DDD799D}"/>
              </a:ext>
            </a:extLst>
          </p:cNvPr>
          <p:cNvSpPr txBox="1"/>
          <p:nvPr/>
        </p:nvSpPr>
        <p:spPr>
          <a:xfrm>
            <a:off x="395343" y="2116685"/>
            <a:ext cx="2107590"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Memorize Effect</a:t>
            </a:r>
            <a:endParaRPr lang="ko-KR" altLang="en-US" sz="1350" b="1" dirty="0">
              <a:solidFill>
                <a:prstClr val="black"/>
              </a:solidFill>
              <a:latin typeface="Arial"/>
              <a:ea typeface="나눔스퀘어 Light"/>
            </a:endParaRPr>
          </a:p>
        </p:txBody>
      </p:sp>
      <p:pic>
        <p:nvPicPr>
          <p:cNvPr id="3" name="그림 2">
            <a:extLst>
              <a:ext uri="{FF2B5EF4-FFF2-40B4-BE49-F238E27FC236}">
                <a16:creationId xmlns:a16="http://schemas.microsoft.com/office/drawing/2014/main" id="{FF2382F7-8B38-495A-B911-D36A45458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176" y="3010849"/>
            <a:ext cx="5613649" cy="2057888"/>
          </a:xfrm>
          <a:prstGeom prst="rect">
            <a:avLst/>
          </a:prstGeom>
        </p:spPr>
      </p:pic>
      <p:sp>
        <p:nvSpPr>
          <p:cNvPr id="6" name="직사각형 5">
            <a:extLst>
              <a:ext uri="{FF2B5EF4-FFF2-40B4-BE49-F238E27FC236}">
                <a16:creationId xmlns:a16="http://schemas.microsoft.com/office/drawing/2014/main" id="{92A12384-FD82-4CD2-97F1-B6A2160A316C}"/>
              </a:ext>
            </a:extLst>
          </p:cNvPr>
          <p:cNvSpPr/>
          <p:nvPr/>
        </p:nvSpPr>
        <p:spPr>
          <a:xfrm>
            <a:off x="395343" y="2415920"/>
            <a:ext cx="8636643" cy="392415"/>
          </a:xfrm>
          <a:prstGeom prst="rect">
            <a:avLst/>
          </a:prstGeom>
        </p:spPr>
        <p:txBody>
          <a:bodyPr wrap="square">
            <a:spAutoFit/>
          </a:bodyPr>
          <a:lstStyle/>
          <a:p>
            <a:pPr defTabSz="685800"/>
            <a:r>
              <a:rPr lang="en-US" altLang="ko-KR" sz="975" dirty="0">
                <a:solidFill>
                  <a:prstClr val="black"/>
                </a:solidFill>
                <a:latin typeface="Arial"/>
                <a:ea typeface="나눔스퀘어 Light"/>
              </a:rPr>
              <a:t>deep network</a:t>
            </a:r>
            <a:r>
              <a:rPr lang="ko-KR" altLang="en-US" sz="975" dirty="0">
                <a:solidFill>
                  <a:prstClr val="black"/>
                </a:solidFill>
                <a:latin typeface="Arial"/>
                <a:ea typeface="나눔스퀘어 Light"/>
              </a:rPr>
              <a:t>이 초기 </a:t>
            </a:r>
            <a:r>
              <a:rPr lang="en-US" altLang="ko-KR" sz="975" dirty="0">
                <a:solidFill>
                  <a:prstClr val="black"/>
                </a:solidFill>
                <a:latin typeface="Arial"/>
                <a:ea typeface="나눔스퀘어 Light"/>
              </a:rPr>
              <a:t>epoch</a:t>
            </a:r>
            <a:r>
              <a:rPr lang="ko-KR" altLang="en-US" sz="975" dirty="0">
                <a:solidFill>
                  <a:prstClr val="black"/>
                </a:solidFill>
                <a:latin typeface="Arial"/>
                <a:ea typeface="나눔스퀘어 Light"/>
              </a:rPr>
              <a:t>에서는 </a:t>
            </a:r>
            <a:r>
              <a:rPr lang="en-US" altLang="ko-KR" sz="975" dirty="0">
                <a:solidFill>
                  <a:prstClr val="black"/>
                </a:solidFill>
                <a:latin typeface="Arial"/>
                <a:ea typeface="나눔스퀘어 Light"/>
              </a:rPr>
              <a:t>clean</a:t>
            </a:r>
            <a:r>
              <a:rPr lang="ko-KR" altLang="en-US" sz="975" dirty="0">
                <a:solidFill>
                  <a:prstClr val="black"/>
                </a:solidFill>
                <a:latin typeface="Arial"/>
                <a:ea typeface="나눔스퀘어 Light"/>
              </a:rPr>
              <a:t>하고 쉬운 패턴을 학습하고 이후에는 세부 패턴을 학습하는 현상을 의미합니다</a:t>
            </a:r>
            <a:r>
              <a:rPr lang="en-US" altLang="ko-KR" sz="975" dirty="0">
                <a:solidFill>
                  <a:prstClr val="black"/>
                </a:solidFill>
                <a:latin typeface="Arial"/>
                <a:ea typeface="나눔스퀘어 Light"/>
              </a:rPr>
              <a:t>. </a:t>
            </a:r>
          </a:p>
          <a:p>
            <a:pPr defTabSz="685800"/>
            <a:r>
              <a:rPr lang="ko-KR" altLang="en-US" sz="975" dirty="0">
                <a:solidFill>
                  <a:prstClr val="black"/>
                </a:solidFill>
                <a:latin typeface="Arial"/>
                <a:ea typeface="나눔스퀘어 Light"/>
              </a:rPr>
              <a:t>이를 </a:t>
            </a:r>
            <a:r>
              <a:rPr lang="en-US" altLang="ko-KR" sz="975" dirty="0">
                <a:solidFill>
                  <a:prstClr val="black"/>
                </a:solidFill>
                <a:latin typeface="Arial"/>
                <a:ea typeface="나눔스퀘어 Light"/>
              </a:rPr>
              <a:t>noise labeled sample</a:t>
            </a:r>
            <a:r>
              <a:rPr lang="ko-KR" altLang="en-US" sz="975" dirty="0">
                <a:solidFill>
                  <a:prstClr val="black"/>
                </a:solidFill>
                <a:latin typeface="Arial"/>
                <a:ea typeface="나눔스퀘어 Light"/>
              </a:rPr>
              <a:t>을 포함한 학습에 적용해보면 초기 </a:t>
            </a:r>
            <a:r>
              <a:rPr lang="en-US" altLang="ko-KR" sz="975" dirty="0">
                <a:solidFill>
                  <a:prstClr val="black"/>
                </a:solidFill>
                <a:latin typeface="Arial"/>
                <a:ea typeface="나눔스퀘어 Light"/>
              </a:rPr>
              <a:t>epoch</a:t>
            </a:r>
            <a:r>
              <a:rPr lang="ko-KR" altLang="en-US" sz="975" dirty="0">
                <a:solidFill>
                  <a:prstClr val="black"/>
                </a:solidFill>
                <a:latin typeface="Arial"/>
                <a:ea typeface="나눔스퀘어 Light"/>
              </a:rPr>
              <a:t>에서는 </a:t>
            </a:r>
            <a:r>
              <a:rPr lang="en-US" altLang="ko-KR" sz="975" dirty="0">
                <a:solidFill>
                  <a:prstClr val="black"/>
                </a:solidFill>
                <a:latin typeface="Arial"/>
                <a:ea typeface="나눔스퀘어 Light"/>
              </a:rPr>
              <a:t>clean data</a:t>
            </a:r>
            <a:r>
              <a:rPr lang="ko-KR" altLang="en-US" sz="975" dirty="0">
                <a:solidFill>
                  <a:prstClr val="black"/>
                </a:solidFill>
                <a:latin typeface="Arial"/>
                <a:ea typeface="나눔스퀘어 Light"/>
              </a:rPr>
              <a:t>를 학습하고</a:t>
            </a:r>
            <a:r>
              <a:rPr lang="en-US" altLang="ko-KR" sz="975" dirty="0">
                <a:solidFill>
                  <a:prstClr val="black"/>
                </a:solidFill>
                <a:latin typeface="Arial"/>
                <a:ea typeface="나눔스퀘어 Light"/>
              </a:rPr>
              <a:t>, epoch</a:t>
            </a:r>
            <a:r>
              <a:rPr lang="ko-KR" altLang="en-US" sz="975" dirty="0">
                <a:solidFill>
                  <a:prstClr val="black"/>
                </a:solidFill>
                <a:latin typeface="Arial"/>
                <a:ea typeface="나눔스퀘어 Light"/>
              </a:rPr>
              <a:t>이 증가할수록 </a:t>
            </a:r>
            <a:r>
              <a:rPr lang="en-US" altLang="ko-KR" sz="975" dirty="0">
                <a:solidFill>
                  <a:prstClr val="black"/>
                </a:solidFill>
                <a:latin typeface="Arial"/>
                <a:ea typeface="나눔스퀘어 Light"/>
              </a:rPr>
              <a:t>noisy data</a:t>
            </a:r>
            <a:r>
              <a:rPr lang="ko-KR" altLang="en-US" sz="975" dirty="0">
                <a:solidFill>
                  <a:prstClr val="black"/>
                </a:solidFill>
                <a:latin typeface="Arial"/>
                <a:ea typeface="나눔스퀘어 Light"/>
              </a:rPr>
              <a:t>에 </a:t>
            </a:r>
            <a:r>
              <a:rPr lang="en-US" altLang="ko-KR" sz="975" dirty="0">
                <a:solidFill>
                  <a:prstClr val="black"/>
                </a:solidFill>
                <a:latin typeface="Arial"/>
                <a:ea typeface="나눔스퀘어 Light"/>
              </a:rPr>
              <a:t>overfit</a:t>
            </a:r>
            <a:r>
              <a:rPr lang="ko-KR" altLang="en-US" sz="975" dirty="0">
                <a:solidFill>
                  <a:prstClr val="black"/>
                </a:solidFill>
                <a:latin typeface="Arial"/>
                <a:ea typeface="나눔스퀘어 Light"/>
              </a:rPr>
              <a:t>하게 될 것입니다</a:t>
            </a:r>
            <a:r>
              <a:rPr lang="en-US" altLang="ko-KR" sz="975" dirty="0">
                <a:solidFill>
                  <a:prstClr val="black"/>
                </a:solidFill>
                <a:latin typeface="Arial"/>
                <a:ea typeface="나눔스퀘어 Light"/>
              </a:rPr>
              <a:t>. </a:t>
            </a:r>
            <a:endParaRPr lang="ko-KR" altLang="en-US" sz="975" dirty="0">
              <a:solidFill>
                <a:prstClr val="black"/>
              </a:solidFill>
              <a:latin typeface="Arial"/>
              <a:ea typeface="나눔스퀘어 Light"/>
            </a:endParaRPr>
          </a:p>
        </p:txBody>
      </p:sp>
      <p:sp>
        <p:nvSpPr>
          <p:cNvPr id="8" name="직사각형 7">
            <a:extLst>
              <a:ext uri="{FF2B5EF4-FFF2-40B4-BE49-F238E27FC236}">
                <a16:creationId xmlns:a16="http://schemas.microsoft.com/office/drawing/2014/main" id="{4C6DDE5A-45EA-4A70-BF91-8565E951A50C}"/>
              </a:ext>
            </a:extLst>
          </p:cNvPr>
          <p:cNvSpPr/>
          <p:nvPr/>
        </p:nvSpPr>
        <p:spPr>
          <a:xfrm>
            <a:off x="345203" y="5301523"/>
            <a:ext cx="9373362" cy="392415"/>
          </a:xfrm>
          <a:prstGeom prst="rect">
            <a:avLst/>
          </a:prstGeom>
        </p:spPr>
        <p:txBody>
          <a:bodyPr wrap="square">
            <a:spAutoFit/>
          </a:bodyPr>
          <a:lstStyle/>
          <a:p>
            <a:pPr defTabSz="685800"/>
            <a:r>
              <a:rPr lang="ko-KR" altLang="en-US" sz="975" dirty="0">
                <a:solidFill>
                  <a:prstClr val="black"/>
                </a:solidFill>
                <a:latin typeface="Arial"/>
                <a:ea typeface="나눔스퀘어 Light"/>
              </a:rPr>
              <a:t>→ </a:t>
            </a:r>
            <a:r>
              <a:rPr lang="en-US" altLang="ko-KR" sz="975" dirty="0">
                <a:solidFill>
                  <a:prstClr val="black"/>
                </a:solidFill>
                <a:latin typeface="Arial"/>
                <a:ea typeface="나눔스퀘어 Light"/>
              </a:rPr>
              <a:t>deep network</a:t>
            </a:r>
            <a:r>
              <a:rPr lang="ko-KR" altLang="en-US" sz="975" dirty="0">
                <a:solidFill>
                  <a:prstClr val="black"/>
                </a:solidFill>
                <a:latin typeface="Arial"/>
                <a:ea typeface="나눔스퀘어 Light"/>
              </a:rPr>
              <a:t>는 </a:t>
            </a:r>
            <a:r>
              <a:rPr lang="ko-KR" altLang="en-US" sz="975" b="1" dirty="0">
                <a:solidFill>
                  <a:prstClr val="black"/>
                </a:solidFill>
                <a:latin typeface="Arial"/>
                <a:ea typeface="나눔스퀘어 Light"/>
              </a:rPr>
              <a:t>학습 초기에 </a:t>
            </a:r>
            <a:r>
              <a:rPr lang="en-US" altLang="ko-KR" sz="975" b="1" dirty="0">
                <a:solidFill>
                  <a:prstClr val="black"/>
                </a:solidFill>
                <a:latin typeface="Arial"/>
                <a:ea typeface="나눔스퀘어 Light"/>
              </a:rPr>
              <a:t>noise label</a:t>
            </a:r>
            <a:r>
              <a:rPr lang="ko-KR" altLang="en-US" sz="975" b="1" dirty="0">
                <a:solidFill>
                  <a:prstClr val="black"/>
                </a:solidFill>
                <a:latin typeface="Arial"/>
                <a:ea typeface="나눔스퀘어 Light"/>
              </a:rPr>
              <a:t>이 아닌 </a:t>
            </a:r>
            <a:r>
              <a:rPr lang="en-US" altLang="ko-KR" sz="975" b="1" dirty="0">
                <a:solidFill>
                  <a:prstClr val="black"/>
                </a:solidFill>
                <a:latin typeface="Arial"/>
                <a:ea typeface="나눔스퀘어 Light"/>
              </a:rPr>
              <a:t>clean data</a:t>
            </a:r>
            <a:r>
              <a:rPr lang="ko-KR" altLang="en-US" sz="975" b="1" dirty="0">
                <a:solidFill>
                  <a:prstClr val="black"/>
                </a:solidFill>
                <a:latin typeface="Arial"/>
                <a:ea typeface="나눔스퀘어 Light"/>
              </a:rPr>
              <a:t>에 대해서 </a:t>
            </a:r>
            <a:r>
              <a:rPr lang="en-US" altLang="ko-KR" sz="975" b="1" dirty="0">
                <a:solidFill>
                  <a:prstClr val="black"/>
                </a:solidFill>
                <a:latin typeface="Arial"/>
                <a:ea typeface="나눔스퀘어 Light"/>
              </a:rPr>
              <a:t>fitting</a:t>
            </a:r>
            <a:r>
              <a:rPr lang="ko-KR" altLang="en-US" sz="975" dirty="0">
                <a:solidFill>
                  <a:prstClr val="black"/>
                </a:solidFill>
                <a:latin typeface="Arial"/>
                <a:ea typeface="나눔스퀘어 Light"/>
              </a:rPr>
              <a:t>하며 </a:t>
            </a:r>
            <a:r>
              <a:rPr lang="ko-KR" altLang="en-US" sz="975" b="1" dirty="0">
                <a:solidFill>
                  <a:prstClr val="black"/>
                </a:solidFill>
                <a:latin typeface="Arial"/>
                <a:ea typeface="나눔스퀘어 Light"/>
              </a:rPr>
              <a:t>많은 </a:t>
            </a:r>
            <a:r>
              <a:rPr lang="en-US" altLang="ko-KR" sz="975" b="1" dirty="0">
                <a:solidFill>
                  <a:prstClr val="black"/>
                </a:solidFill>
                <a:latin typeface="Arial"/>
                <a:ea typeface="나눔스퀘어 Light"/>
              </a:rPr>
              <a:t>iteration</a:t>
            </a:r>
            <a:r>
              <a:rPr lang="ko-KR" altLang="en-US" sz="975" b="1" dirty="0">
                <a:solidFill>
                  <a:prstClr val="black"/>
                </a:solidFill>
                <a:latin typeface="Arial"/>
                <a:ea typeface="나눔스퀘어 Light"/>
              </a:rPr>
              <a:t>만큼 학습하면 </a:t>
            </a:r>
            <a:r>
              <a:rPr lang="en-US" altLang="ko-KR" sz="975" b="1" dirty="0">
                <a:solidFill>
                  <a:prstClr val="black"/>
                </a:solidFill>
                <a:latin typeface="Arial"/>
                <a:ea typeface="나눔스퀘어 Light"/>
              </a:rPr>
              <a:t>noise label</a:t>
            </a:r>
            <a:r>
              <a:rPr lang="ko-KR" altLang="en-US" sz="975" b="1" dirty="0">
                <a:solidFill>
                  <a:prstClr val="black"/>
                </a:solidFill>
                <a:latin typeface="Arial"/>
                <a:ea typeface="나눔스퀘어 Light"/>
              </a:rPr>
              <a:t>에 보다 </a:t>
            </a:r>
            <a:r>
              <a:rPr lang="en-US" altLang="ko-KR" sz="975" b="1" dirty="0">
                <a:solidFill>
                  <a:prstClr val="black"/>
                </a:solidFill>
                <a:latin typeface="Arial"/>
                <a:ea typeface="나눔스퀘어 Light"/>
              </a:rPr>
              <a:t>fitting</a:t>
            </a:r>
            <a:r>
              <a:rPr lang="ko-KR" altLang="en-US" sz="975" dirty="0">
                <a:solidFill>
                  <a:prstClr val="black"/>
                </a:solidFill>
                <a:latin typeface="Arial"/>
                <a:ea typeface="나눔스퀘어 Light"/>
              </a:rPr>
              <a:t> 하는 특성을 가짐</a:t>
            </a:r>
          </a:p>
          <a:p>
            <a:pPr defTabSz="685800"/>
            <a:r>
              <a:rPr lang="ko-KR" altLang="en-US" sz="975" dirty="0">
                <a:solidFill>
                  <a:prstClr val="black"/>
                </a:solidFill>
                <a:latin typeface="Arial"/>
                <a:ea typeface="나눔스퀘어 Light"/>
              </a:rPr>
              <a:t>→ </a:t>
            </a:r>
            <a:r>
              <a:rPr lang="en-US" altLang="ko-KR" sz="975" b="1" dirty="0">
                <a:solidFill>
                  <a:prstClr val="black"/>
                </a:solidFill>
                <a:latin typeface="Arial"/>
                <a:ea typeface="나눔스퀘어 Light"/>
              </a:rPr>
              <a:t>noise label</a:t>
            </a:r>
            <a:r>
              <a:rPr lang="ko-KR" altLang="en-US" sz="975" b="1" dirty="0">
                <a:solidFill>
                  <a:prstClr val="black"/>
                </a:solidFill>
                <a:latin typeface="Arial"/>
                <a:ea typeface="나눔스퀘어 Light"/>
              </a:rPr>
              <a:t>의 부정적인 영향은 바로 </a:t>
            </a:r>
            <a:r>
              <a:rPr lang="en-US" altLang="ko-KR" sz="975" b="1" dirty="0">
                <a:solidFill>
                  <a:prstClr val="black"/>
                </a:solidFill>
                <a:latin typeface="Arial"/>
                <a:ea typeface="나눔스퀘어 Light"/>
              </a:rPr>
              <a:t>model</a:t>
            </a:r>
            <a:r>
              <a:rPr lang="ko-KR" altLang="en-US" sz="975" b="1" dirty="0">
                <a:solidFill>
                  <a:prstClr val="black"/>
                </a:solidFill>
                <a:latin typeface="Arial"/>
                <a:ea typeface="나눔스퀘어 Light"/>
              </a:rPr>
              <a:t>이 </a:t>
            </a:r>
            <a:r>
              <a:rPr lang="en-US" altLang="ko-KR" sz="975" b="1" dirty="0">
                <a:solidFill>
                  <a:prstClr val="black"/>
                </a:solidFill>
                <a:latin typeface="Arial"/>
                <a:ea typeface="나눔스퀘어 Light"/>
              </a:rPr>
              <a:t>noisy label</a:t>
            </a:r>
            <a:r>
              <a:rPr lang="ko-KR" altLang="en-US" sz="975" b="1" dirty="0">
                <a:solidFill>
                  <a:prstClr val="black"/>
                </a:solidFill>
                <a:latin typeface="Arial"/>
                <a:ea typeface="나눔스퀘어 Light"/>
              </a:rPr>
              <a:t>에 </a:t>
            </a:r>
            <a:r>
              <a:rPr lang="en-US" altLang="ko-KR" sz="975" b="1" dirty="0">
                <a:solidFill>
                  <a:prstClr val="black"/>
                </a:solidFill>
                <a:latin typeface="Arial"/>
                <a:ea typeface="나눔스퀘어 Light"/>
              </a:rPr>
              <a:t>overfitting </a:t>
            </a:r>
            <a:r>
              <a:rPr lang="ko-KR" altLang="en-US" sz="975" b="1" dirty="0">
                <a:solidFill>
                  <a:prstClr val="black"/>
                </a:solidFill>
                <a:latin typeface="Arial"/>
                <a:ea typeface="나눔스퀘어 Light"/>
              </a:rPr>
              <a:t>될 때 발생 </a:t>
            </a:r>
            <a:r>
              <a:rPr lang="en-US" altLang="ko-KR" sz="975" b="1" dirty="0">
                <a:solidFill>
                  <a:prstClr val="black"/>
                </a:solidFill>
                <a:latin typeface="Arial"/>
                <a:ea typeface="나눔스퀘어 Light"/>
              </a:rPr>
              <a:t>!</a:t>
            </a:r>
            <a:endParaRPr lang="ko-KR" altLang="en-US" sz="975" dirty="0">
              <a:solidFill>
                <a:prstClr val="black"/>
              </a:solidFill>
              <a:latin typeface="Arial"/>
              <a:ea typeface="나눔스퀘어 Light"/>
            </a:endParaRPr>
          </a:p>
        </p:txBody>
      </p:sp>
    </p:spTree>
    <p:extLst>
      <p:ext uri="{BB962C8B-B14F-4D97-AF65-F5344CB8AC3E}">
        <p14:creationId xmlns:p14="http://schemas.microsoft.com/office/powerpoint/2010/main" val="39301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8" name="TextBox 27">
              <a:extLst>
                <a:ext uri="{FF2B5EF4-FFF2-40B4-BE49-F238E27FC236}">
                  <a16:creationId xmlns:a16="http://schemas.microsoft.com/office/drawing/2014/main" id="{E969B0CE-D92E-41D7-956A-AA5B6107DA9D}"/>
                </a:ext>
              </a:extLst>
            </p:cNvPr>
            <p:cNvSpPr txBox="1"/>
            <p:nvPr/>
          </p:nvSpPr>
          <p:spPr>
            <a:xfrm>
              <a:off x="935751" y="238399"/>
              <a:ext cx="2175749" cy="553997"/>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rPr>
              <a:t>연구 배경</a:t>
            </a:r>
          </a:p>
        </p:txBody>
      </p:sp>
      <p:sp>
        <p:nvSpPr>
          <p:cNvPr id="39" name="TextBox 38">
            <a:extLst>
              <a:ext uri="{FF2B5EF4-FFF2-40B4-BE49-F238E27FC236}">
                <a16:creationId xmlns:a16="http://schemas.microsoft.com/office/drawing/2014/main" id="{49984DEC-7B49-4887-B37E-59692DDD799D}"/>
              </a:ext>
            </a:extLst>
          </p:cNvPr>
          <p:cNvSpPr txBox="1"/>
          <p:nvPr/>
        </p:nvSpPr>
        <p:spPr>
          <a:xfrm>
            <a:off x="395343" y="2116685"/>
            <a:ext cx="5214502" cy="300082"/>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Noise labeled sample</a:t>
            </a:r>
            <a:r>
              <a:rPr lang="ko-KR" altLang="en-US" sz="1350" b="1" dirty="0">
                <a:solidFill>
                  <a:prstClr val="black"/>
                </a:solidFill>
                <a:latin typeface="Arial"/>
                <a:ea typeface="나눔스퀘어 Light"/>
              </a:rPr>
              <a:t>을 포함한 </a:t>
            </a:r>
            <a:r>
              <a:rPr lang="en-US" altLang="ko-KR" sz="1350" b="1" dirty="0">
                <a:solidFill>
                  <a:prstClr val="black"/>
                </a:solidFill>
                <a:latin typeface="Arial"/>
                <a:ea typeface="나눔스퀘어 Light"/>
              </a:rPr>
              <a:t>Deep </a:t>
            </a:r>
            <a:r>
              <a:rPr lang="en-US" altLang="ko-KR" sz="1350" b="1" dirty="0" err="1">
                <a:solidFill>
                  <a:prstClr val="black"/>
                </a:solidFill>
                <a:latin typeface="Arial"/>
                <a:ea typeface="나눔스퀘어 Light"/>
              </a:rPr>
              <a:t>nearal</a:t>
            </a:r>
            <a:r>
              <a:rPr lang="en-US" altLang="ko-KR" sz="1350" b="1" dirty="0">
                <a:solidFill>
                  <a:prstClr val="black"/>
                </a:solidFill>
                <a:latin typeface="Arial"/>
                <a:ea typeface="나눔스퀘어 Light"/>
              </a:rPr>
              <a:t> network</a:t>
            </a:r>
            <a:r>
              <a:rPr lang="ko-KR" altLang="en-US" sz="1350" b="1" dirty="0">
                <a:solidFill>
                  <a:prstClr val="black"/>
                </a:solidFill>
                <a:latin typeface="Arial"/>
                <a:ea typeface="나눔스퀘어 Light"/>
              </a:rPr>
              <a:t>의 학습 과정</a:t>
            </a:r>
          </a:p>
        </p:txBody>
      </p:sp>
      <p:sp>
        <p:nvSpPr>
          <p:cNvPr id="6" name="직사각형 5">
            <a:extLst>
              <a:ext uri="{FF2B5EF4-FFF2-40B4-BE49-F238E27FC236}">
                <a16:creationId xmlns:a16="http://schemas.microsoft.com/office/drawing/2014/main" id="{92A12384-FD82-4CD2-97F1-B6A2160A316C}"/>
              </a:ext>
            </a:extLst>
          </p:cNvPr>
          <p:cNvSpPr/>
          <p:nvPr/>
        </p:nvSpPr>
        <p:spPr>
          <a:xfrm>
            <a:off x="395343" y="2415919"/>
            <a:ext cx="8636643" cy="577081"/>
          </a:xfrm>
          <a:prstGeom prst="rect">
            <a:avLst/>
          </a:prstGeom>
        </p:spPr>
        <p:txBody>
          <a:bodyPr wrap="square">
            <a:spAutoFit/>
          </a:bodyPr>
          <a:lstStyle/>
          <a:p>
            <a:pPr defTabSz="685800"/>
            <a:r>
              <a:rPr lang="ko-KR" altLang="en-US" sz="1050" dirty="0">
                <a:solidFill>
                  <a:prstClr val="black"/>
                </a:solidFill>
                <a:latin typeface="Arial"/>
                <a:ea typeface="나눔스퀘어 Light"/>
              </a:rPr>
              <a:t>학습 초반에는 </a:t>
            </a:r>
            <a:r>
              <a:rPr lang="en-US" altLang="ko-KR" sz="1050" dirty="0">
                <a:solidFill>
                  <a:prstClr val="black"/>
                </a:solidFill>
                <a:latin typeface="Arial"/>
                <a:ea typeface="나눔스퀘어 Light"/>
              </a:rPr>
              <a:t>network</a:t>
            </a:r>
            <a:r>
              <a:rPr lang="ko-KR" altLang="en-US" sz="1050" dirty="0">
                <a:solidFill>
                  <a:prstClr val="black"/>
                </a:solidFill>
                <a:latin typeface="Arial"/>
                <a:ea typeface="나눔스퀘어 Light"/>
              </a:rPr>
              <a:t>가 </a:t>
            </a:r>
            <a:r>
              <a:rPr lang="en-US" altLang="ko-KR" sz="1050" dirty="0">
                <a:solidFill>
                  <a:prstClr val="black"/>
                </a:solidFill>
                <a:latin typeface="Arial"/>
                <a:ea typeface="나눔스퀘어 Light"/>
              </a:rPr>
              <a:t>clean sample</a:t>
            </a:r>
            <a:r>
              <a:rPr lang="ko-KR" altLang="en-US" sz="1050" dirty="0">
                <a:solidFill>
                  <a:prstClr val="black"/>
                </a:solidFill>
                <a:latin typeface="Arial"/>
                <a:ea typeface="나눔스퀘어 Light"/>
              </a:rPr>
              <a:t>을 위주로 학습하기에 </a:t>
            </a:r>
            <a:r>
              <a:rPr lang="en-US" altLang="ko-KR" sz="1050" dirty="0">
                <a:solidFill>
                  <a:prstClr val="black"/>
                </a:solidFill>
                <a:latin typeface="Arial"/>
                <a:ea typeface="나눔스퀘어 Light"/>
              </a:rPr>
              <a:t>clean sample</a:t>
            </a:r>
            <a:r>
              <a:rPr lang="ko-KR" altLang="en-US" sz="1050" dirty="0">
                <a:solidFill>
                  <a:prstClr val="black"/>
                </a:solidFill>
                <a:latin typeface="Arial"/>
                <a:ea typeface="나눔스퀘어 Light"/>
              </a:rPr>
              <a:t>의 </a:t>
            </a:r>
            <a:r>
              <a:rPr lang="en-US" altLang="ko-KR" sz="1050" dirty="0">
                <a:solidFill>
                  <a:prstClr val="black"/>
                </a:solidFill>
                <a:latin typeface="Arial"/>
                <a:ea typeface="나눔스퀘어 Light"/>
              </a:rPr>
              <a:t>loss</a:t>
            </a:r>
            <a:r>
              <a:rPr lang="ko-KR" altLang="en-US" sz="1050" dirty="0">
                <a:solidFill>
                  <a:prstClr val="black"/>
                </a:solidFill>
                <a:latin typeface="Arial"/>
                <a:ea typeface="나눔스퀘어 Light"/>
              </a:rPr>
              <a:t>보다 </a:t>
            </a:r>
            <a:r>
              <a:rPr lang="en-US" altLang="ko-KR" sz="1050" dirty="0">
                <a:solidFill>
                  <a:prstClr val="black"/>
                </a:solidFill>
                <a:latin typeface="Arial"/>
                <a:ea typeface="나눔스퀘어 Light"/>
              </a:rPr>
              <a:t>noise labeled sample</a:t>
            </a:r>
            <a:r>
              <a:rPr lang="ko-KR" altLang="en-US" sz="1050" dirty="0">
                <a:solidFill>
                  <a:prstClr val="black"/>
                </a:solidFill>
                <a:latin typeface="Arial"/>
                <a:ea typeface="나눔스퀘어 Light"/>
              </a:rPr>
              <a:t>의 </a:t>
            </a:r>
            <a:r>
              <a:rPr lang="en-US" altLang="ko-KR" sz="1050" dirty="0">
                <a:solidFill>
                  <a:prstClr val="black"/>
                </a:solidFill>
                <a:latin typeface="Arial"/>
                <a:ea typeface="나눔스퀘어 Light"/>
              </a:rPr>
              <a:t>loss</a:t>
            </a:r>
            <a:r>
              <a:rPr lang="ko-KR" altLang="en-US" sz="1050" dirty="0">
                <a:solidFill>
                  <a:prstClr val="black"/>
                </a:solidFill>
                <a:latin typeface="Arial"/>
                <a:ea typeface="나눔스퀘어 Light"/>
              </a:rPr>
              <a:t>가 매우 크게 관찰됩니다</a:t>
            </a:r>
            <a:r>
              <a:rPr lang="en-US" altLang="ko-KR" sz="1050" dirty="0">
                <a:solidFill>
                  <a:prstClr val="black"/>
                </a:solidFill>
                <a:latin typeface="Arial"/>
                <a:ea typeface="나눔스퀘어 Light"/>
              </a:rPr>
              <a:t>. </a:t>
            </a:r>
            <a:r>
              <a:rPr lang="ko-KR" altLang="en-US" sz="1050" dirty="0">
                <a:solidFill>
                  <a:prstClr val="black"/>
                </a:solidFill>
                <a:latin typeface="Arial"/>
                <a:ea typeface="나눔스퀘어 Light"/>
              </a:rPr>
              <a:t>반면 학습 후반에는 </a:t>
            </a:r>
            <a:r>
              <a:rPr lang="en-US" altLang="ko-KR" sz="1050" dirty="0">
                <a:solidFill>
                  <a:prstClr val="black"/>
                </a:solidFill>
                <a:latin typeface="Arial"/>
                <a:ea typeface="나눔스퀘어 Light"/>
              </a:rPr>
              <a:t>model</a:t>
            </a:r>
            <a:r>
              <a:rPr lang="ko-KR" altLang="en-US" sz="1050" dirty="0">
                <a:solidFill>
                  <a:prstClr val="black"/>
                </a:solidFill>
                <a:latin typeface="Arial"/>
                <a:ea typeface="나눔스퀘어 Light"/>
              </a:rPr>
              <a:t>이 </a:t>
            </a:r>
            <a:r>
              <a:rPr lang="en-US" altLang="ko-KR" sz="1050" dirty="0">
                <a:solidFill>
                  <a:prstClr val="black"/>
                </a:solidFill>
                <a:latin typeface="Arial"/>
                <a:ea typeface="나눔스퀘어 Light"/>
              </a:rPr>
              <a:t>clean sample</a:t>
            </a:r>
            <a:r>
              <a:rPr lang="ko-KR" altLang="en-US" sz="1050" dirty="0">
                <a:solidFill>
                  <a:prstClr val="black"/>
                </a:solidFill>
                <a:latin typeface="Arial"/>
                <a:ea typeface="나눔스퀘어 Light"/>
              </a:rPr>
              <a:t>과 </a:t>
            </a:r>
            <a:r>
              <a:rPr lang="en-US" altLang="ko-KR" sz="1050" dirty="0">
                <a:solidFill>
                  <a:prstClr val="black"/>
                </a:solidFill>
                <a:latin typeface="Arial"/>
                <a:ea typeface="나눔스퀘어 Light"/>
              </a:rPr>
              <a:t>noise labeled sample </a:t>
            </a:r>
            <a:r>
              <a:rPr lang="ko-KR" altLang="en-US" sz="1050" dirty="0">
                <a:solidFill>
                  <a:prstClr val="black"/>
                </a:solidFill>
                <a:latin typeface="Arial"/>
                <a:ea typeface="나눔스퀘어 Light"/>
              </a:rPr>
              <a:t>모두 학습</a:t>
            </a:r>
            <a:r>
              <a:rPr lang="en-US" altLang="ko-KR" sz="1050" dirty="0">
                <a:solidFill>
                  <a:prstClr val="black"/>
                </a:solidFill>
                <a:latin typeface="Arial"/>
                <a:ea typeface="나눔스퀘어 Light"/>
              </a:rPr>
              <a:t>(memorize)</a:t>
            </a:r>
            <a:r>
              <a:rPr lang="ko-KR" altLang="en-US" sz="1050" dirty="0">
                <a:solidFill>
                  <a:prstClr val="black"/>
                </a:solidFill>
                <a:latin typeface="Arial"/>
                <a:ea typeface="나눔스퀘어 Light"/>
              </a:rPr>
              <a:t>하기에 </a:t>
            </a:r>
            <a:r>
              <a:rPr lang="en-US" altLang="ko-KR" sz="1050" dirty="0">
                <a:solidFill>
                  <a:prstClr val="black"/>
                </a:solidFill>
                <a:latin typeface="Arial"/>
                <a:ea typeface="나눔스퀘어 Light"/>
              </a:rPr>
              <a:t>clean sample</a:t>
            </a:r>
            <a:r>
              <a:rPr lang="ko-KR" altLang="en-US" sz="1050" dirty="0">
                <a:solidFill>
                  <a:prstClr val="black"/>
                </a:solidFill>
                <a:latin typeface="Arial"/>
                <a:ea typeface="나눔스퀘어 Light"/>
              </a:rPr>
              <a:t>의 </a:t>
            </a:r>
            <a:r>
              <a:rPr lang="en-US" altLang="ko-KR" sz="1050" dirty="0">
                <a:solidFill>
                  <a:prstClr val="black"/>
                </a:solidFill>
                <a:latin typeface="Arial"/>
                <a:ea typeface="나눔스퀘어 Light"/>
              </a:rPr>
              <a:t>loss</a:t>
            </a:r>
            <a:r>
              <a:rPr lang="ko-KR" altLang="en-US" sz="1050" dirty="0">
                <a:solidFill>
                  <a:prstClr val="black"/>
                </a:solidFill>
                <a:latin typeface="Arial"/>
                <a:ea typeface="나눔스퀘어 Light"/>
              </a:rPr>
              <a:t>와 </a:t>
            </a:r>
            <a:r>
              <a:rPr lang="en-US" altLang="ko-KR" sz="1050" dirty="0">
                <a:solidFill>
                  <a:prstClr val="black"/>
                </a:solidFill>
                <a:latin typeface="Arial"/>
                <a:ea typeface="나눔스퀘어 Light"/>
              </a:rPr>
              <a:t>noisy label sample</a:t>
            </a:r>
            <a:r>
              <a:rPr lang="ko-KR" altLang="en-US" sz="1050" dirty="0">
                <a:solidFill>
                  <a:prstClr val="black"/>
                </a:solidFill>
                <a:latin typeface="Arial"/>
                <a:ea typeface="나눔스퀘어 Light"/>
              </a:rPr>
              <a:t>의 </a:t>
            </a:r>
            <a:r>
              <a:rPr lang="en-US" altLang="ko-KR" sz="1050" dirty="0">
                <a:solidFill>
                  <a:prstClr val="black"/>
                </a:solidFill>
                <a:latin typeface="Arial"/>
                <a:ea typeface="나눔스퀘어 Light"/>
              </a:rPr>
              <a:t>loss</a:t>
            </a:r>
            <a:r>
              <a:rPr lang="ko-KR" altLang="en-US" sz="1050" dirty="0">
                <a:solidFill>
                  <a:prstClr val="black"/>
                </a:solidFill>
                <a:latin typeface="Arial"/>
                <a:ea typeface="나눔스퀘어 Light"/>
              </a:rPr>
              <a:t>가 점차 비슷해 집니다</a:t>
            </a:r>
            <a:r>
              <a:rPr lang="en-US" altLang="ko-KR" sz="1050" dirty="0">
                <a:solidFill>
                  <a:prstClr val="black"/>
                </a:solidFill>
                <a:latin typeface="Arial"/>
                <a:ea typeface="나눔스퀘어 Light"/>
              </a:rPr>
              <a:t>. </a:t>
            </a:r>
            <a:endParaRPr lang="ko-KR" altLang="en-US" sz="975" dirty="0">
              <a:solidFill>
                <a:prstClr val="black"/>
              </a:solidFill>
              <a:latin typeface="Arial"/>
              <a:ea typeface="나눔스퀘어 Light"/>
            </a:endParaRPr>
          </a:p>
        </p:txBody>
      </p:sp>
      <p:sp>
        <p:nvSpPr>
          <p:cNvPr id="8" name="직사각형 7">
            <a:extLst>
              <a:ext uri="{FF2B5EF4-FFF2-40B4-BE49-F238E27FC236}">
                <a16:creationId xmlns:a16="http://schemas.microsoft.com/office/drawing/2014/main" id="{4C6DDE5A-45EA-4A70-BF91-8565E951A50C}"/>
              </a:ext>
            </a:extLst>
          </p:cNvPr>
          <p:cNvSpPr/>
          <p:nvPr/>
        </p:nvSpPr>
        <p:spPr>
          <a:xfrm>
            <a:off x="395342" y="5479001"/>
            <a:ext cx="9373362" cy="253916"/>
          </a:xfrm>
          <a:prstGeom prst="rect">
            <a:avLst/>
          </a:prstGeom>
        </p:spPr>
        <p:txBody>
          <a:bodyPr wrap="square">
            <a:spAutoFit/>
          </a:bodyPr>
          <a:lstStyle/>
          <a:p>
            <a:pPr defTabSz="685800"/>
            <a:r>
              <a:rPr lang="ko-KR" altLang="en-US" sz="1050" dirty="0">
                <a:solidFill>
                  <a:prstClr val="black"/>
                </a:solidFill>
                <a:latin typeface="Arial"/>
                <a:ea typeface="나눔스퀘어 Light"/>
              </a:rPr>
              <a:t>→ 그러므로 </a:t>
            </a:r>
            <a:r>
              <a:rPr lang="en-US" altLang="ko-KR" sz="1050" dirty="0">
                <a:solidFill>
                  <a:prstClr val="black"/>
                </a:solidFill>
                <a:latin typeface="Arial"/>
                <a:ea typeface="나눔스퀘어 Light"/>
              </a:rPr>
              <a:t>training </a:t>
            </a:r>
            <a:r>
              <a:rPr lang="ko-KR" altLang="en-US" sz="1050" dirty="0">
                <a:solidFill>
                  <a:prstClr val="black"/>
                </a:solidFill>
                <a:latin typeface="Arial"/>
                <a:ea typeface="나눔스퀘어 Light"/>
              </a:rPr>
              <a:t>과정에서 </a:t>
            </a:r>
            <a:r>
              <a:rPr lang="en-US" altLang="ko-KR" sz="1050" dirty="0">
                <a:solidFill>
                  <a:prstClr val="black"/>
                </a:solidFill>
                <a:latin typeface="Arial"/>
                <a:ea typeface="나눔스퀘어 Light"/>
              </a:rPr>
              <a:t>training sample</a:t>
            </a:r>
            <a:r>
              <a:rPr lang="ko-KR" altLang="en-US" sz="1050" dirty="0">
                <a:solidFill>
                  <a:prstClr val="black"/>
                </a:solidFill>
                <a:latin typeface="Arial"/>
                <a:ea typeface="나눔스퀘어 Light"/>
              </a:rPr>
              <a:t>에 대한 </a:t>
            </a:r>
            <a:r>
              <a:rPr lang="en-US" altLang="ko-KR" sz="1050" dirty="0">
                <a:solidFill>
                  <a:prstClr val="black"/>
                </a:solidFill>
                <a:latin typeface="Arial"/>
                <a:ea typeface="나눔스퀘어 Light"/>
              </a:rPr>
              <a:t>loss</a:t>
            </a:r>
            <a:r>
              <a:rPr lang="ko-KR" altLang="en-US" sz="1050" dirty="0">
                <a:solidFill>
                  <a:prstClr val="black"/>
                </a:solidFill>
                <a:latin typeface="Arial"/>
                <a:ea typeface="나눔스퀘어 Light"/>
              </a:rPr>
              <a:t>를 </a:t>
            </a:r>
            <a:r>
              <a:rPr lang="en-US" altLang="ko-KR" sz="1050" dirty="0">
                <a:solidFill>
                  <a:prstClr val="black"/>
                </a:solidFill>
                <a:latin typeface="Arial"/>
                <a:ea typeface="나눔스퀘어 Light"/>
              </a:rPr>
              <a:t>tracking </a:t>
            </a:r>
            <a:r>
              <a:rPr lang="ko-KR" altLang="en-US" sz="1050" dirty="0">
                <a:solidFill>
                  <a:prstClr val="black"/>
                </a:solidFill>
                <a:latin typeface="Arial"/>
                <a:ea typeface="나눔스퀘어 Light"/>
              </a:rPr>
              <a:t>하여 </a:t>
            </a:r>
            <a:r>
              <a:rPr lang="en-US" altLang="ko-KR" sz="1050" dirty="0">
                <a:solidFill>
                  <a:prstClr val="black"/>
                </a:solidFill>
                <a:latin typeface="Arial"/>
                <a:ea typeface="나눔스퀘어 Light"/>
              </a:rPr>
              <a:t>noisy labeled sample</a:t>
            </a:r>
            <a:r>
              <a:rPr lang="ko-KR" altLang="en-US" sz="1050" dirty="0">
                <a:solidFill>
                  <a:prstClr val="black"/>
                </a:solidFill>
                <a:latin typeface="Arial"/>
                <a:ea typeface="나눔스퀘어 Light"/>
              </a:rPr>
              <a:t>을 </a:t>
            </a:r>
            <a:r>
              <a:rPr lang="en-US" altLang="ko-KR" sz="1050" dirty="0">
                <a:solidFill>
                  <a:prstClr val="black"/>
                </a:solidFill>
                <a:latin typeface="Arial"/>
                <a:ea typeface="나눔스퀘어 Light"/>
              </a:rPr>
              <a:t>detect </a:t>
            </a:r>
            <a:r>
              <a:rPr lang="ko-KR" altLang="en-US" sz="1050" dirty="0">
                <a:solidFill>
                  <a:prstClr val="black"/>
                </a:solidFill>
                <a:latin typeface="Arial"/>
                <a:ea typeface="나눔스퀘어 Light"/>
              </a:rPr>
              <a:t>할 수 있게 됩니다</a:t>
            </a:r>
            <a:r>
              <a:rPr lang="en-US" altLang="ko-KR" sz="1050" dirty="0">
                <a:solidFill>
                  <a:prstClr val="black"/>
                </a:solidFill>
                <a:latin typeface="Arial"/>
                <a:ea typeface="나눔스퀘어 Light"/>
              </a:rPr>
              <a:t>.</a:t>
            </a:r>
            <a:endParaRPr lang="ko-KR" altLang="en-US" sz="975" dirty="0">
              <a:solidFill>
                <a:prstClr val="black"/>
              </a:solidFill>
              <a:latin typeface="Arial"/>
              <a:ea typeface="나눔스퀘어 Light"/>
            </a:endParaRPr>
          </a:p>
        </p:txBody>
      </p:sp>
      <p:pic>
        <p:nvPicPr>
          <p:cNvPr id="4" name="그림 3">
            <a:extLst>
              <a:ext uri="{FF2B5EF4-FFF2-40B4-BE49-F238E27FC236}">
                <a16:creationId xmlns:a16="http://schemas.microsoft.com/office/drawing/2014/main" id="{F7ADCF3E-C890-4FBF-AB67-5D9C38195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796" y="2897571"/>
            <a:ext cx="3316409" cy="2397094"/>
          </a:xfrm>
          <a:prstGeom prst="rect">
            <a:avLst/>
          </a:prstGeom>
        </p:spPr>
      </p:pic>
    </p:spTree>
    <p:extLst>
      <p:ext uri="{BB962C8B-B14F-4D97-AF65-F5344CB8AC3E}">
        <p14:creationId xmlns:p14="http://schemas.microsoft.com/office/powerpoint/2010/main" val="281945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Sample Dataset</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9481635F-54AB-43E8-B276-D67F5F4A930F}"/>
              </a:ext>
            </a:extLst>
          </p:cNvPr>
          <p:cNvSpPr txBox="1"/>
          <p:nvPr/>
        </p:nvSpPr>
        <p:spPr>
          <a:xfrm>
            <a:off x="4780098" y="3412398"/>
            <a:ext cx="2105025" cy="1754326"/>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Training samples: 10000</a:t>
            </a:r>
            <a:br>
              <a:rPr lang="en-US" altLang="ko-KR" sz="1350" dirty="0">
                <a:solidFill>
                  <a:prstClr val="black"/>
                </a:solidFill>
                <a:latin typeface="Arial"/>
                <a:ea typeface="나눔스퀘어 Light"/>
              </a:rPr>
            </a:br>
            <a:r>
              <a:rPr lang="en-US" altLang="ko-KR" sz="1350" dirty="0">
                <a:solidFill>
                  <a:prstClr val="black"/>
                </a:solidFill>
                <a:latin typeface="Arial"/>
                <a:ea typeface="나눔스퀘어 Light"/>
              </a:rPr>
              <a:t>Clean samples: 9000</a:t>
            </a:r>
          </a:p>
          <a:p>
            <a:pPr defTabSz="685800"/>
            <a:r>
              <a:rPr lang="en-US" altLang="ko-KR" sz="1350" dirty="0">
                <a:solidFill>
                  <a:prstClr val="black"/>
                </a:solidFill>
                <a:latin typeface="Arial"/>
                <a:ea typeface="나눔스퀘어 Light"/>
              </a:rPr>
              <a:t>Noise samples: 1000</a:t>
            </a: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Test samples: 1000</a:t>
            </a:r>
          </a:p>
          <a:p>
            <a:pPr defTabSz="685800"/>
            <a:endParaRPr lang="en-US" altLang="ko-KR" sz="1350" dirty="0">
              <a:solidFill>
                <a:prstClr val="black"/>
              </a:solidFill>
              <a:latin typeface="Arial"/>
              <a:ea typeface="나눔스퀘어 Light"/>
            </a:endParaRP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Val samples: 1000</a:t>
            </a:r>
            <a:endParaRPr lang="ko-KR" altLang="en-US" sz="1350" dirty="0">
              <a:solidFill>
                <a:prstClr val="black"/>
              </a:solidFill>
              <a:latin typeface="Arial"/>
              <a:ea typeface="나눔스퀘어 Light"/>
            </a:endParaRPr>
          </a:p>
        </p:txBody>
      </p:sp>
      <p:cxnSp>
        <p:nvCxnSpPr>
          <p:cNvPr id="20" name="직선 연결선 19">
            <a:extLst>
              <a:ext uri="{FF2B5EF4-FFF2-40B4-BE49-F238E27FC236}">
                <a16:creationId xmlns:a16="http://schemas.microsoft.com/office/drawing/2014/main" id="{C790A6E8-F3B8-4039-88D3-B441642D24F1}"/>
              </a:ext>
            </a:extLst>
          </p:cNvPr>
          <p:cNvCxnSpPr/>
          <p:nvPr/>
        </p:nvCxnSpPr>
        <p:spPr>
          <a:xfrm flipV="1">
            <a:off x="6788596" y="3364661"/>
            <a:ext cx="423863" cy="171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06835360-AC8F-43FD-B35B-D6E4C6DEE794}"/>
              </a:ext>
            </a:extLst>
          </p:cNvPr>
          <p:cNvCxnSpPr/>
          <p:nvPr/>
        </p:nvCxnSpPr>
        <p:spPr>
          <a:xfrm flipV="1">
            <a:off x="6432047" y="4174145"/>
            <a:ext cx="423863" cy="171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5301631-5EA8-4307-8BB7-A30E6C276B56}"/>
              </a:ext>
            </a:extLst>
          </p:cNvPr>
          <p:cNvCxnSpPr/>
          <p:nvPr/>
        </p:nvCxnSpPr>
        <p:spPr>
          <a:xfrm flipV="1">
            <a:off x="6440374" y="4820582"/>
            <a:ext cx="423863" cy="171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E3ADC95-951B-41E9-8244-0166C62B8150}"/>
              </a:ext>
            </a:extLst>
          </p:cNvPr>
          <p:cNvCxnSpPr>
            <a:cxnSpLocks/>
          </p:cNvCxnSpPr>
          <p:nvPr/>
        </p:nvCxnSpPr>
        <p:spPr>
          <a:xfrm>
            <a:off x="6788597" y="3536111"/>
            <a:ext cx="419100" cy="179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A8556AA-BD6A-432E-82E5-EA497E420371}"/>
              </a:ext>
            </a:extLst>
          </p:cNvPr>
          <p:cNvCxnSpPr>
            <a:cxnSpLocks/>
          </p:cNvCxnSpPr>
          <p:nvPr/>
        </p:nvCxnSpPr>
        <p:spPr>
          <a:xfrm>
            <a:off x="6451417" y="4349500"/>
            <a:ext cx="419100" cy="179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A1F11E6-7C39-45AD-8F76-796633107657}"/>
              </a:ext>
            </a:extLst>
          </p:cNvPr>
          <p:cNvCxnSpPr>
            <a:cxnSpLocks/>
          </p:cNvCxnSpPr>
          <p:nvPr/>
        </p:nvCxnSpPr>
        <p:spPr>
          <a:xfrm>
            <a:off x="6447052" y="4988127"/>
            <a:ext cx="419100" cy="179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0FBCDB4-6494-4515-AF0A-D53493B76646}"/>
              </a:ext>
            </a:extLst>
          </p:cNvPr>
          <p:cNvSpPr txBox="1"/>
          <p:nvPr/>
        </p:nvSpPr>
        <p:spPr>
          <a:xfrm>
            <a:off x="7254045" y="3208013"/>
            <a:ext cx="1677677" cy="265457"/>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N: 5000 (M to N: 500)</a:t>
            </a:r>
            <a:endParaRPr lang="ko-KR" altLang="en-US" sz="1125" dirty="0">
              <a:solidFill>
                <a:prstClr val="black"/>
              </a:solidFill>
              <a:latin typeface="Arial"/>
              <a:ea typeface="나눔스퀘어 Light"/>
            </a:endParaRPr>
          </a:p>
        </p:txBody>
      </p:sp>
      <p:sp>
        <p:nvSpPr>
          <p:cNvPr id="35" name="TextBox 34">
            <a:extLst>
              <a:ext uri="{FF2B5EF4-FFF2-40B4-BE49-F238E27FC236}">
                <a16:creationId xmlns:a16="http://schemas.microsoft.com/office/drawing/2014/main" id="{5583FF77-081E-4D59-857B-A08CF963F1C8}"/>
              </a:ext>
            </a:extLst>
          </p:cNvPr>
          <p:cNvSpPr txBox="1"/>
          <p:nvPr/>
        </p:nvSpPr>
        <p:spPr>
          <a:xfrm>
            <a:off x="6910678" y="4052958"/>
            <a:ext cx="868052" cy="265457"/>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N: 500</a:t>
            </a:r>
            <a:endParaRPr lang="ko-KR" altLang="en-US" sz="1125" dirty="0">
              <a:solidFill>
                <a:prstClr val="black"/>
              </a:solidFill>
              <a:latin typeface="Arial"/>
              <a:ea typeface="나눔스퀘어 Light"/>
            </a:endParaRPr>
          </a:p>
        </p:txBody>
      </p:sp>
      <p:sp>
        <p:nvSpPr>
          <p:cNvPr id="36" name="TextBox 35">
            <a:extLst>
              <a:ext uri="{FF2B5EF4-FFF2-40B4-BE49-F238E27FC236}">
                <a16:creationId xmlns:a16="http://schemas.microsoft.com/office/drawing/2014/main" id="{C2FB7A01-FCC1-430C-96B9-2A58F1F805C7}"/>
              </a:ext>
            </a:extLst>
          </p:cNvPr>
          <p:cNvSpPr txBox="1"/>
          <p:nvPr/>
        </p:nvSpPr>
        <p:spPr>
          <a:xfrm>
            <a:off x="6913285" y="4745159"/>
            <a:ext cx="727067" cy="265457"/>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N: 500</a:t>
            </a:r>
            <a:endParaRPr lang="ko-KR" altLang="en-US" sz="1125" dirty="0">
              <a:solidFill>
                <a:prstClr val="black"/>
              </a:solidFill>
              <a:latin typeface="Arial"/>
              <a:ea typeface="나눔스퀘어 Light"/>
            </a:endParaRPr>
          </a:p>
        </p:txBody>
      </p:sp>
      <p:sp>
        <p:nvSpPr>
          <p:cNvPr id="38" name="TextBox 37">
            <a:extLst>
              <a:ext uri="{FF2B5EF4-FFF2-40B4-BE49-F238E27FC236}">
                <a16:creationId xmlns:a16="http://schemas.microsoft.com/office/drawing/2014/main" id="{9EF32762-E2D9-4F7A-AC6C-DA7CEA3BDD31}"/>
              </a:ext>
            </a:extLst>
          </p:cNvPr>
          <p:cNvSpPr txBox="1"/>
          <p:nvPr/>
        </p:nvSpPr>
        <p:spPr>
          <a:xfrm>
            <a:off x="7254045" y="3625742"/>
            <a:ext cx="1582427" cy="265457"/>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M: 5000 (N to N: 500)</a:t>
            </a:r>
            <a:endParaRPr lang="ko-KR" altLang="en-US" sz="1125" dirty="0">
              <a:solidFill>
                <a:prstClr val="black"/>
              </a:solidFill>
              <a:latin typeface="Arial"/>
              <a:ea typeface="나눔스퀘어 Light"/>
            </a:endParaRPr>
          </a:p>
        </p:txBody>
      </p:sp>
      <p:sp>
        <p:nvSpPr>
          <p:cNvPr id="41" name="TextBox 40">
            <a:extLst>
              <a:ext uri="{FF2B5EF4-FFF2-40B4-BE49-F238E27FC236}">
                <a16:creationId xmlns:a16="http://schemas.microsoft.com/office/drawing/2014/main" id="{A180B89F-920A-484C-97A7-BA4C48D19368}"/>
              </a:ext>
            </a:extLst>
          </p:cNvPr>
          <p:cNvSpPr txBox="1"/>
          <p:nvPr/>
        </p:nvSpPr>
        <p:spPr>
          <a:xfrm>
            <a:off x="6904492" y="4407573"/>
            <a:ext cx="727067" cy="265457"/>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M: 500</a:t>
            </a:r>
            <a:endParaRPr lang="ko-KR" altLang="en-US" sz="1125" dirty="0">
              <a:solidFill>
                <a:prstClr val="black"/>
              </a:solidFill>
              <a:latin typeface="Arial"/>
              <a:ea typeface="나눔스퀘어 Light"/>
            </a:endParaRPr>
          </a:p>
        </p:txBody>
      </p:sp>
      <p:sp>
        <p:nvSpPr>
          <p:cNvPr id="42" name="TextBox 41">
            <a:extLst>
              <a:ext uri="{FF2B5EF4-FFF2-40B4-BE49-F238E27FC236}">
                <a16:creationId xmlns:a16="http://schemas.microsoft.com/office/drawing/2014/main" id="{350A253B-4F99-470F-856F-FDA1E27277F6}"/>
              </a:ext>
            </a:extLst>
          </p:cNvPr>
          <p:cNvSpPr txBox="1"/>
          <p:nvPr/>
        </p:nvSpPr>
        <p:spPr>
          <a:xfrm>
            <a:off x="6907099" y="5105113"/>
            <a:ext cx="733253" cy="265457"/>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M: 500</a:t>
            </a:r>
            <a:endParaRPr lang="ko-KR" altLang="en-US" sz="1125" dirty="0">
              <a:solidFill>
                <a:prstClr val="black"/>
              </a:solidFill>
              <a:latin typeface="Arial"/>
              <a:ea typeface="나눔스퀘어 Light"/>
            </a:endParaRPr>
          </a:p>
        </p:txBody>
      </p:sp>
      <p:sp>
        <p:nvSpPr>
          <p:cNvPr id="43" name="TextBox 42">
            <a:extLst>
              <a:ext uri="{FF2B5EF4-FFF2-40B4-BE49-F238E27FC236}">
                <a16:creationId xmlns:a16="http://schemas.microsoft.com/office/drawing/2014/main" id="{451C1C0A-B823-47C4-B437-B6C5FD0F7180}"/>
              </a:ext>
            </a:extLst>
          </p:cNvPr>
          <p:cNvSpPr txBox="1"/>
          <p:nvPr/>
        </p:nvSpPr>
        <p:spPr>
          <a:xfrm>
            <a:off x="387040" y="2105110"/>
            <a:ext cx="2716823"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From </a:t>
            </a:r>
            <a:r>
              <a:rPr lang="en-US" altLang="ko-KR" sz="1350" dirty="0" err="1">
                <a:solidFill>
                  <a:prstClr val="black"/>
                </a:solidFill>
                <a:latin typeface="Arial"/>
                <a:ea typeface="나눔스퀘어 Light"/>
              </a:rPr>
              <a:t>Seegene</a:t>
            </a:r>
            <a:r>
              <a:rPr lang="en-US" altLang="ko-KR" sz="1350" dirty="0">
                <a:solidFill>
                  <a:prstClr val="black"/>
                </a:solidFill>
                <a:latin typeface="Arial"/>
                <a:ea typeface="나눔스퀘어 Light"/>
              </a:rPr>
              <a:t> Stomach Dataset</a:t>
            </a:r>
          </a:p>
        </p:txBody>
      </p:sp>
      <p:grpSp>
        <p:nvGrpSpPr>
          <p:cNvPr id="45" name="그룹 44">
            <a:extLst>
              <a:ext uri="{FF2B5EF4-FFF2-40B4-BE49-F238E27FC236}">
                <a16:creationId xmlns:a16="http://schemas.microsoft.com/office/drawing/2014/main" id="{9E056A50-CCA7-4304-B1D0-9CD187098F8C}"/>
              </a:ext>
            </a:extLst>
          </p:cNvPr>
          <p:cNvGrpSpPr/>
          <p:nvPr/>
        </p:nvGrpSpPr>
        <p:grpSpPr>
          <a:xfrm>
            <a:off x="591021" y="3230868"/>
            <a:ext cx="3353418" cy="2077016"/>
            <a:chOff x="801247" y="2760846"/>
            <a:chExt cx="4471224" cy="2769354"/>
          </a:xfrm>
        </p:grpSpPr>
        <p:sp>
          <p:nvSpPr>
            <p:cNvPr id="46" name="TextBox 45">
              <a:extLst>
                <a:ext uri="{FF2B5EF4-FFF2-40B4-BE49-F238E27FC236}">
                  <a16:creationId xmlns:a16="http://schemas.microsoft.com/office/drawing/2014/main" id="{05F485C8-EE09-4C57-AD7A-7C77CFEA6395}"/>
                </a:ext>
              </a:extLst>
            </p:cNvPr>
            <p:cNvSpPr txBox="1"/>
            <p:nvPr/>
          </p:nvSpPr>
          <p:spPr>
            <a:xfrm>
              <a:off x="801247" y="2882810"/>
              <a:ext cx="2806700" cy="2339101"/>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Training samples: 10000</a:t>
              </a:r>
              <a:br>
                <a:rPr lang="en-US" altLang="ko-KR" sz="1350" dirty="0">
                  <a:solidFill>
                    <a:prstClr val="black"/>
                  </a:solidFill>
                  <a:latin typeface="Arial"/>
                  <a:ea typeface="나눔스퀘어 Light"/>
                </a:rPr>
              </a:br>
              <a:r>
                <a:rPr lang="en-US" altLang="ko-KR" sz="1350" dirty="0">
                  <a:solidFill>
                    <a:prstClr val="black"/>
                  </a:solidFill>
                  <a:latin typeface="Arial"/>
                  <a:ea typeface="나눔스퀘어 Light"/>
                </a:rPr>
                <a:t>Clean samples: 10000</a:t>
              </a:r>
            </a:p>
            <a:p>
              <a:pPr defTabSz="685800"/>
              <a:endParaRPr lang="en-US" altLang="ko-KR" sz="1350" dirty="0">
                <a:solidFill>
                  <a:prstClr val="black"/>
                </a:solidFill>
                <a:latin typeface="Arial"/>
                <a:ea typeface="나눔스퀘어 Light"/>
              </a:endParaRP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Test samples: 1000</a:t>
              </a:r>
            </a:p>
            <a:p>
              <a:pPr defTabSz="685800"/>
              <a:endParaRPr lang="en-US" altLang="ko-KR" sz="1350" dirty="0">
                <a:solidFill>
                  <a:prstClr val="black"/>
                </a:solidFill>
                <a:latin typeface="Arial"/>
                <a:ea typeface="나눔스퀘어 Light"/>
              </a:endParaRP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Val samples: 1000</a:t>
              </a:r>
              <a:endParaRPr lang="ko-KR" altLang="en-US" sz="1350" dirty="0">
                <a:solidFill>
                  <a:prstClr val="black"/>
                </a:solidFill>
                <a:latin typeface="Arial"/>
                <a:ea typeface="나눔스퀘어 Light"/>
              </a:endParaRPr>
            </a:p>
          </p:txBody>
        </p:sp>
        <p:cxnSp>
          <p:nvCxnSpPr>
            <p:cNvPr id="47" name="직선 연결선 46">
              <a:extLst>
                <a:ext uri="{FF2B5EF4-FFF2-40B4-BE49-F238E27FC236}">
                  <a16:creationId xmlns:a16="http://schemas.microsoft.com/office/drawing/2014/main" id="{8E708F55-C359-4EF6-ADED-77F939D30666}"/>
                </a:ext>
              </a:extLst>
            </p:cNvPr>
            <p:cNvCxnSpPr/>
            <p:nvPr/>
          </p:nvCxnSpPr>
          <p:spPr>
            <a:xfrm flipV="1">
              <a:off x="3438922" y="2969711"/>
              <a:ext cx="56515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C752F02-D4DC-4173-8C36-98E80F91A1D2}"/>
                </a:ext>
              </a:extLst>
            </p:cNvPr>
            <p:cNvCxnSpPr/>
            <p:nvPr/>
          </p:nvCxnSpPr>
          <p:spPr>
            <a:xfrm flipV="1">
              <a:off x="2963523" y="3934966"/>
              <a:ext cx="56515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392EED0-BA61-4D0D-B255-34A4528E0F61}"/>
                </a:ext>
              </a:extLst>
            </p:cNvPr>
            <p:cNvCxnSpPr/>
            <p:nvPr/>
          </p:nvCxnSpPr>
          <p:spPr>
            <a:xfrm flipV="1">
              <a:off x="2974625" y="4796883"/>
              <a:ext cx="56515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D3C3DE44-A032-4EBB-B0AC-630D3ED0D7B9}"/>
                </a:ext>
              </a:extLst>
            </p:cNvPr>
            <p:cNvCxnSpPr>
              <a:cxnSpLocks/>
            </p:cNvCxnSpPr>
            <p:nvPr/>
          </p:nvCxnSpPr>
          <p:spPr>
            <a:xfrm>
              <a:off x="3438922" y="3198311"/>
              <a:ext cx="558800" cy="239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CC210A7C-B5BE-4F7A-80C4-6656648A7BF6}"/>
                </a:ext>
              </a:extLst>
            </p:cNvPr>
            <p:cNvCxnSpPr>
              <a:cxnSpLocks/>
            </p:cNvCxnSpPr>
            <p:nvPr/>
          </p:nvCxnSpPr>
          <p:spPr>
            <a:xfrm>
              <a:off x="2989349" y="4168773"/>
              <a:ext cx="558800" cy="239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DBFDD1BC-31D0-4BB9-B63B-E472A347AE0B}"/>
                </a:ext>
              </a:extLst>
            </p:cNvPr>
            <p:cNvCxnSpPr>
              <a:cxnSpLocks/>
            </p:cNvCxnSpPr>
            <p:nvPr/>
          </p:nvCxnSpPr>
          <p:spPr>
            <a:xfrm>
              <a:off x="2983529" y="5020276"/>
              <a:ext cx="558800" cy="239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5D2AA2A-5993-43FD-9DA8-D01DA709C59F}"/>
                </a:ext>
              </a:extLst>
            </p:cNvPr>
            <p:cNvSpPr txBox="1"/>
            <p:nvPr/>
          </p:nvSpPr>
          <p:spPr>
            <a:xfrm>
              <a:off x="4059520" y="2760846"/>
              <a:ext cx="1172628" cy="353943"/>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N: 5000 </a:t>
              </a:r>
              <a:endParaRPr lang="ko-KR" altLang="en-US" sz="1125" dirty="0">
                <a:solidFill>
                  <a:prstClr val="black"/>
                </a:solidFill>
                <a:latin typeface="Arial"/>
                <a:ea typeface="나눔스퀘어 Light"/>
              </a:endParaRPr>
            </a:p>
          </p:txBody>
        </p:sp>
        <p:sp>
          <p:nvSpPr>
            <p:cNvPr id="54" name="TextBox 53">
              <a:extLst>
                <a:ext uri="{FF2B5EF4-FFF2-40B4-BE49-F238E27FC236}">
                  <a16:creationId xmlns:a16="http://schemas.microsoft.com/office/drawing/2014/main" id="{3B5EDBD1-5599-47D4-8D11-F116607D4CE8}"/>
                </a:ext>
              </a:extLst>
            </p:cNvPr>
            <p:cNvSpPr txBox="1"/>
            <p:nvPr/>
          </p:nvSpPr>
          <p:spPr>
            <a:xfrm>
              <a:off x="3601698" y="3773383"/>
              <a:ext cx="1157403" cy="353943"/>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N: 500</a:t>
              </a:r>
              <a:endParaRPr lang="ko-KR" altLang="en-US" sz="1125" dirty="0">
                <a:solidFill>
                  <a:prstClr val="black"/>
                </a:solidFill>
                <a:latin typeface="Arial"/>
                <a:ea typeface="나눔스퀘어 Light"/>
              </a:endParaRPr>
            </a:p>
          </p:txBody>
        </p:sp>
        <p:sp>
          <p:nvSpPr>
            <p:cNvPr id="55" name="TextBox 54">
              <a:extLst>
                <a:ext uri="{FF2B5EF4-FFF2-40B4-BE49-F238E27FC236}">
                  <a16:creationId xmlns:a16="http://schemas.microsoft.com/office/drawing/2014/main" id="{CAF8B561-8521-423B-8D50-85C4BB0C2F4A}"/>
                </a:ext>
              </a:extLst>
            </p:cNvPr>
            <p:cNvSpPr txBox="1"/>
            <p:nvPr/>
          </p:nvSpPr>
          <p:spPr>
            <a:xfrm>
              <a:off x="3605174" y="4696318"/>
              <a:ext cx="969423" cy="353943"/>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N: 500</a:t>
              </a:r>
              <a:endParaRPr lang="ko-KR" altLang="en-US" sz="1125" dirty="0">
                <a:solidFill>
                  <a:prstClr val="black"/>
                </a:solidFill>
                <a:latin typeface="Arial"/>
                <a:ea typeface="나눔스퀘어 Light"/>
              </a:endParaRPr>
            </a:p>
          </p:txBody>
        </p:sp>
        <p:sp>
          <p:nvSpPr>
            <p:cNvPr id="56" name="TextBox 55">
              <a:extLst>
                <a:ext uri="{FF2B5EF4-FFF2-40B4-BE49-F238E27FC236}">
                  <a16:creationId xmlns:a16="http://schemas.microsoft.com/office/drawing/2014/main" id="{7661CD35-8AE5-4121-A139-46F099D4E80A}"/>
                </a:ext>
              </a:extLst>
            </p:cNvPr>
            <p:cNvSpPr txBox="1"/>
            <p:nvPr/>
          </p:nvSpPr>
          <p:spPr>
            <a:xfrm>
              <a:off x="4059520" y="3317818"/>
              <a:ext cx="1212951" cy="353943"/>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M: 5000</a:t>
              </a:r>
              <a:endParaRPr lang="ko-KR" altLang="en-US" sz="1125" dirty="0">
                <a:solidFill>
                  <a:prstClr val="black"/>
                </a:solidFill>
                <a:latin typeface="Arial"/>
                <a:ea typeface="나눔스퀘어 Light"/>
              </a:endParaRPr>
            </a:p>
          </p:txBody>
        </p:sp>
        <p:sp>
          <p:nvSpPr>
            <p:cNvPr id="57" name="TextBox 56">
              <a:extLst>
                <a:ext uri="{FF2B5EF4-FFF2-40B4-BE49-F238E27FC236}">
                  <a16:creationId xmlns:a16="http://schemas.microsoft.com/office/drawing/2014/main" id="{F8267027-58A1-4823-84D1-F553816F0EB6}"/>
                </a:ext>
              </a:extLst>
            </p:cNvPr>
            <p:cNvSpPr txBox="1"/>
            <p:nvPr/>
          </p:nvSpPr>
          <p:spPr>
            <a:xfrm>
              <a:off x="3593450" y="4246205"/>
              <a:ext cx="969423" cy="353943"/>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M: 500</a:t>
              </a:r>
              <a:endParaRPr lang="ko-KR" altLang="en-US" sz="1125" dirty="0">
                <a:solidFill>
                  <a:prstClr val="black"/>
                </a:solidFill>
                <a:latin typeface="Arial"/>
                <a:ea typeface="나눔스퀘어 Light"/>
              </a:endParaRPr>
            </a:p>
          </p:txBody>
        </p:sp>
        <p:sp>
          <p:nvSpPr>
            <p:cNvPr id="58" name="TextBox 57">
              <a:extLst>
                <a:ext uri="{FF2B5EF4-FFF2-40B4-BE49-F238E27FC236}">
                  <a16:creationId xmlns:a16="http://schemas.microsoft.com/office/drawing/2014/main" id="{0C7D577E-0C46-4D0D-B051-A9DE303A49BC}"/>
                </a:ext>
              </a:extLst>
            </p:cNvPr>
            <p:cNvSpPr txBox="1"/>
            <p:nvPr/>
          </p:nvSpPr>
          <p:spPr>
            <a:xfrm>
              <a:off x="3596926" y="5176257"/>
              <a:ext cx="977671" cy="353943"/>
            </a:xfrm>
            <a:prstGeom prst="rect">
              <a:avLst/>
            </a:prstGeom>
            <a:noFill/>
          </p:spPr>
          <p:txBody>
            <a:bodyPr wrap="square" rtlCol="0">
              <a:spAutoFit/>
            </a:bodyPr>
            <a:lstStyle/>
            <a:p>
              <a:pPr defTabSz="685800"/>
              <a:r>
                <a:rPr lang="en-US" altLang="ko-KR" sz="1125" dirty="0">
                  <a:solidFill>
                    <a:prstClr val="black"/>
                  </a:solidFill>
                  <a:latin typeface="Arial"/>
                  <a:ea typeface="나눔스퀘어 Light"/>
                </a:rPr>
                <a:t>M: 500</a:t>
              </a:r>
              <a:endParaRPr lang="ko-KR" altLang="en-US" sz="1125" dirty="0">
                <a:solidFill>
                  <a:prstClr val="black"/>
                </a:solidFill>
                <a:latin typeface="Arial"/>
                <a:ea typeface="나눔스퀘어 Light"/>
              </a:endParaRPr>
            </a:p>
          </p:txBody>
        </p:sp>
      </p:grpSp>
      <p:sp>
        <p:nvSpPr>
          <p:cNvPr id="59" name="직사각형 58">
            <a:extLst>
              <a:ext uri="{FF2B5EF4-FFF2-40B4-BE49-F238E27FC236}">
                <a16:creationId xmlns:a16="http://schemas.microsoft.com/office/drawing/2014/main" id="{2EC929D6-1392-4BE6-80FE-8AF21D31C35E}"/>
              </a:ext>
            </a:extLst>
          </p:cNvPr>
          <p:cNvSpPr/>
          <p:nvPr/>
        </p:nvSpPr>
        <p:spPr>
          <a:xfrm>
            <a:off x="701813" y="2585005"/>
            <a:ext cx="2784326"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Clean Dataset</a:t>
            </a:r>
          </a:p>
        </p:txBody>
      </p:sp>
      <p:sp>
        <p:nvSpPr>
          <p:cNvPr id="60" name="직사각형 59">
            <a:extLst>
              <a:ext uri="{FF2B5EF4-FFF2-40B4-BE49-F238E27FC236}">
                <a16:creationId xmlns:a16="http://schemas.microsoft.com/office/drawing/2014/main" id="{4517B304-E72C-4CF6-A3AD-0D5F58F52A6F}"/>
              </a:ext>
            </a:extLst>
          </p:cNvPr>
          <p:cNvSpPr/>
          <p:nvPr/>
        </p:nvSpPr>
        <p:spPr>
          <a:xfrm>
            <a:off x="5120707" y="2585005"/>
            <a:ext cx="3230273"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Noisy Dataset</a:t>
            </a:r>
          </a:p>
        </p:txBody>
      </p:sp>
      <p:cxnSp>
        <p:nvCxnSpPr>
          <p:cNvPr id="61" name="직선 연결선 60">
            <a:extLst>
              <a:ext uri="{FF2B5EF4-FFF2-40B4-BE49-F238E27FC236}">
                <a16:creationId xmlns:a16="http://schemas.microsoft.com/office/drawing/2014/main" id="{3BDEFDC0-25EB-4360-8657-69401092EE23}"/>
              </a:ext>
            </a:extLst>
          </p:cNvPr>
          <p:cNvCxnSpPr>
            <a:cxnSpLocks/>
          </p:cNvCxnSpPr>
          <p:nvPr/>
        </p:nvCxnSpPr>
        <p:spPr>
          <a:xfrm>
            <a:off x="4266461" y="3051282"/>
            <a:ext cx="0" cy="2417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Tree>
    <p:extLst>
      <p:ext uri="{BB962C8B-B14F-4D97-AF65-F5344CB8AC3E}">
        <p14:creationId xmlns:p14="http://schemas.microsoft.com/office/powerpoint/2010/main" val="24350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63" name="직사각형 62">
            <a:extLst>
              <a:ext uri="{FF2B5EF4-FFF2-40B4-BE49-F238E27FC236}">
                <a16:creationId xmlns:a16="http://schemas.microsoft.com/office/drawing/2014/main" id="{FAA0B177-E2B7-4574-8490-2B9E695491DA}"/>
              </a:ext>
            </a:extLst>
          </p:cNvPr>
          <p:cNvSpPr/>
          <p:nvPr/>
        </p:nvSpPr>
        <p:spPr>
          <a:xfrm>
            <a:off x="291067" y="2111232"/>
            <a:ext cx="2784326"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Clean Dataset</a:t>
            </a:r>
          </a:p>
        </p:txBody>
      </p:sp>
      <p:pic>
        <p:nvPicPr>
          <p:cNvPr id="64" name="그림 63">
            <a:extLst>
              <a:ext uri="{FF2B5EF4-FFF2-40B4-BE49-F238E27FC236}">
                <a16:creationId xmlns:a16="http://schemas.microsoft.com/office/drawing/2014/main" id="{0C79DB5D-70A7-4923-91FA-B65435C06CC0}"/>
              </a:ext>
            </a:extLst>
          </p:cNvPr>
          <p:cNvPicPr/>
          <p:nvPr/>
        </p:nvPicPr>
        <p:blipFill>
          <a:blip r:embed="rId3"/>
          <a:stretch>
            <a:fillRect/>
          </a:stretch>
        </p:blipFill>
        <p:spPr>
          <a:xfrm>
            <a:off x="2406675" y="2590460"/>
            <a:ext cx="4086225" cy="3128963"/>
          </a:xfrm>
          <a:prstGeom prst="rect">
            <a:avLst/>
          </a:prstGeom>
        </p:spPr>
      </p:pic>
      <p:sp>
        <p:nvSpPr>
          <p:cNvPr id="66" name="직사각형 65">
            <a:extLst>
              <a:ext uri="{FF2B5EF4-FFF2-40B4-BE49-F238E27FC236}">
                <a16:creationId xmlns:a16="http://schemas.microsoft.com/office/drawing/2014/main" id="{86323283-F611-4486-AC88-B54F42E54F40}"/>
              </a:ext>
            </a:extLst>
          </p:cNvPr>
          <p:cNvSpPr/>
          <p:nvPr/>
        </p:nvSpPr>
        <p:spPr>
          <a:xfrm>
            <a:off x="3250194" y="2126488"/>
            <a:ext cx="3764969" cy="300082"/>
          </a:xfrm>
          <a:prstGeom prst="rect">
            <a:avLst/>
          </a:prstGeom>
        </p:spPr>
        <p:txBody>
          <a:bodyPr wrap="square">
            <a:spAutoFit/>
          </a:bodyPr>
          <a:lstStyle/>
          <a:p>
            <a:pPr defTabSz="685800"/>
            <a:r>
              <a:rPr lang="en-US" altLang="ko-KR" sz="1350" dirty="0">
                <a:solidFill>
                  <a:prstClr val="black"/>
                </a:solidFill>
                <a:latin typeface="Arial"/>
                <a:ea typeface="나눔스퀘어 Light"/>
              </a:rPr>
              <a:t>Epoch: 5, On the last epoch training loss</a:t>
            </a:r>
          </a:p>
        </p:txBody>
      </p:sp>
    </p:spTree>
    <p:extLst>
      <p:ext uri="{BB962C8B-B14F-4D97-AF65-F5344CB8AC3E}">
        <p14:creationId xmlns:p14="http://schemas.microsoft.com/office/powerpoint/2010/main" val="423408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15" name="직사각형 14">
            <a:extLst>
              <a:ext uri="{FF2B5EF4-FFF2-40B4-BE49-F238E27FC236}">
                <a16:creationId xmlns:a16="http://schemas.microsoft.com/office/drawing/2014/main" id="{DEFED02E-74CE-4C8B-BD6F-35BE160AFA02}"/>
              </a:ext>
            </a:extLst>
          </p:cNvPr>
          <p:cNvSpPr/>
          <p:nvPr/>
        </p:nvSpPr>
        <p:spPr>
          <a:xfrm>
            <a:off x="291067" y="2111232"/>
            <a:ext cx="2784326" cy="327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ko-KR" sz="1200" spc="-113" dirty="0">
                <a:solidFill>
                  <a:prstClr val="black">
                    <a:lumMod val="75000"/>
                    <a:lumOff val="25000"/>
                  </a:prstClr>
                </a:solidFill>
                <a:latin typeface="나눔스퀘어 Bold" panose="020B0600000101010101" pitchFamily="50" charset="-127"/>
                <a:ea typeface="나눔스퀘어 Bold" panose="020B0600000101010101" pitchFamily="50" charset="-127"/>
              </a:rPr>
              <a:t>Noisy Dataset</a:t>
            </a:r>
          </a:p>
        </p:txBody>
      </p:sp>
      <p:sp>
        <p:nvSpPr>
          <p:cNvPr id="16" name="직사각형 15">
            <a:extLst>
              <a:ext uri="{FF2B5EF4-FFF2-40B4-BE49-F238E27FC236}">
                <a16:creationId xmlns:a16="http://schemas.microsoft.com/office/drawing/2014/main" id="{418D3652-2083-4776-9B7B-A24CAD63938E}"/>
              </a:ext>
            </a:extLst>
          </p:cNvPr>
          <p:cNvSpPr/>
          <p:nvPr/>
        </p:nvSpPr>
        <p:spPr>
          <a:xfrm>
            <a:off x="3250194" y="2126488"/>
            <a:ext cx="3386350" cy="300082"/>
          </a:xfrm>
          <a:prstGeom prst="rect">
            <a:avLst/>
          </a:prstGeom>
        </p:spPr>
        <p:txBody>
          <a:bodyPr wrap="square">
            <a:spAutoFit/>
          </a:bodyPr>
          <a:lstStyle/>
          <a:p>
            <a:pPr defTabSz="685800"/>
            <a:r>
              <a:rPr lang="en-US" altLang="ko-KR" sz="1350" dirty="0">
                <a:solidFill>
                  <a:prstClr val="black"/>
                </a:solidFill>
                <a:latin typeface="Arial"/>
                <a:ea typeface="나눔스퀘어 Light"/>
              </a:rPr>
              <a:t>Epoch: 5 , On the last epoch training loss</a:t>
            </a:r>
          </a:p>
        </p:txBody>
      </p:sp>
      <p:pic>
        <p:nvPicPr>
          <p:cNvPr id="17" name="그림 16">
            <a:extLst>
              <a:ext uri="{FF2B5EF4-FFF2-40B4-BE49-F238E27FC236}">
                <a16:creationId xmlns:a16="http://schemas.microsoft.com/office/drawing/2014/main" id="{B824BB3B-7DB4-42AC-8433-3BCDD1C783C1}"/>
              </a:ext>
            </a:extLst>
          </p:cNvPr>
          <p:cNvPicPr/>
          <p:nvPr/>
        </p:nvPicPr>
        <p:blipFill>
          <a:blip r:embed="rId3"/>
          <a:stretch>
            <a:fillRect/>
          </a:stretch>
        </p:blipFill>
        <p:spPr>
          <a:xfrm>
            <a:off x="219074" y="2711656"/>
            <a:ext cx="4229100" cy="2967990"/>
          </a:xfrm>
          <a:prstGeom prst="rect">
            <a:avLst/>
          </a:prstGeom>
        </p:spPr>
      </p:pic>
      <p:pic>
        <p:nvPicPr>
          <p:cNvPr id="19" name="그림 18">
            <a:extLst>
              <a:ext uri="{FF2B5EF4-FFF2-40B4-BE49-F238E27FC236}">
                <a16:creationId xmlns:a16="http://schemas.microsoft.com/office/drawing/2014/main" id="{BF3062C7-996A-4767-B69E-F0CD5E74B618}"/>
              </a:ext>
            </a:extLst>
          </p:cNvPr>
          <p:cNvPicPr>
            <a:picLocks noChangeAspect="1"/>
          </p:cNvPicPr>
          <p:nvPr/>
        </p:nvPicPr>
        <p:blipFill>
          <a:blip r:embed="rId4"/>
          <a:stretch>
            <a:fillRect/>
          </a:stretch>
        </p:blipFill>
        <p:spPr>
          <a:xfrm>
            <a:off x="4448175" y="2711656"/>
            <a:ext cx="3970735" cy="3053893"/>
          </a:xfrm>
          <a:prstGeom prst="rect">
            <a:avLst/>
          </a:prstGeom>
        </p:spPr>
      </p:pic>
    </p:spTree>
    <p:extLst>
      <p:ext uri="{BB962C8B-B14F-4D97-AF65-F5344CB8AC3E}">
        <p14:creationId xmlns:p14="http://schemas.microsoft.com/office/powerpoint/2010/main" val="396624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cxnSp>
        <p:nvCxnSpPr>
          <p:cNvPr id="124" name="Google Shape;124;p5"/>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125" name="Google Shape;125;p5"/>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800" b="1" i="0" u="none" strike="noStrike" kern="0" cap="none" spc="0" normalizeH="0" baseline="0" noProof="0" dirty="0">
                <a:ln>
                  <a:noFill/>
                </a:ln>
                <a:solidFill>
                  <a:srgbClr val="000000"/>
                </a:solidFill>
                <a:effectLst/>
                <a:uLnTx/>
                <a:uFillTx/>
                <a:latin typeface="Calibri"/>
                <a:ea typeface="Calibri"/>
                <a:cs typeface="Calibri"/>
                <a:sym typeface="Calibri"/>
              </a:rPr>
              <a:t>기타</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10059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graphicFrame>
        <p:nvGraphicFramePr>
          <p:cNvPr id="11" name="표 10">
            <a:extLst>
              <a:ext uri="{FF2B5EF4-FFF2-40B4-BE49-F238E27FC236}">
                <a16:creationId xmlns:a16="http://schemas.microsoft.com/office/drawing/2014/main" id="{383CDB00-AD8A-4D64-BA62-9B7738CD581F}"/>
              </a:ext>
            </a:extLst>
          </p:cNvPr>
          <p:cNvGraphicFramePr>
            <a:graphicFrameLocks noGrp="1"/>
          </p:cNvGraphicFramePr>
          <p:nvPr>
            <p:extLst/>
          </p:nvPr>
        </p:nvGraphicFramePr>
        <p:xfrm>
          <a:off x="1201511" y="2619099"/>
          <a:ext cx="6760029" cy="2682426"/>
        </p:xfrm>
        <a:graphic>
          <a:graphicData uri="http://schemas.openxmlformats.org/drawingml/2006/table">
            <a:tbl>
              <a:tblPr firstRow="1" bandRow="1">
                <a:tableStyleId>{5C22544A-7EE6-4342-B048-85BDC9FD1C3A}</a:tableStyleId>
              </a:tblPr>
              <a:tblGrid>
                <a:gridCol w="2677886">
                  <a:extLst>
                    <a:ext uri="{9D8B030D-6E8A-4147-A177-3AD203B41FA5}">
                      <a16:colId xmlns:a16="http://schemas.microsoft.com/office/drawing/2014/main" val="4268763694"/>
                    </a:ext>
                  </a:extLst>
                </a:gridCol>
                <a:gridCol w="4082143">
                  <a:extLst>
                    <a:ext uri="{9D8B030D-6E8A-4147-A177-3AD203B41FA5}">
                      <a16:colId xmlns:a16="http://schemas.microsoft.com/office/drawing/2014/main" val="689026928"/>
                    </a:ext>
                  </a:extLst>
                </a:gridCol>
              </a:tblGrid>
              <a:tr h="447071">
                <a:tc>
                  <a:txBody>
                    <a:bodyPr/>
                    <a:lstStyle/>
                    <a:p>
                      <a:pPr algn="ctr" latinLnBrk="1"/>
                      <a:r>
                        <a:rPr lang="en-US" altLang="ko-KR" sz="1000" dirty="0"/>
                        <a:t>Method</a:t>
                      </a:r>
                      <a:endParaRPr lang="ko-KR" altLang="en-US" sz="1000" dirty="0"/>
                    </a:p>
                  </a:txBody>
                  <a:tcPr marL="68580" marR="68580" marT="34290" marB="34290" anchor="ctr">
                    <a:solidFill>
                      <a:schemeClr val="accent5">
                        <a:lumMod val="75000"/>
                      </a:schemeClr>
                    </a:solidFill>
                  </a:tcPr>
                </a:tc>
                <a:tc>
                  <a:txBody>
                    <a:bodyPr/>
                    <a:lstStyle/>
                    <a:p>
                      <a:pPr algn="ctr" latinLnBrk="1"/>
                      <a:r>
                        <a:rPr lang="en-US" altLang="ko-KR" sz="1000" dirty="0"/>
                        <a:t>Test acc</a:t>
                      </a:r>
                      <a:endParaRPr lang="ko-KR" altLang="en-US" sz="1000" dirty="0"/>
                    </a:p>
                  </a:txBody>
                  <a:tcPr marL="68580" marR="68580" marT="34290" marB="34290" anchor="ctr">
                    <a:solidFill>
                      <a:schemeClr val="accent5">
                        <a:lumMod val="75000"/>
                      </a:schemeClr>
                    </a:solidFill>
                  </a:tcPr>
                </a:tc>
                <a:extLst>
                  <a:ext uri="{0D108BD9-81ED-4DB2-BD59-A6C34878D82A}">
                    <a16:rowId xmlns:a16="http://schemas.microsoft.com/office/drawing/2014/main" val="266434989"/>
                  </a:ext>
                </a:extLst>
              </a:tr>
              <a:tr h="447071">
                <a:tc>
                  <a:txBody>
                    <a:bodyPr/>
                    <a:lstStyle/>
                    <a:p>
                      <a:pPr algn="ctr" latinLnBrk="1"/>
                      <a:r>
                        <a:rPr lang="en-US" altLang="ko-KR" sz="1000" dirty="0"/>
                        <a:t>Clean dataset</a:t>
                      </a:r>
                      <a:endParaRPr lang="ko-KR" altLang="en-US" sz="1000" dirty="0"/>
                    </a:p>
                  </a:txBody>
                  <a:tcPr marL="68580" marR="68580" marT="34290" marB="34290" anchor="ctr"/>
                </a:tc>
                <a:tc>
                  <a:txBody>
                    <a:bodyPr/>
                    <a:lstStyle/>
                    <a:p>
                      <a:pPr algn="ctr" latinLnBrk="1"/>
                      <a:r>
                        <a:rPr lang="en-US" altLang="ko-KR" sz="1000" dirty="0"/>
                        <a:t>0.965</a:t>
                      </a:r>
                      <a:endParaRPr lang="ko-KR" altLang="en-US" sz="1000" dirty="0"/>
                    </a:p>
                  </a:txBody>
                  <a:tcPr marL="68580" marR="68580" marT="34290" marB="34290" anchor="ctr"/>
                </a:tc>
                <a:extLst>
                  <a:ext uri="{0D108BD9-81ED-4DB2-BD59-A6C34878D82A}">
                    <a16:rowId xmlns:a16="http://schemas.microsoft.com/office/drawing/2014/main" val="554777073"/>
                  </a:ext>
                </a:extLst>
              </a:tr>
              <a:tr h="447071">
                <a:tc>
                  <a:txBody>
                    <a:bodyPr/>
                    <a:lstStyle/>
                    <a:p>
                      <a:pPr algn="ctr" latinLnBrk="1"/>
                      <a:r>
                        <a:rPr lang="en-US" altLang="ko-KR" sz="1000" dirty="0"/>
                        <a:t>Noisy dataset (baseline)</a:t>
                      </a:r>
                      <a:endParaRPr lang="ko-KR" altLang="en-US" sz="1000" dirty="0"/>
                    </a:p>
                  </a:txBody>
                  <a:tcPr marL="68580" marR="68580" marT="34290" marB="34290" anchor="ctr"/>
                </a:tc>
                <a:tc>
                  <a:txBody>
                    <a:bodyPr/>
                    <a:lstStyle/>
                    <a:p>
                      <a:pPr algn="ctr" latinLnBrk="1"/>
                      <a:r>
                        <a:rPr lang="en-US" altLang="ko-KR" sz="1000" dirty="0"/>
                        <a:t>0.896</a:t>
                      </a:r>
                      <a:endParaRPr lang="ko-KR" altLang="en-US" sz="1000" dirty="0"/>
                    </a:p>
                  </a:txBody>
                  <a:tcPr marL="68580" marR="68580" marT="34290" marB="34290" anchor="ctr"/>
                </a:tc>
                <a:extLst>
                  <a:ext uri="{0D108BD9-81ED-4DB2-BD59-A6C34878D82A}">
                    <a16:rowId xmlns:a16="http://schemas.microsoft.com/office/drawing/2014/main" val="192930301"/>
                  </a:ext>
                </a:extLst>
              </a:tr>
              <a:tr h="447071">
                <a:tc>
                  <a:txBody>
                    <a:bodyPr/>
                    <a:lstStyle/>
                    <a:p>
                      <a:pPr algn="ctr" latinLnBrk="1"/>
                      <a:r>
                        <a:rPr lang="en-US" altLang="ko-KR" sz="1000" dirty="0" err="1"/>
                        <a:t>Lossdiff</a:t>
                      </a:r>
                      <a:r>
                        <a:rPr lang="en-US" altLang="ko-KR" sz="1000" dirty="0"/>
                        <a:t> (</a:t>
                      </a:r>
                      <a:r>
                        <a:rPr lang="ko-KR" altLang="en-US" sz="1000" dirty="0"/>
                        <a:t>기존</a:t>
                      </a:r>
                      <a:r>
                        <a:rPr lang="en-US" altLang="ko-KR" sz="1000" dirty="0"/>
                        <a:t>, case2</a:t>
                      </a:r>
                      <a:r>
                        <a:rPr lang="ko-KR" altLang="en-US" sz="1000" dirty="0"/>
                        <a:t> </a:t>
                      </a:r>
                      <a:r>
                        <a:rPr lang="en-US" altLang="ko-KR" sz="1000" dirty="0"/>
                        <a:t>filtering)</a:t>
                      </a:r>
                      <a:endParaRPr lang="ko-KR" altLang="en-US" sz="1000" dirty="0"/>
                    </a:p>
                  </a:txBody>
                  <a:tcPr marL="68580" marR="68580" marT="34290" marB="34290" anchor="ctr"/>
                </a:tc>
                <a:tc>
                  <a:txBody>
                    <a:bodyPr/>
                    <a:lstStyle/>
                    <a:p>
                      <a:pPr algn="ctr" latinLnBrk="1"/>
                      <a:r>
                        <a:rPr lang="en-US" altLang="ko-KR" sz="1000" dirty="0"/>
                        <a:t>0.920</a:t>
                      </a:r>
                      <a:endParaRPr lang="ko-KR" altLang="en-US" sz="1000" dirty="0"/>
                    </a:p>
                  </a:txBody>
                  <a:tcPr marL="68580" marR="68580" marT="34290" marB="34290" anchor="ctr"/>
                </a:tc>
                <a:extLst>
                  <a:ext uri="{0D108BD9-81ED-4DB2-BD59-A6C34878D82A}">
                    <a16:rowId xmlns:a16="http://schemas.microsoft.com/office/drawing/2014/main" val="2257382343"/>
                  </a:ext>
                </a:extLst>
              </a:tr>
              <a:tr h="447071">
                <a:tc>
                  <a:txBody>
                    <a:bodyPr/>
                    <a:lstStyle/>
                    <a:p>
                      <a:pPr algn="ctr" latinLnBrk="1"/>
                      <a:r>
                        <a:rPr lang="en-US" altLang="ko-KR" sz="1000" dirty="0" err="1"/>
                        <a:t>Lossdiff</a:t>
                      </a:r>
                      <a:r>
                        <a:rPr lang="en-US" altLang="ko-KR" sz="1000" dirty="0"/>
                        <a:t>(case3 filtering)</a:t>
                      </a:r>
                      <a:endParaRPr lang="ko-KR" altLang="en-US" sz="1000" dirty="0"/>
                    </a:p>
                  </a:txBody>
                  <a:tcPr marL="68580" marR="68580" marT="34290" marB="34290" anchor="ctr"/>
                </a:tc>
                <a:tc>
                  <a:txBody>
                    <a:bodyPr/>
                    <a:lstStyle/>
                    <a:p>
                      <a:pPr algn="ctr" latinLnBrk="1"/>
                      <a:r>
                        <a:rPr lang="en-US" altLang="ko-KR" sz="1000" dirty="0"/>
                        <a:t>0.932</a:t>
                      </a:r>
                      <a:endParaRPr lang="ko-KR" altLang="en-US" sz="1000" dirty="0"/>
                    </a:p>
                  </a:txBody>
                  <a:tcPr marL="68580" marR="68580" marT="34290" marB="34290" anchor="ctr"/>
                </a:tc>
                <a:extLst>
                  <a:ext uri="{0D108BD9-81ED-4DB2-BD59-A6C34878D82A}">
                    <a16:rowId xmlns:a16="http://schemas.microsoft.com/office/drawing/2014/main" val="3219259890"/>
                  </a:ext>
                </a:extLst>
              </a:tr>
              <a:tr h="447071">
                <a:tc>
                  <a:txBody>
                    <a:bodyPr/>
                    <a:lstStyle/>
                    <a:p>
                      <a:pPr algn="ctr" latinLnBrk="1"/>
                      <a:r>
                        <a:rPr lang="en-US" altLang="ko-KR" sz="1000" dirty="0" err="1"/>
                        <a:t>Lossdiff</a:t>
                      </a:r>
                      <a:r>
                        <a:rPr lang="en-US" altLang="ko-KR" sz="1000" dirty="0"/>
                        <a:t>+ (Case2,3 filtering)</a:t>
                      </a:r>
                      <a:endParaRPr lang="ko-KR" altLang="en-US" sz="1000" dirty="0"/>
                    </a:p>
                  </a:txBody>
                  <a:tcPr marL="68580" marR="68580" marT="34290" marB="34290" anchor="ctr"/>
                </a:tc>
                <a:tc>
                  <a:txBody>
                    <a:bodyPr/>
                    <a:lstStyle/>
                    <a:p>
                      <a:pPr algn="ctr" latinLnBrk="1"/>
                      <a:r>
                        <a:rPr lang="en-US" altLang="ko-KR" sz="1000" dirty="0"/>
                        <a:t>0.923</a:t>
                      </a:r>
                      <a:endParaRPr lang="ko-KR" altLang="en-US" sz="1000" dirty="0"/>
                    </a:p>
                  </a:txBody>
                  <a:tcPr marL="68580" marR="68580" marT="34290" marB="34290" anchor="ctr"/>
                </a:tc>
                <a:extLst>
                  <a:ext uri="{0D108BD9-81ED-4DB2-BD59-A6C34878D82A}">
                    <a16:rowId xmlns:a16="http://schemas.microsoft.com/office/drawing/2014/main" val="1992057571"/>
                  </a:ext>
                </a:extLst>
              </a:tr>
            </a:tbl>
          </a:graphicData>
        </a:graphic>
      </p:graphicFrame>
      <p:sp>
        <p:nvSpPr>
          <p:cNvPr id="12" name="TextBox 11">
            <a:extLst>
              <a:ext uri="{FF2B5EF4-FFF2-40B4-BE49-F238E27FC236}">
                <a16:creationId xmlns:a16="http://schemas.microsoft.com/office/drawing/2014/main" id="{83C96DE3-869D-4806-AED0-C478A754FC4F}"/>
              </a:ext>
            </a:extLst>
          </p:cNvPr>
          <p:cNvSpPr txBox="1"/>
          <p:nvPr/>
        </p:nvSpPr>
        <p:spPr>
          <a:xfrm>
            <a:off x="1201511" y="2247149"/>
            <a:ext cx="3962973"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SAMPLE DATASET </a:t>
            </a:r>
            <a:r>
              <a:rPr lang="ko-KR" altLang="en-US" sz="1350" dirty="0">
                <a:solidFill>
                  <a:prstClr val="black"/>
                </a:solidFill>
                <a:latin typeface="Arial"/>
                <a:ea typeface="나눔스퀘어 Light"/>
              </a:rPr>
              <a:t>실험 결과</a:t>
            </a:r>
          </a:p>
        </p:txBody>
      </p:sp>
      <p:sp>
        <p:nvSpPr>
          <p:cNvPr id="13" name="TextBox 12">
            <a:extLst>
              <a:ext uri="{FF2B5EF4-FFF2-40B4-BE49-F238E27FC236}">
                <a16:creationId xmlns:a16="http://schemas.microsoft.com/office/drawing/2014/main" id="{9EBAA0A0-BC81-4C15-8F8B-23AD865BFA3D}"/>
              </a:ext>
            </a:extLst>
          </p:cNvPr>
          <p:cNvSpPr txBox="1"/>
          <p:nvPr/>
        </p:nvSpPr>
        <p:spPr>
          <a:xfrm>
            <a:off x="3528327" y="2223569"/>
            <a:ext cx="3308409" cy="323165"/>
          </a:xfrm>
          <a:prstGeom prst="rect">
            <a:avLst/>
          </a:prstGeom>
          <a:noFill/>
        </p:spPr>
        <p:txBody>
          <a:bodyPr wrap="square" rtlCol="0">
            <a:spAutoFit/>
          </a:bodyPr>
          <a:lstStyle/>
          <a:p>
            <a:pPr defTabSz="685800"/>
            <a:r>
              <a:rPr lang="en-US" altLang="ko-KR" sz="1500" dirty="0">
                <a:solidFill>
                  <a:prstClr val="black"/>
                </a:solidFill>
                <a:latin typeface="Arial"/>
                <a:ea typeface="나눔스퀘어 Light"/>
              </a:rPr>
              <a:t>Alpha1= 0.2, Alpha2= 0.2</a:t>
            </a:r>
            <a:endParaRPr lang="ko-KR" altLang="en-US" sz="1500" dirty="0">
              <a:solidFill>
                <a:prstClr val="black"/>
              </a:solidFill>
              <a:latin typeface="Arial"/>
              <a:ea typeface="나눔스퀘어 Light"/>
            </a:endParaRPr>
          </a:p>
        </p:txBody>
      </p:sp>
      <p:sp>
        <p:nvSpPr>
          <p:cNvPr id="14" name="TextBox 13">
            <a:extLst>
              <a:ext uri="{FF2B5EF4-FFF2-40B4-BE49-F238E27FC236}">
                <a16:creationId xmlns:a16="http://schemas.microsoft.com/office/drawing/2014/main" id="{C8DAC17C-FD7E-44BC-88FE-3C6F0DF1737C}"/>
              </a:ext>
            </a:extLst>
          </p:cNvPr>
          <p:cNvSpPr txBox="1"/>
          <p:nvPr/>
        </p:nvSpPr>
        <p:spPr>
          <a:xfrm>
            <a:off x="6430670" y="4939504"/>
            <a:ext cx="812132"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sym typeface="Wingdings" panose="05000000000000000000" pitchFamily="2" charset="2"/>
              </a:rPr>
              <a:t> </a:t>
            </a:r>
            <a:r>
              <a:rPr lang="en-US" altLang="ko-KR" sz="1350" dirty="0">
                <a:solidFill>
                  <a:prstClr val="black"/>
                </a:solidFill>
                <a:latin typeface="Arial"/>
                <a:ea typeface="나눔스퀘어 Light"/>
              </a:rPr>
              <a:t>Why?</a:t>
            </a:r>
            <a:endParaRPr lang="ko-KR" altLang="en-US" sz="1350" dirty="0">
              <a:solidFill>
                <a:prstClr val="black"/>
              </a:solidFill>
              <a:latin typeface="Arial"/>
              <a:ea typeface="나눔스퀘어 Light"/>
            </a:endParaRPr>
          </a:p>
        </p:txBody>
      </p:sp>
    </p:spTree>
    <p:extLst>
      <p:ext uri="{BB962C8B-B14F-4D97-AF65-F5344CB8AC3E}">
        <p14:creationId xmlns:p14="http://schemas.microsoft.com/office/powerpoint/2010/main" val="74486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grpSp>
        <p:nvGrpSpPr>
          <p:cNvPr id="2" name="그룹 1">
            <a:extLst>
              <a:ext uri="{FF2B5EF4-FFF2-40B4-BE49-F238E27FC236}">
                <a16:creationId xmlns:a16="http://schemas.microsoft.com/office/drawing/2014/main" id="{ABD5005D-F1A2-4553-AA7A-9F0F7AD9915A}"/>
              </a:ext>
            </a:extLst>
          </p:cNvPr>
          <p:cNvGrpSpPr/>
          <p:nvPr/>
        </p:nvGrpSpPr>
        <p:grpSpPr>
          <a:xfrm>
            <a:off x="3138748" y="2283504"/>
            <a:ext cx="5128953" cy="3489879"/>
            <a:chOff x="4108796" y="2204828"/>
            <a:chExt cx="7452691" cy="5324130"/>
          </a:xfrm>
        </p:grpSpPr>
        <p:pic>
          <p:nvPicPr>
            <p:cNvPr id="11" name="그림 10">
              <a:extLst>
                <a:ext uri="{FF2B5EF4-FFF2-40B4-BE49-F238E27FC236}">
                  <a16:creationId xmlns:a16="http://schemas.microsoft.com/office/drawing/2014/main" id="{7EF03AAF-0605-4250-8476-9ECEA366B701}"/>
                </a:ext>
              </a:extLst>
            </p:cNvPr>
            <p:cNvPicPr/>
            <p:nvPr/>
          </p:nvPicPr>
          <p:blipFill>
            <a:blip r:embed="rId3"/>
            <a:stretch>
              <a:fillRect/>
            </a:stretch>
          </p:blipFill>
          <p:spPr>
            <a:xfrm>
              <a:off x="4108796" y="2204828"/>
              <a:ext cx="7452691" cy="5324130"/>
            </a:xfrm>
            <a:prstGeom prst="rect">
              <a:avLst/>
            </a:prstGeom>
          </p:spPr>
        </p:pic>
        <p:grpSp>
          <p:nvGrpSpPr>
            <p:cNvPr id="12" name="그룹 11">
              <a:extLst>
                <a:ext uri="{FF2B5EF4-FFF2-40B4-BE49-F238E27FC236}">
                  <a16:creationId xmlns:a16="http://schemas.microsoft.com/office/drawing/2014/main" id="{EA268166-FC0A-4958-A88F-1F7EA7551FF1}"/>
                </a:ext>
              </a:extLst>
            </p:cNvPr>
            <p:cNvGrpSpPr/>
            <p:nvPr/>
          </p:nvGrpSpPr>
          <p:grpSpPr>
            <a:xfrm>
              <a:off x="8324879" y="2474554"/>
              <a:ext cx="2457450" cy="3430774"/>
              <a:chOff x="5399087" y="1670549"/>
              <a:chExt cx="2457450" cy="3430774"/>
            </a:xfrm>
          </p:grpSpPr>
          <p:sp>
            <p:nvSpPr>
              <p:cNvPr id="13" name="TextBox 12">
                <a:extLst>
                  <a:ext uri="{FF2B5EF4-FFF2-40B4-BE49-F238E27FC236}">
                    <a16:creationId xmlns:a16="http://schemas.microsoft.com/office/drawing/2014/main" id="{5E4AAA80-EC34-44AE-9F88-215A6A68495A}"/>
                  </a:ext>
                </a:extLst>
              </p:cNvPr>
              <p:cNvSpPr txBox="1"/>
              <p:nvPr/>
            </p:nvSpPr>
            <p:spPr>
              <a:xfrm>
                <a:off x="5708650" y="4062889"/>
                <a:ext cx="1095375" cy="457803"/>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Y=Y^</a:t>
                </a:r>
                <a:endParaRPr lang="ko-KR" altLang="en-US" sz="1350" b="1" dirty="0">
                  <a:solidFill>
                    <a:prstClr val="black"/>
                  </a:solidFill>
                  <a:latin typeface="Arial"/>
                  <a:ea typeface="나눔스퀘어 Light"/>
                </a:endParaRPr>
              </a:p>
            </p:txBody>
          </p:sp>
          <p:sp>
            <p:nvSpPr>
              <p:cNvPr id="14" name="TextBox 13">
                <a:extLst>
                  <a:ext uri="{FF2B5EF4-FFF2-40B4-BE49-F238E27FC236}">
                    <a16:creationId xmlns:a16="http://schemas.microsoft.com/office/drawing/2014/main" id="{661D174F-786A-43F0-A017-9467DEEF22F3}"/>
                  </a:ext>
                </a:extLst>
              </p:cNvPr>
              <p:cNvSpPr txBox="1"/>
              <p:nvPr/>
            </p:nvSpPr>
            <p:spPr>
              <a:xfrm>
                <a:off x="6433283" y="1670549"/>
                <a:ext cx="828674" cy="774743"/>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Y</a:t>
                </a:r>
                <a:r>
                  <a:rPr lang="ko-KR" altLang="en-US" sz="1350" b="1" dirty="0">
                    <a:solidFill>
                      <a:prstClr val="black"/>
                    </a:solidFill>
                    <a:latin typeface="Arial"/>
                    <a:ea typeface="나눔스퀘어 Light"/>
                  </a:rPr>
                  <a:t>≠</a:t>
                </a:r>
                <a:r>
                  <a:rPr lang="en-US" altLang="ko-KR" sz="1350" b="1" dirty="0">
                    <a:solidFill>
                      <a:prstClr val="black"/>
                    </a:solidFill>
                    <a:latin typeface="Arial"/>
                    <a:ea typeface="나눔스퀘어 Light"/>
                  </a:rPr>
                  <a:t>Y^</a:t>
                </a:r>
                <a:endParaRPr lang="ko-KR" altLang="en-US" sz="1350" b="1" dirty="0">
                  <a:solidFill>
                    <a:prstClr val="black"/>
                  </a:solidFill>
                  <a:latin typeface="Arial"/>
                  <a:ea typeface="나눔스퀘어 Light"/>
                </a:endParaRPr>
              </a:p>
            </p:txBody>
          </p:sp>
          <p:sp>
            <p:nvSpPr>
              <p:cNvPr id="15" name="TextBox 14">
                <a:extLst>
                  <a:ext uri="{FF2B5EF4-FFF2-40B4-BE49-F238E27FC236}">
                    <a16:creationId xmlns:a16="http://schemas.microsoft.com/office/drawing/2014/main" id="{A11A93B5-756D-49C6-BB65-30FE047B8C7F}"/>
                  </a:ext>
                </a:extLst>
              </p:cNvPr>
              <p:cNvSpPr txBox="1"/>
              <p:nvPr/>
            </p:nvSpPr>
            <p:spPr>
              <a:xfrm>
                <a:off x="5756274" y="4324127"/>
                <a:ext cx="771525" cy="36976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9397</a:t>
                </a:r>
                <a:endParaRPr lang="ko-KR" altLang="en-US" sz="975" dirty="0">
                  <a:solidFill>
                    <a:prstClr val="black"/>
                  </a:solidFill>
                  <a:latin typeface="Arial"/>
                  <a:ea typeface="나눔스퀘어 Light"/>
                </a:endParaRPr>
              </a:p>
            </p:txBody>
          </p:sp>
          <p:sp>
            <p:nvSpPr>
              <p:cNvPr id="16" name="TextBox 15">
                <a:extLst>
                  <a:ext uri="{FF2B5EF4-FFF2-40B4-BE49-F238E27FC236}">
                    <a16:creationId xmlns:a16="http://schemas.microsoft.com/office/drawing/2014/main" id="{323CDBB2-F395-49AE-9605-70F68C282660}"/>
                  </a:ext>
                </a:extLst>
              </p:cNvPr>
              <p:cNvSpPr txBox="1"/>
              <p:nvPr/>
            </p:nvSpPr>
            <p:spPr>
              <a:xfrm>
                <a:off x="6535860" y="1986337"/>
                <a:ext cx="771525" cy="36976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603</a:t>
                </a:r>
                <a:endParaRPr lang="ko-KR" altLang="en-US" sz="975" dirty="0">
                  <a:solidFill>
                    <a:prstClr val="black"/>
                  </a:solidFill>
                  <a:latin typeface="Arial"/>
                  <a:ea typeface="나눔스퀘어 Light"/>
                </a:endParaRPr>
              </a:p>
            </p:txBody>
          </p:sp>
          <p:sp>
            <p:nvSpPr>
              <p:cNvPr id="17" name="TextBox 16">
                <a:extLst>
                  <a:ext uri="{FF2B5EF4-FFF2-40B4-BE49-F238E27FC236}">
                    <a16:creationId xmlns:a16="http://schemas.microsoft.com/office/drawing/2014/main" id="{533E5AF1-E3B0-422C-B5F1-518BF68EEE09}"/>
                  </a:ext>
                </a:extLst>
              </p:cNvPr>
              <p:cNvSpPr txBox="1"/>
              <p:nvPr/>
            </p:nvSpPr>
            <p:spPr>
              <a:xfrm>
                <a:off x="5399087" y="4731557"/>
                <a:ext cx="771525" cy="36976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8819</a:t>
                </a:r>
                <a:endParaRPr lang="ko-KR" altLang="en-US" sz="975" dirty="0">
                  <a:solidFill>
                    <a:prstClr val="black"/>
                  </a:solidFill>
                  <a:latin typeface="Arial"/>
                  <a:ea typeface="나눔스퀘어 Light"/>
                </a:endParaRPr>
              </a:p>
            </p:txBody>
          </p:sp>
          <p:sp>
            <p:nvSpPr>
              <p:cNvPr id="18" name="TextBox 17">
                <a:extLst>
                  <a:ext uri="{FF2B5EF4-FFF2-40B4-BE49-F238E27FC236}">
                    <a16:creationId xmlns:a16="http://schemas.microsoft.com/office/drawing/2014/main" id="{F6DA89D1-6330-467B-95FC-52D8C2B63B9E}"/>
                  </a:ext>
                </a:extLst>
              </p:cNvPr>
              <p:cNvSpPr txBox="1"/>
              <p:nvPr/>
            </p:nvSpPr>
            <p:spPr>
              <a:xfrm>
                <a:off x="6256337" y="4731559"/>
                <a:ext cx="771525" cy="36976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578</a:t>
                </a:r>
                <a:endParaRPr lang="ko-KR" altLang="en-US" sz="975" dirty="0">
                  <a:solidFill>
                    <a:prstClr val="black"/>
                  </a:solidFill>
                  <a:latin typeface="Arial"/>
                  <a:ea typeface="나눔스퀘어 Light"/>
                </a:endParaRPr>
              </a:p>
            </p:txBody>
          </p:sp>
          <p:sp>
            <p:nvSpPr>
              <p:cNvPr id="19" name="TextBox 18">
                <a:extLst>
                  <a:ext uri="{FF2B5EF4-FFF2-40B4-BE49-F238E27FC236}">
                    <a16:creationId xmlns:a16="http://schemas.microsoft.com/office/drawing/2014/main" id="{3EB5E7B7-39C1-4EE4-9935-65BA39F6C2EC}"/>
                  </a:ext>
                </a:extLst>
              </p:cNvPr>
              <p:cNvSpPr txBox="1"/>
              <p:nvPr/>
            </p:nvSpPr>
            <p:spPr>
              <a:xfrm>
                <a:off x="6313488" y="2492625"/>
                <a:ext cx="771525" cy="36976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181</a:t>
                </a:r>
                <a:endParaRPr lang="ko-KR" altLang="en-US" sz="975" dirty="0">
                  <a:solidFill>
                    <a:prstClr val="black"/>
                  </a:solidFill>
                  <a:latin typeface="Arial"/>
                  <a:ea typeface="나눔스퀘어 Light"/>
                </a:endParaRPr>
              </a:p>
            </p:txBody>
          </p:sp>
          <p:sp>
            <p:nvSpPr>
              <p:cNvPr id="20" name="TextBox 19">
                <a:extLst>
                  <a:ext uri="{FF2B5EF4-FFF2-40B4-BE49-F238E27FC236}">
                    <a16:creationId xmlns:a16="http://schemas.microsoft.com/office/drawing/2014/main" id="{FC87668A-FB68-4911-B304-6F78CACCB509}"/>
                  </a:ext>
                </a:extLst>
              </p:cNvPr>
              <p:cNvSpPr txBox="1"/>
              <p:nvPr/>
            </p:nvSpPr>
            <p:spPr>
              <a:xfrm>
                <a:off x="7085012" y="4386185"/>
                <a:ext cx="771525" cy="36976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422</a:t>
                </a:r>
                <a:endParaRPr lang="ko-KR" altLang="en-US" sz="975" dirty="0">
                  <a:solidFill>
                    <a:prstClr val="black"/>
                  </a:solidFill>
                  <a:latin typeface="Arial"/>
                  <a:ea typeface="나눔스퀘어 Light"/>
                </a:endParaRPr>
              </a:p>
            </p:txBody>
          </p:sp>
        </p:grpSp>
      </p:grpSp>
      <p:sp>
        <p:nvSpPr>
          <p:cNvPr id="21" name="TextBox 20">
            <a:extLst>
              <a:ext uri="{FF2B5EF4-FFF2-40B4-BE49-F238E27FC236}">
                <a16:creationId xmlns:a16="http://schemas.microsoft.com/office/drawing/2014/main" id="{8FCDF969-FC59-42B4-BB11-6181D81D40EF}"/>
              </a:ext>
            </a:extLst>
          </p:cNvPr>
          <p:cNvSpPr txBox="1"/>
          <p:nvPr/>
        </p:nvSpPr>
        <p:spPr>
          <a:xfrm>
            <a:off x="633848" y="2631325"/>
            <a:ext cx="2352012" cy="715581"/>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Training samples: 10000</a:t>
            </a:r>
            <a:br>
              <a:rPr lang="en-US" altLang="ko-KR" sz="1350" dirty="0">
                <a:solidFill>
                  <a:prstClr val="black"/>
                </a:solidFill>
                <a:latin typeface="Arial"/>
                <a:ea typeface="나눔스퀘어 Light"/>
              </a:rPr>
            </a:br>
            <a:r>
              <a:rPr lang="en-US" altLang="ko-KR" sz="1350" dirty="0">
                <a:solidFill>
                  <a:prstClr val="black"/>
                </a:solidFill>
                <a:latin typeface="Arial"/>
                <a:ea typeface="나눔스퀘어 Light"/>
              </a:rPr>
              <a:t>Clean samples: 9000</a:t>
            </a:r>
          </a:p>
          <a:p>
            <a:pPr defTabSz="685800"/>
            <a:r>
              <a:rPr lang="en-US" altLang="ko-KR" sz="1350" dirty="0">
                <a:solidFill>
                  <a:prstClr val="black"/>
                </a:solidFill>
                <a:latin typeface="Arial"/>
                <a:ea typeface="나눔스퀘어 Light"/>
              </a:rPr>
              <a:t>Noise samples: 1000</a:t>
            </a:r>
            <a:endParaRPr lang="ko-KR" altLang="en-US" sz="1350" dirty="0">
              <a:solidFill>
                <a:prstClr val="black"/>
              </a:solidFill>
              <a:latin typeface="Arial"/>
              <a:ea typeface="나눔스퀘어 Light"/>
            </a:endParaRPr>
          </a:p>
        </p:txBody>
      </p:sp>
      <p:sp>
        <p:nvSpPr>
          <p:cNvPr id="22" name="TextBox 21">
            <a:extLst>
              <a:ext uri="{FF2B5EF4-FFF2-40B4-BE49-F238E27FC236}">
                <a16:creationId xmlns:a16="http://schemas.microsoft.com/office/drawing/2014/main" id="{72523EE5-00C4-42F4-8B24-A94B26924A34}"/>
              </a:ext>
            </a:extLst>
          </p:cNvPr>
          <p:cNvSpPr txBox="1"/>
          <p:nvPr/>
        </p:nvSpPr>
        <p:spPr>
          <a:xfrm>
            <a:off x="647804" y="2283504"/>
            <a:ext cx="2378756" cy="323165"/>
          </a:xfrm>
          <a:prstGeom prst="rect">
            <a:avLst/>
          </a:prstGeom>
          <a:noFill/>
        </p:spPr>
        <p:txBody>
          <a:bodyPr wrap="square" rtlCol="0">
            <a:spAutoFit/>
          </a:bodyPr>
          <a:lstStyle/>
          <a:p>
            <a:pPr defTabSz="685800"/>
            <a:r>
              <a:rPr lang="en-US" altLang="ko-KR" sz="1500" dirty="0">
                <a:solidFill>
                  <a:prstClr val="black"/>
                </a:solidFill>
                <a:latin typeface="Arial"/>
                <a:ea typeface="나눔스퀘어 Light"/>
              </a:rPr>
              <a:t>Alpha1= 0.2, Alpha2= 0.2</a:t>
            </a:r>
            <a:endParaRPr lang="ko-KR" altLang="en-US" sz="1500" dirty="0">
              <a:solidFill>
                <a:prstClr val="black"/>
              </a:solidFill>
              <a:latin typeface="Arial"/>
              <a:ea typeface="나눔스퀘어 Light"/>
            </a:endParaRPr>
          </a:p>
        </p:txBody>
      </p:sp>
    </p:spTree>
    <p:extLst>
      <p:ext uri="{BB962C8B-B14F-4D97-AF65-F5344CB8AC3E}">
        <p14:creationId xmlns:p14="http://schemas.microsoft.com/office/powerpoint/2010/main" val="19724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14" name="TextBox 13">
            <a:extLst>
              <a:ext uri="{FF2B5EF4-FFF2-40B4-BE49-F238E27FC236}">
                <a16:creationId xmlns:a16="http://schemas.microsoft.com/office/drawing/2014/main" id="{C32495F2-667C-465E-A8E5-FB65B376012E}"/>
              </a:ext>
            </a:extLst>
          </p:cNvPr>
          <p:cNvSpPr txBox="1"/>
          <p:nvPr/>
        </p:nvSpPr>
        <p:spPr>
          <a:xfrm>
            <a:off x="666750" y="2569633"/>
            <a:ext cx="2378755" cy="3208571"/>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Training samples: 10000</a:t>
            </a:r>
            <a:br>
              <a:rPr lang="en-US" altLang="ko-KR" sz="1350" dirty="0">
                <a:solidFill>
                  <a:prstClr val="black"/>
                </a:solidFill>
                <a:latin typeface="Arial"/>
                <a:ea typeface="나눔스퀘어 Light"/>
              </a:rPr>
            </a:br>
            <a:r>
              <a:rPr lang="en-US" altLang="ko-KR" sz="1350" dirty="0">
                <a:solidFill>
                  <a:prstClr val="black"/>
                </a:solidFill>
                <a:latin typeface="Arial"/>
                <a:ea typeface="나눔스퀘어 Light"/>
              </a:rPr>
              <a:t>Clean samples: 9000</a:t>
            </a:r>
          </a:p>
          <a:p>
            <a:pPr defTabSz="685800"/>
            <a:r>
              <a:rPr lang="en-US" altLang="ko-KR" sz="1350" dirty="0">
                <a:solidFill>
                  <a:prstClr val="black"/>
                </a:solidFill>
                <a:latin typeface="Arial"/>
                <a:ea typeface="나눔스퀘어 Light"/>
              </a:rPr>
              <a:t>Noise samples: 1000</a:t>
            </a: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Noise detect rate:</a:t>
            </a:r>
          </a:p>
          <a:p>
            <a:pPr defTabSz="685800"/>
            <a:r>
              <a:rPr lang="en-US" altLang="ko-KR" sz="1350" dirty="0">
                <a:solidFill>
                  <a:prstClr val="black"/>
                </a:solidFill>
                <a:latin typeface="Arial"/>
                <a:ea typeface="나눔스퀘어 Light"/>
              </a:rPr>
              <a:t>535/1000 = 54%</a:t>
            </a:r>
          </a:p>
          <a:p>
            <a:pPr defTabSz="685800"/>
            <a:r>
              <a:rPr lang="en-US" altLang="ko-KR" sz="1350" dirty="0">
                <a:solidFill>
                  <a:prstClr val="black"/>
                </a:solidFill>
                <a:latin typeface="Arial"/>
                <a:ea typeface="나눔스퀘어 Light"/>
              </a:rPr>
              <a:t>Case2: 161/1000 = 16%</a:t>
            </a:r>
          </a:p>
          <a:p>
            <a:pPr defTabSz="685800"/>
            <a:r>
              <a:rPr lang="en-US" altLang="ko-KR" sz="1350" dirty="0">
                <a:solidFill>
                  <a:prstClr val="black"/>
                </a:solidFill>
                <a:latin typeface="Arial"/>
                <a:ea typeface="나눔스퀘어 Light"/>
              </a:rPr>
              <a:t>Case3: 374/1000 = 38%</a:t>
            </a: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Abandoned clean samples: </a:t>
            </a:r>
          </a:p>
          <a:p>
            <a:pPr defTabSz="685800"/>
            <a:r>
              <a:rPr lang="en-US" altLang="ko-KR" sz="1350" dirty="0">
                <a:solidFill>
                  <a:prstClr val="black"/>
                </a:solidFill>
                <a:latin typeface="Arial"/>
                <a:ea typeface="나눔스퀘어 Light"/>
              </a:rPr>
              <a:t>2457/9000 = 27.3%</a:t>
            </a:r>
          </a:p>
          <a:p>
            <a:pPr defTabSz="685800"/>
            <a:r>
              <a:rPr lang="en-US" altLang="ko-KR" sz="1350" dirty="0">
                <a:solidFill>
                  <a:prstClr val="black"/>
                </a:solidFill>
                <a:latin typeface="Arial"/>
                <a:ea typeface="나눔스퀘어 Light"/>
              </a:rPr>
              <a:t>Case2: 2300/9000 = 25.6%</a:t>
            </a:r>
          </a:p>
          <a:p>
            <a:pPr defTabSz="685800"/>
            <a:r>
              <a:rPr lang="en-US" altLang="ko-KR" sz="1350" dirty="0">
                <a:solidFill>
                  <a:prstClr val="black"/>
                </a:solidFill>
                <a:latin typeface="Arial"/>
                <a:ea typeface="나눔스퀘어 Light"/>
              </a:rPr>
              <a:t>Case3: 157/9000 = 1.74%</a:t>
            </a:r>
          </a:p>
          <a:p>
            <a:pPr defTabSz="685800"/>
            <a:endParaRPr lang="en-US" altLang="ko-KR" sz="1350" dirty="0">
              <a:solidFill>
                <a:prstClr val="black"/>
              </a:solidFill>
              <a:latin typeface="Arial"/>
              <a:ea typeface="나눔스퀘어 Light"/>
            </a:endParaRPr>
          </a:p>
          <a:p>
            <a:pPr defTabSz="685800"/>
            <a:endParaRPr lang="ko-KR" altLang="en-US" sz="1350" dirty="0">
              <a:solidFill>
                <a:prstClr val="black"/>
              </a:solidFill>
              <a:latin typeface="Arial"/>
              <a:ea typeface="나눔스퀘어 Light"/>
            </a:endParaRPr>
          </a:p>
        </p:txBody>
      </p:sp>
      <p:sp>
        <p:nvSpPr>
          <p:cNvPr id="17" name="TextBox 16">
            <a:extLst>
              <a:ext uri="{FF2B5EF4-FFF2-40B4-BE49-F238E27FC236}">
                <a16:creationId xmlns:a16="http://schemas.microsoft.com/office/drawing/2014/main" id="{EA74D440-81B5-49A2-AAC1-0D73F3B71970}"/>
              </a:ext>
            </a:extLst>
          </p:cNvPr>
          <p:cNvSpPr txBox="1"/>
          <p:nvPr/>
        </p:nvSpPr>
        <p:spPr>
          <a:xfrm>
            <a:off x="666750" y="2205324"/>
            <a:ext cx="2378756" cy="323165"/>
          </a:xfrm>
          <a:prstGeom prst="rect">
            <a:avLst/>
          </a:prstGeom>
          <a:noFill/>
        </p:spPr>
        <p:txBody>
          <a:bodyPr wrap="square" rtlCol="0">
            <a:spAutoFit/>
          </a:bodyPr>
          <a:lstStyle/>
          <a:p>
            <a:pPr defTabSz="685800"/>
            <a:r>
              <a:rPr lang="en-US" altLang="ko-KR" sz="1500" dirty="0">
                <a:solidFill>
                  <a:prstClr val="black"/>
                </a:solidFill>
                <a:latin typeface="Arial"/>
                <a:ea typeface="나눔스퀘어 Light"/>
              </a:rPr>
              <a:t>Alpha1= 0.2, Alpha2= 0.2</a:t>
            </a:r>
            <a:endParaRPr lang="ko-KR" altLang="en-US" sz="1500" dirty="0">
              <a:solidFill>
                <a:prstClr val="black"/>
              </a:solidFill>
              <a:latin typeface="Arial"/>
              <a:ea typeface="나눔스퀘어 Light"/>
            </a:endParaRPr>
          </a:p>
        </p:txBody>
      </p:sp>
      <p:grpSp>
        <p:nvGrpSpPr>
          <p:cNvPr id="2" name="그룹 1">
            <a:extLst>
              <a:ext uri="{FF2B5EF4-FFF2-40B4-BE49-F238E27FC236}">
                <a16:creationId xmlns:a16="http://schemas.microsoft.com/office/drawing/2014/main" id="{8DC96BDA-F16C-47BB-B8E8-5E33F3E9284F}"/>
              </a:ext>
            </a:extLst>
          </p:cNvPr>
          <p:cNvGrpSpPr/>
          <p:nvPr/>
        </p:nvGrpSpPr>
        <p:grpSpPr>
          <a:xfrm>
            <a:off x="3086101" y="2163745"/>
            <a:ext cx="5369720" cy="3650515"/>
            <a:chOff x="4076608" y="2234042"/>
            <a:chExt cx="7490241" cy="5516211"/>
          </a:xfrm>
        </p:grpSpPr>
        <p:pic>
          <p:nvPicPr>
            <p:cNvPr id="11" name="그림 10">
              <a:extLst>
                <a:ext uri="{FF2B5EF4-FFF2-40B4-BE49-F238E27FC236}">
                  <a16:creationId xmlns:a16="http://schemas.microsoft.com/office/drawing/2014/main" id="{61416F10-3E73-48EF-A35C-EBA81381FC6B}"/>
                </a:ext>
              </a:extLst>
            </p:cNvPr>
            <p:cNvPicPr/>
            <p:nvPr/>
          </p:nvPicPr>
          <p:blipFill rotWithShape="1">
            <a:blip r:embed="rId3"/>
            <a:srcRect b="9352"/>
            <a:stretch/>
          </p:blipFill>
          <p:spPr>
            <a:xfrm>
              <a:off x="4076608" y="2234042"/>
              <a:ext cx="7115907" cy="5516211"/>
            </a:xfrm>
            <a:prstGeom prst="rect">
              <a:avLst/>
            </a:prstGeom>
          </p:spPr>
        </p:pic>
        <p:sp>
          <p:nvSpPr>
            <p:cNvPr id="12" name="TextBox 11">
              <a:extLst>
                <a:ext uri="{FF2B5EF4-FFF2-40B4-BE49-F238E27FC236}">
                  <a16:creationId xmlns:a16="http://schemas.microsoft.com/office/drawing/2014/main" id="{329BCFFC-21BD-4472-812D-4C5A7E29BEDA}"/>
                </a:ext>
              </a:extLst>
            </p:cNvPr>
            <p:cNvSpPr txBox="1"/>
            <p:nvPr/>
          </p:nvSpPr>
          <p:spPr>
            <a:xfrm>
              <a:off x="8994672" y="5560546"/>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2461</a:t>
              </a:r>
              <a:endParaRPr lang="ko-KR" altLang="en-US" sz="975" dirty="0">
                <a:solidFill>
                  <a:prstClr val="black"/>
                </a:solidFill>
                <a:latin typeface="Arial"/>
                <a:ea typeface="나눔스퀘어 Light"/>
              </a:endParaRPr>
            </a:p>
          </p:txBody>
        </p:sp>
        <p:sp>
          <p:nvSpPr>
            <p:cNvPr id="13" name="TextBox 12">
              <a:extLst>
                <a:ext uri="{FF2B5EF4-FFF2-40B4-BE49-F238E27FC236}">
                  <a16:creationId xmlns:a16="http://schemas.microsoft.com/office/drawing/2014/main" id="{9C58DD49-94C4-4DDD-8D5A-8F3F6F640B26}"/>
                </a:ext>
              </a:extLst>
            </p:cNvPr>
            <p:cNvSpPr txBox="1"/>
            <p:nvPr/>
          </p:nvSpPr>
          <p:spPr>
            <a:xfrm>
              <a:off x="10237341" y="5307623"/>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531</a:t>
              </a:r>
              <a:endParaRPr lang="ko-KR" altLang="en-US" sz="975" dirty="0">
                <a:solidFill>
                  <a:prstClr val="black"/>
                </a:solidFill>
                <a:latin typeface="Arial"/>
                <a:ea typeface="나눔스퀘어 Light"/>
              </a:endParaRPr>
            </a:p>
          </p:txBody>
        </p:sp>
        <p:sp>
          <p:nvSpPr>
            <p:cNvPr id="15" name="TextBox 14">
              <a:extLst>
                <a:ext uri="{FF2B5EF4-FFF2-40B4-BE49-F238E27FC236}">
                  <a16:creationId xmlns:a16="http://schemas.microsoft.com/office/drawing/2014/main" id="{DF9BBB77-0F6D-4290-A8E7-6A8C517297FC}"/>
                </a:ext>
              </a:extLst>
            </p:cNvPr>
            <p:cNvSpPr txBox="1"/>
            <p:nvPr/>
          </p:nvSpPr>
          <p:spPr>
            <a:xfrm>
              <a:off x="8798807" y="5887676"/>
              <a:ext cx="1469344" cy="348805"/>
            </a:xfrm>
            <a:prstGeom prst="rect">
              <a:avLst/>
            </a:prstGeom>
            <a:noFill/>
          </p:spPr>
          <p:txBody>
            <a:bodyPr wrap="square" rtlCol="0">
              <a:spAutoFit/>
            </a:bodyPr>
            <a:lstStyle/>
            <a:p>
              <a:pPr defTabSz="685800"/>
              <a:r>
                <a:rPr lang="en-US" altLang="ko-KR" sz="900" dirty="0">
                  <a:solidFill>
                    <a:prstClr val="black"/>
                  </a:solidFill>
                  <a:latin typeface="Arial"/>
                  <a:ea typeface="나눔스퀘어 Light"/>
                </a:rPr>
                <a:t>Noise: 161</a:t>
              </a:r>
              <a:endParaRPr lang="ko-KR" altLang="en-US" sz="900" dirty="0">
                <a:solidFill>
                  <a:prstClr val="black"/>
                </a:solidFill>
                <a:latin typeface="Arial"/>
                <a:ea typeface="나눔스퀘어 Light"/>
              </a:endParaRPr>
            </a:p>
          </p:txBody>
        </p:sp>
        <p:sp>
          <p:nvSpPr>
            <p:cNvPr id="16" name="TextBox 15">
              <a:extLst>
                <a:ext uri="{FF2B5EF4-FFF2-40B4-BE49-F238E27FC236}">
                  <a16:creationId xmlns:a16="http://schemas.microsoft.com/office/drawing/2014/main" id="{D5C35B16-F81C-467D-8321-E86B1D1FB887}"/>
                </a:ext>
              </a:extLst>
            </p:cNvPr>
            <p:cNvSpPr txBox="1"/>
            <p:nvPr/>
          </p:nvSpPr>
          <p:spPr>
            <a:xfrm>
              <a:off x="10000205" y="5597900"/>
              <a:ext cx="1566644" cy="348805"/>
            </a:xfrm>
            <a:prstGeom prst="rect">
              <a:avLst/>
            </a:prstGeom>
            <a:noFill/>
          </p:spPr>
          <p:txBody>
            <a:bodyPr wrap="square" rtlCol="0">
              <a:spAutoFit/>
            </a:bodyPr>
            <a:lstStyle/>
            <a:p>
              <a:pPr defTabSz="685800"/>
              <a:r>
                <a:rPr lang="en-US" altLang="ko-KR" sz="900" dirty="0">
                  <a:solidFill>
                    <a:prstClr val="black"/>
                  </a:solidFill>
                  <a:latin typeface="Arial"/>
                  <a:ea typeface="나눔스퀘어 Light"/>
                </a:rPr>
                <a:t>Noise: 374</a:t>
              </a:r>
              <a:endParaRPr lang="ko-KR" altLang="en-US" sz="900" dirty="0">
                <a:solidFill>
                  <a:prstClr val="black"/>
                </a:solidFill>
                <a:latin typeface="Arial"/>
                <a:ea typeface="나눔스퀘어 Light"/>
              </a:endParaRPr>
            </a:p>
          </p:txBody>
        </p:sp>
        <p:sp>
          <p:nvSpPr>
            <p:cNvPr id="18" name="TextBox 17">
              <a:extLst>
                <a:ext uri="{FF2B5EF4-FFF2-40B4-BE49-F238E27FC236}">
                  <a16:creationId xmlns:a16="http://schemas.microsoft.com/office/drawing/2014/main" id="{801BADAF-1253-498E-AB32-95A0599282B8}"/>
                </a:ext>
              </a:extLst>
            </p:cNvPr>
            <p:cNvSpPr txBox="1"/>
            <p:nvPr/>
          </p:nvSpPr>
          <p:spPr>
            <a:xfrm>
              <a:off x="6144734" y="3274547"/>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2461</a:t>
              </a:r>
              <a:endParaRPr lang="ko-KR" altLang="en-US" sz="975" dirty="0">
                <a:solidFill>
                  <a:prstClr val="black"/>
                </a:solidFill>
                <a:latin typeface="Arial"/>
                <a:ea typeface="나눔스퀘어 Light"/>
              </a:endParaRPr>
            </a:p>
          </p:txBody>
        </p:sp>
        <p:sp>
          <p:nvSpPr>
            <p:cNvPr id="19" name="TextBox 18">
              <a:extLst>
                <a:ext uri="{FF2B5EF4-FFF2-40B4-BE49-F238E27FC236}">
                  <a16:creationId xmlns:a16="http://schemas.microsoft.com/office/drawing/2014/main" id="{3628BF30-E024-4D64-98FE-D27407962755}"/>
                </a:ext>
              </a:extLst>
            </p:cNvPr>
            <p:cNvSpPr txBox="1"/>
            <p:nvPr/>
          </p:nvSpPr>
          <p:spPr>
            <a:xfrm>
              <a:off x="6200644" y="3521766"/>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531</a:t>
              </a:r>
              <a:endParaRPr lang="ko-KR" altLang="en-US" sz="975" dirty="0">
                <a:solidFill>
                  <a:prstClr val="black"/>
                </a:solidFill>
                <a:latin typeface="Arial"/>
                <a:ea typeface="나눔스퀘어 Light"/>
              </a:endParaRPr>
            </a:p>
          </p:txBody>
        </p:sp>
        <p:sp>
          <p:nvSpPr>
            <p:cNvPr id="20" name="TextBox 19">
              <a:extLst>
                <a:ext uri="{FF2B5EF4-FFF2-40B4-BE49-F238E27FC236}">
                  <a16:creationId xmlns:a16="http://schemas.microsoft.com/office/drawing/2014/main" id="{8A43D4E7-A66F-48E4-B315-CDD5DBBCD5BF}"/>
                </a:ext>
              </a:extLst>
            </p:cNvPr>
            <p:cNvSpPr txBox="1"/>
            <p:nvPr/>
          </p:nvSpPr>
          <p:spPr>
            <a:xfrm>
              <a:off x="6144734" y="3039933"/>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6936</a:t>
              </a:r>
              <a:endParaRPr lang="ko-KR" altLang="en-US" sz="975" dirty="0">
                <a:solidFill>
                  <a:prstClr val="black"/>
                </a:solidFill>
                <a:latin typeface="Arial"/>
                <a:ea typeface="나눔스퀘어 Light"/>
              </a:endParaRPr>
            </a:p>
          </p:txBody>
        </p:sp>
        <p:sp>
          <p:nvSpPr>
            <p:cNvPr id="21" name="TextBox 20">
              <a:extLst>
                <a:ext uri="{FF2B5EF4-FFF2-40B4-BE49-F238E27FC236}">
                  <a16:creationId xmlns:a16="http://schemas.microsoft.com/office/drawing/2014/main" id="{5DB85CF1-3B99-45FE-BA35-99D541CBA014}"/>
                </a:ext>
              </a:extLst>
            </p:cNvPr>
            <p:cNvSpPr txBox="1"/>
            <p:nvPr/>
          </p:nvSpPr>
          <p:spPr>
            <a:xfrm>
              <a:off x="6244522" y="3753423"/>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72</a:t>
              </a:r>
              <a:endParaRPr lang="ko-KR" altLang="en-US" sz="975" dirty="0">
                <a:solidFill>
                  <a:prstClr val="black"/>
                </a:solidFill>
                <a:latin typeface="Arial"/>
                <a:ea typeface="나눔스퀘어 Light"/>
              </a:endParaRPr>
            </a:p>
          </p:txBody>
        </p:sp>
        <p:sp>
          <p:nvSpPr>
            <p:cNvPr id="22" name="TextBox 21">
              <a:extLst>
                <a:ext uri="{FF2B5EF4-FFF2-40B4-BE49-F238E27FC236}">
                  <a16:creationId xmlns:a16="http://schemas.microsoft.com/office/drawing/2014/main" id="{A045651A-F102-4617-AF96-25FA7D4BA216}"/>
                </a:ext>
              </a:extLst>
            </p:cNvPr>
            <p:cNvSpPr txBox="1"/>
            <p:nvPr/>
          </p:nvSpPr>
          <p:spPr>
            <a:xfrm>
              <a:off x="6106633" y="4086105"/>
              <a:ext cx="771525" cy="366246"/>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10000</a:t>
              </a:r>
              <a:endParaRPr lang="ko-KR" altLang="en-US" sz="975" dirty="0">
                <a:solidFill>
                  <a:prstClr val="black"/>
                </a:solidFill>
                <a:latin typeface="Arial"/>
                <a:ea typeface="나눔스퀘어 Light"/>
              </a:endParaRPr>
            </a:p>
          </p:txBody>
        </p:sp>
        <p:cxnSp>
          <p:nvCxnSpPr>
            <p:cNvPr id="23" name="직선 연결선 22">
              <a:extLst>
                <a:ext uri="{FF2B5EF4-FFF2-40B4-BE49-F238E27FC236}">
                  <a16:creationId xmlns:a16="http://schemas.microsoft.com/office/drawing/2014/main" id="{0A6DE7FE-B51C-420B-AE62-C58F65CFB963}"/>
                </a:ext>
              </a:extLst>
            </p:cNvPr>
            <p:cNvCxnSpPr>
              <a:cxnSpLocks/>
            </p:cNvCxnSpPr>
            <p:nvPr/>
          </p:nvCxnSpPr>
          <p:spPr>
            <a:xfrm>
              <a:off x="5980875" y="4056606"/>
              <a:ext cx="897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942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graphicFrame>
        <p:nvGraphicFramePr>
          <p:cNvPr id="11" name="표 10">
            <a:extLst>
              <a:ext uri="{FF2B5EF4-FFF2-40B4-BE49-F238E27FC236}">
                <a16:creationId xmlns:a16="http://schemas.microsoft.com/office/drawing/2014/main" id="{273BCC44-02AB-43D0-8CA1-90626221C8ED}"/>
              </a:ext>
            </a:extLst>
          </p:cNvPr>
          <p:cNvGraphicFramePr>
            <a:graphicFrameLocks noGrp="1"/>
          </p:cNvGraphicFramePr>
          <p:nvPr>
            <p:extLst/>
          </p:nvPr>
        </p:nvGraphicFramePr>
        <p:xfrm>
          <a:off x="1191986" y="2650715"/>
          <a:ext cx="6760029" cy="2682426"/>
        </p:xfrm>
        <a:graphic>
          <a:graphicData uri="http://schemas.openxmlformats.org/drawingml/2006/table">
            <a:tbl>
              <a:tblPr firstRow="1" bandRow="1">
                <a:tableStyleId>{5C22544A-7EE6-4342-B048-85BDC9FD1C3A}</a:tableStyleId>
              </a:tblPr>
              <a:tblGrid>
                <a:gridCol w="2677886">
                  <a:extLst>
                    <a:ext uri="{9D8B030D-6E8A-4147-A177-3AD203B41FA5}">
                      <a16:colId xmlns:a16="http://schemas.microsoft.com/office/drawing/2014/main" val="4268763694"/>
                    </a:ext>
                  </a:extLst>
                </a:gridCol>
                <a:gridCol w="4082143">
                  <a:extLst>
                    <a:ext uri="{9D8B030D-6E8A-4147-A177-3AD203B41FA5}">
                      <a16:colId xmlns:a16="http://schemas.microsoft.com/office/drawing/2014/main" val="689026928"/>
                    </a:ext>
                  </a:extLst>
                </a:gridCol>
              </a:tblGrid>
              <a:tr h="447071">
                <a:tc>
                  <a:txBody>
                    <a:bodyPr/>
                    <a:lstStyle/>
                    <a:p>
                      <a:pPr algn="ctr" latinLnBrk="1"/>
                      <a:r>
                        <a:rPr lang="en-US" altLang="ko-KR" sz="1000" dirty="0"/>
                        <a:t>Method</a:t>
                      </a:r>
                      <a:endParaRPr lang="ko-KR" altLang="en-US" sz="1000" dirty="0"/>
                    </a:p>
                  </a:txBody>
                  <a:tcPr marL="68580" marR="68580" marT="34290" marB="34290" anchor="ctr">
                    <a:solidFill>
                      <a:schemeClr val="accent5">
                        <a:lumMod val="75000"/>
                      </a:schemeClr>
                    </a:solidFill>
                  </a:tcPr>
                </a:tc>
                <a:tc>
                  <a:txBody>
                    <a:bodyPr/>
                    <a:lstStyle/>
                    <a:p>
                      <a:pPr algn="ctr" latinLnBrk="1"/>
                      <a:r>
                        <a:rPr lang="en-US" altLang="ko-KR" sz="1000" dirty="0"/>
                        <a:t>Test acc</a:t>
                      </a:r>
                      <a:endParaRPr lang="ko-KR" altLang="en-US" sz="1000" dirty="0"/>
                    </a:p>
                  </a:txBody>
                  <a:tcPr marL="68580" marR="68580" marT="34290" marB="34290" anchor="ctr">
                    <a:solidFill>
                      <a:schemeClr val="accent5">
                        <a:lumMod val="75000"/>
                      </a:schemeClr>
                    </a:solidFill>
                  </a:tcPr>
                </a:tc>
                <a:extLst>
                  <a:ext uri="{0D108BD9-81ED-4DB2-BD59-A6C34878D82A}">
                    <a16:rowId xmlns:a16="http://schemas.microsoft.com/office/drawing/2014/main" val="266434989"/>
                  </a:ext>
                </a:extLst>
              </a:tr>
              <a:tr h="447071">
                <a:tc>
                  <a:txBody>
                    <a:bodyPr/>
                    <a:lstStyle/>
                    <a:p>
                      <a:pPr algn="ctr" latinLnBrk="1"/>
                      <a:r>
                        <a:rPr lang="en-US" altLang="ko-KR" sz="1000" dirty="0"/>
                        <a:t>Clean dataset</a:t>
                      </a:r>
                      <a:endParaRPr lang="ko-KR" altLang="en-US" sz="1000" dirty="0"/>
                    </a:p>
                  </a:txBody>
                  <a:tcPr marL="68580" marR="68580" marT="34290" marB="34290" anchor="ctr"/>
                </a:tc>
                <a:tc>
                  <a:txBody>
                    <a:bodyPr/>
                    <a:lstStyle/>
                    <a:p>
                      <a:pPr algn="ctr" latinLnBrk="1"/>
                      <a:r>
                        <a:rPr lang="en-US" altLang="ko-KR" sz="1000" dirty="0"/>
                        <a:t>0.965</a:t>
                      </a:r>
                      <a:endParaRPr lang="ko-KR" altLang="en-US" sz="1000" dirty="0"/>
                    </a:p>
                  </a:txBody>
                  <a:tcPr marL="68580" marR="68580" marT="34290" marB="34290" anchor="ctr"/>
                </a:tc>
                <a:extLst>
                  <a:ext uri="{0D108BD9-81ED-4DB2-BD59-A6C34878D82A}">
                    <a16:rowId xmlns:a16="http://schemas.microsoft.com/office/drawing/2014/main" val="554777073"/>
                  </a:ext>
                </a:extLst>
              </a:tr>
              <a:tr h="447071">
                <a:tc>
                  <a:txBody>
                    <a:bodyPr/>
                    <a:lstStyle/>
                    <a:p>
                      <a:pPr algn="ctr" latinLnBrk="1"/>
                      <a:r>
                        <a:rPr lang="en-US" altLang="ko-KR" sz="1000" dirty="0"/>
                        <a:t>Noisy dataset (baseline)</a:t>
                      </a:r>
                      <a:endParaRPr lang="ko-KR" altLang="en-US" sz="1000" dirty="0"/>
                    </a:p>
                  </a:txBody>
                  <a:tcPr marL="68580" marR="68580" marT="34290" marB="34290" anchor="ctr"/>
                </a:tc>
                <a:tc>
                  <a:txBody>
                    <a:bodyPr/>
                    <a:lstStyle/>
                    <a:p>
                      <a:pPr algn="ctr" latinLnBrk="1"/>
                      <a:r>
                        <a:rPr lang="en-US" altLang="ko-KR" sz="1000" dirty="0"/>
                        <a:t>0.896</a:t>
                      </a:r>
                      <a:endParaRPr lang="ko-KR" altLang="en-US" sz="1000" dirty="0"/>
                    </a:p>
                  </a:txBody>
                  <a:tcPr marL="68580" marR="68580" marT="34290" marB="34290" anchor="ctr"/>
                </a:tc>
                <a:extLst>
                  <a:ext uri="{0D108BD9-81ED-4DB2-BD59-A6C34878D82A}">
                    <a16:rowId xmlns:a16="http://schemas.microsoft.com/office/drawing/2014/main" val="192930301"/>
                  </a:ext>
                </a:extLst>
              </a:tr>
              <a:tr h="447071">
                <a:tc>
                  <a:txBody>
                    <a:bodyPr/>
                    <a:lstStyle/>
                    <a:p>
                      <a:pPr algn="ctr" latinLnBrk="1"/>
                      <a:r>
                        <a:rPr lang="en-US" altLang="ko-KR" sz="1000" dirty="0" err="1"/>
                        <a:t>Lossdiff</a:t>
                      </a:r>
                      <a:r>
                        <a:rPr lang="en-US" altLang="ko-KR" sz="1000" dirty="0"/>
                        <a:t> (</a:t>
                      </a:r>
                      <a:r>
                        <a:rPr lang="ko-KR" altLang="en-US" sz="1000" dirty="0"/>
                        <a:t>기존</a:t>
                      </a:r>
                      <a:r>
                        <a:rPr lang="en-US" altLang="ko-KR" sz="1000" dirty="0"/>
                        <a:t>, case2</a:t>
                      </a:r>
                      <a:r>
                        <a:rPr lang="ko-KR" altLang="en-US" sz="1000" dirty="0"/>
                        <a:t> </a:t>
                      </a:r>
                      <a:r>
                        <a:rPr lang="en-US" altLang="ko-KR" sz="1000" dirty="0"/>
                        <a:t>filtering)</a:t>
                      </a:r>
                      <a:endParaRPr lang="ko-KR" altLang="en-US" sz="1000" dirty="0"/>
                    </a:p>
                  </a:txBody>
                  <a:tcPr marL="68580" marR="68580" marT="34290" marB="34290" anchor="ctr"/>
                </a:tc>
                <a:tc>
                  <a:txBody>
                    <a:bodyPr/>
                    <a:lstStyle/>
                    <a:p>
                      <a:pPr algn="ctr" latinLnBrk="1"/>
                      <a:r>
                        <a:rPr lang="en-US" altLang="ko-KR" sz="1000" dirty="0"/>
                        <a:t>0.914</a:t>
                      </a:r>
                      <a:endParaRPr lang="ko-KR" altLang="en-US" sz="1000" dirty="0"/>
                    </a:p>
                  </a:txBody>
                  <a:tcPr marL="68580" marR="68580" marT="34290" marB="34290" anchor="ctr"/>
                </a:tc>
                <a:extLst>
                  <a:ext uri="{0D108BD9-81ED-4DB2-BD59-A6C34878D82A}">
                    <a16:rowId xmlns:a16="http://schemas.microsoft.com/office/drawing/2014/main" val="2257382343"/>
                  </a:ext>
                </a:extLst>
              </a:tr>
              <a:tr h="447071">
                <a:tc>
                  <a:txBody>
                    <a:bodyPr/>
                    <a:lstStyle/>
                    <a:p>
                      <a:pPr algn="ctr" latinLnBrk="1"/>
                      <a:r>
                        <a:rPr lang="en-US" altLang="ko-KR" sz="1000" dirty="0" err="1"/>
                        <a:t>Lossdiff</a:t>
                      </a:r>
                      <a:r>
                        <a:rPr lang="en-US" altLang="ko-KR" sz="1000" dirty="0"/>
                        <a:t>(case3 filtering)</a:t>
                      </a:r>
                      <a:endParaRPr lang="ko-KR" altLang="en-US" sz="1000" dirty="0"/>
                    </a:p>
                  </a:txBody>
                  <a:tcPr marL="68580" marR="68580" marT="34290" marB="34290" anchor="ctr"/>
                </a:tc>
                <a:tc>
                  <a:txBody>
                    <a:bodyPr/>
                    <a:lstStyle/>
                    <a:p>
                      <a:pPr algn="ctr" latinLnBrk="1"/>
                      <a:r>
                        <a:rPr lang="en-US" altLang="ko-KR" sz="1000" dirty="0"/>
                        <a:t>0.922</a:t>
                      </a:r>
                      <a:endParaRPr lang="ko-KR" altLang="en-US" sz="1000" dirty="0"/>
                    </a:p>
                  </a:txBody>
                  <a:tcPr marL="68580" marR="68580" marT="34290" marB="34290" anchor="ctr"/>
                </a:tc>
                <a:extLst>
                  <a:ext uri="{0D108BD9-81ED-4DB2-BD59-A6C34878D82A}">
                    <a16:rowId xmlns:a16="http://schemas.microsoft.com/office/drawing/2014/main" val="3219259890"/>
                  </a:ext>
                </a:extLst>
              </a:tr>
              <a:tr h="447071">
                <a:tc>
                  <a:txBody>
                    <a:bodyPr/>
                    <a:lstStyle/>
                    <a:p>
                      <a:pPr algn="ctr" latinLnBrk="1"/>
                      <a:r>
                        <a:rPr lang="en-US" altLang="ko-KR" sz="1000" dirty="0" err="1"/>
                        <a:t>Lossdiff</a:t>
                      </a:r>
                      <a:r>
                        <a:rPr lang="en-US" altLang="ko-KR" sz="1000" dirty="0"/>
                        <a:t>+ (Case2,3 filtering)</a:t>
                      </a:r>
                      <a:endParaRPr lang="ko-KR" altLang="en-US" sz="1000" dirty="0"/>
                    </a:p>
                  </a:txBody>
                  <a:tcPr marL="68580" marR="68580" marT="34290" marB="34290" anchor="ctr"/>
                </a:tc>
                <a:tc>
                  <a:txBody>
                    <a:bodyPr/>
                    <a:lstStyle/>
                    <a:p>
                      <a:pPr algn="ctr" latinLnBrk="1"/>
                      <a:r>
                        <a:rPr lang="en-US" altLang="ko-KR" sz="1000" dirty="0"/>
                        <a:t>0.941</a:t>
                      </a:r>
                      <a:endParaRPr lang="ko-KR" altLang="en-US" sz="1000" dirty="0"/>
                    </a:p>
                  </a:txBody>
                  <a:tcPr marL="68580" marR="68580" marT="34290" marB="34290" anchor="ctr"/>
                </a:tc>
                <a:extLst>
                  <a:ext uri="{0D108BD9-81ED-4DB2-BD59-A6C34878D82A}">
                    <a16:rowId xmlns:a16="http://schemas.microsoft.com/office/drawing/2014/main" val="1992057571"/>
                  </a:ext>
                </a:extLst>
              </a:tr>
            </a:tbl>
          </a:graphicData>
        </a:graphic>
      </p:graphicFrame>
      <p:sp>
        <p:nvSpPr>
          <p:cNvPr id="12" name="TextBox 11">
            <a:extLst>
              <a:ext uri="{FF2B5EF4-FFF2-40B4-BE49-F238E27FC236}">
                <a16:creationId xmlns:a16="http://schemas.microsoft.com/office/drawing/2014/main" id="{A2B89FF8-2914-4370-AE7B-21BD3BA9FF5B}"/>
              </a:ext>
            </a:extLst>
          </p:cNvPr>
          <p:cNvSpPr txBox="1"/>
          <p:nvPr/>
        </p:nvSpPr>
        <p:spPr>
          <a:xfrm>
            <a:off x="1191986" y="2278765"/>
            <a:ext cx="3962973" cy="30008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SAMPLE DATASET </a:t>
            </a:r>
            <a:r>
              <a:rPr lang="ko-KR" altLang="en-US" sz="1350" dirty="0">
                <a:solidFill>
                  <a:prstClr val="black"/>
                </a:solidFill>
                <a:latin typeface="Arial"/>
                <a:ea typeface="나눔스퀘어 Light"/>
              </a:rPr>
              <a:t>실험 결과</a:t>
            </a:r>
          </a:p>
        </p:txBody>
      </p:sp>
      <p:sp>
        <p:nvSpPr>
          <p:cNvPr id="13" name="TextBox 12">
            <a:extLst>
              <a:ext uri="{FF2B5EF4-FFF2-40B4-BE49-F238E27FC236}">
                <a16:creationId xmlns:a16="http://schemas.microsoft.com/office/drawing/2014/main" id="{96C3EE84-9F8E-4E96-BF20-A4EE6087B3F3}"/>
              </a:ext>
            </a:extLst>
          </p:cNvPr>
          <p:cNvSpPr txBox="1"/>
          <p:nvPr/>
        </p:nvSpPr>
        <p:spPr>
          <a:xfrm>
            <a:off x="3518802" y="2255185"/>
            <a:ext cx="4108646" cy="323165"/>
          </a:xfrm>
          <a:prstGeom prst="rect">
            <a:avLst/>
          </a:prstGeom>
          <a:noFill/>
        </p:spPr>
        <p:txBody>
          <a:bodyPr wrap="square" rtlCol="0">
            <a:spAutoFit/>
          </a:bodyPr>
          <a:lstStyle/>
          <a:p>
            <a:pPr defTabSz="685800"/>
            <a:r>
              <a:rPr lang="en-US" altLang="ko-KR" sz="1500" dirty="0">
                <a:solidFill>
                  <a:prstClr val="black"/>
                </a:solidFill>
                <a:latin typeface="Arial"/>
                <a:ea typeface="나눔스퀘어 Light"/>
              </a:rPr>
              <a:t>Alpha1= 0.25, Alpha2=0.25</a:t>
            </a:r>
            <a:endParaRPr lang="ko-KR" altLang="en-US" sz="1500" dirty="0">
              <a:solidFill>
                <a:prstClr val="black"/>
              </a:solidFill>
              <a:latin typeface="Arial"/>
              <a:ea typeface="나눔스퀘어 Light"/>
            </a:endParaRPr>
          </a:p>
        </p:txBody>
      </p:sp>
    </p:spTree>
    <p:extLst>
      <p:ext uri="{BB962C8B-B14F-4D97-AF65-F5344CB8AC3E}">
        <p14:creationId xmlns:p14="http://schemas.microsoft.com/office/powerpoint/2010/main" val="313326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grpSp>
        <p:nvGrpSpPr>
          <p:cNvPr id="14" name="그룹 13">
            <a:extLst>
              <a:ext uri="{FF2B5EF4-FFF2-40B4-BE49-F238E27FC236}">
                <a16:creationId xmlns:a16="http://schemas.microsoft.com/office/drawing/2014/main" id="{86F55C89-6DB3-447B-9E68-E15941F2D01D}"/>
              </a:ext>
            </a:extLst>
          </p:cNvPr>
          <p:cNvGrpSpPr/>
          <p:nvPr/>
        </p:nvGrpSpPr>
        <p:grpSpPr>
          <a:xfrm>
            <a:off x="3461806" y="2163745"/>
            <a:ext cx="5005919" cy="3620289"/>
            <a:chOff x="860539" y="1238250"/>
            <a:chExt cx="7369061" cy="5487352"/>
          </a:xfrm>
        </p:grpSpPr>
        <p:pic>
          <p:nvPicPr>
            <p:cNvPr id="15" name="그림 14">
              <a:extLst>
                <a:ext uri="{FF2B5EF4-FFF2-40B4-BE49-F238E27FC236}">
                  <a16:creationId xmlns:a16="http://schemas.microsoft.com/office/drawing/2014/main" id="{58525731-ACCB-4CC1-B951-C97913257DB7}"/>
                </a:ext>
              </a:extLst>
            </p:cNvPr>
            <p:cNvPicPr/>
            <p:nvPr/>
          </p:nvPicPr>
          <p:blipFill rotWithShape="1">
            <a:blip r:embed="rId3"/>
            <a:srcRect r="939"/>
            <a:stretch/>
          </p:blipFill>
          <p:spPr>
            <a:xfrm>
              <a:off x="860539" y="1238250"/>
              <a:ext cx="7369061" cy="5487352"/>
            </a:xfrm>
            <a:prstGeom prst="rect">
              <a:avLst/>
            </a:prstGeom>
          </p:spPr>
        </p:pic>
        <p:sp>
          <p:nvSpPr>
            <p:cNvPr id="16" name="TextBox 15">
              <a:extLst>
                <a:ext uri="{FF2B5EF4-FFF2-40B4-BE49-F238E27FC236}">
                  <a16:creationId xmlns:a16="http://schemas.microsoft.com/office/drawing/2014/main" id="{C4DB01D2-EA85-43B1-B6DA-55448EAC4CE5}"/>
                </a:ext>
              </a:extLst>
            </p:cNvPr>
            <p:cNvSpPr txBox="1"/>
            <p:nvPr/>
          </p:nvSpPr>
          <p:spPr>
            <a:xfrm>
              <a:off x="5708650" y="4062888"/>
              <a:ext cx="1095374" cy="454841"/>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Y=Y^</a:t>
              </a:r>
              <a:endParaRPr lang="ko-KR" altLang="en-US" sz="1350" b="1" dirty="0">
                <a:solidFill>
                  <a:prstClr val="black"/>
                </a:solidFill>
                <a:latin typeface="Arial"/>
                <a:ea typeface="나눔스퀘어 Light"/>
              </a:endParaRPr>
            </a:p>
          </p:txBody>
        </p:sp>
        <p:sp>
          <p:nvSpPr>
            <p:cNvPr id="17" name="TextBox 16">
              <a:extLst>
                <a:ext uri="{FF2B5EF4-FFF2-40B4-BE49-F238E27FC236}">
                  <a16:creationId xmlns:a16="http://schemas.microsoft.com/office/drawing/2014/main" id="{CCCD4496-0818-4FD0-BFC1-F95BEE6AE37B}"/>
                </a:ext>
              </a:extLst>
            </p:cNvPr>
            <p:cNvSpPr txBox="1"/>
            <p:nvPr/>
          </p:nvSpPr>
          <p:spPr>
            <a:xfrm>
              <a:off x="6480175" y="1887125"/>
              <a:ext cx="828675" cy="769731"/>
            </a:xfrm>
            <a:prstGeom prst="rect">
              <a:avLst/>
            </a:prstGeom>
            <a:noFill/>
          </p:spPr>
          <p:txBody>
            <a:bodyPr wrap="square" rtlCol="0">
              <a:spAutoFit/>
            </a:bodyPr>
            <a:lstStyle/>
            <a:p>
              <a:pPr defTabSz="685800"/>
              <a:r>
                <a:rPr lang="en-US" altLang="ko-KR" sz="1350" b="1" dirty="0">
                  <a:solidFill>
                    <a:prstClr val="black"/>
                  </a:solidFill>
                  <a:latin typeface="Arial"/>
                  <a:ea typeface="나눔스퀘어 Light"/>
                </a:rPr>
                <a:t>Y</a:t>
              </a:r>
              <a:r>
                <a:rPr lang="ko-KR" altLang="en-US" sz="1350" b="1" dirty="0">
                  <a:solidFill>
                    <a:prstClr val="black"/>
                  </a:solidFill>
                  <a:latin typeface="Arial"/>
                  <a:ea typeface="나눔스퀘어 Light"/>
                </a:rPr>
                <a:t>≠</a:t>
              </a:r>
              <a:r>
                <a:rPr lang="en-US" altLang="ko-KR" sz="1350" b="1" dirty="0">
                  <a:solidFill>
                    <a:prstClr val="black"/>
                  </a:solidFill>
                  <a:latin typeface="Arial"/>
                  <a:ea typeface="나눔스퀘어 Light"/>
                </a:rPr>
                <a:t>Y^</a:t>
              </a:r>
              <a:endParaRPr lang="ko-KR" altLang="en-US" sz="1350" b="1" dirty="0">
                <a:solidFill>
                  <a:prstClr val="black"/>
                </a:solidFill>
                <a:latin typeface="Arial"/>
                <a:ea typeface="나눔스퀘어 Light"/>
              </a:endParaRPr>
            </a:p>
          </p:txBody>
        </p:sp>
        <p:sp>
          <p:nvSpPr>
            <p:cNvPr id="18" name="TextBox 17">
              <a:extLst>
                <a:ext uri="{FF2B5EF4-FFF2-40B4-BE49-F238E27FC236}">
                  <a16:creationId xmlns:a16="http://schemas.microsoft.com/office/drawing/2014/main" id="{15AA869D-9C51-4A7A-B38D-815C1E8FBF18}"/>
                </a:ext>
              </a:extLst>
            </p:cNvPr>
            <p:cNvSpPr txBox="1"/>
            <p:nvPr/>
          </p:nvSpPr>
          <p:spPr>
            <a:xfrm>
              <a:off x="5756274" y="4324125"/>
              <a:ext cx="771525" cy="367372"/>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9552</a:t>
              </a:r>
              <a:endParaRPr lang="ko-KR" altLang="en-US" sz="975" dirty="0">
                <a:solidFill>
                  <a:prstClr val="black"/>
                </a:solidFill>
                <a:latin typeface="Arial"/>
                <a:ea typeface="나눔스퀘어 Light"/>
              </a:endParaRPr>
            </a:p>
          </p:txBody>
        </p:sp>
        <p:sp>
          <p:nvSpPr>
            <p:cNvPr id="19" name="TextBox 18">
              <a:extLst>
                <a:ext uri="{FF2B5EF4-FFF2-40B4-BE49-F238E27FC236}">
                  <a16:creationId xmlns:a16="http://schemas.microsoft.com/office/drawing/2014/main" id="{28F4A0CA-8FA8-4C97-B7BA-E5A7361BDA06}"/>
                </a:ext>
              </a:extLst>
            </p:cNvPr>
            <p:cNvSpPr txBox="1"/>
            <p:nvPr/>
          </p:nvSpPr>
          <p:spPr>
            <a:xfrm>
              <a:off x="6594475" y="2154784"/>
              <a:ext cx="771525" cy="367372"/>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448</a:t>
              </a:r>
              <a:endParaRPr lang="ko-KR" altLang="en-US" sz="975" dirty="0">
                <a:solidFill>
                  <a:prstClr val="black"/>
                </a:solidFill>
                <a:latin typeface="Arial"/>
                <a:ea typeface="나눔스퀘어 Light"/>
              </a:endParaRPr>
            </a:p>
          </p:txBody>
        </p:sp>
        <p:sp>
          <p:nvSpPr>
            <p:cNvPr id="20" name="TextBox 19">
              <a:extLst>
                <a:ext uri="{FF2B5EF4-FFF2-40B4-BE49-F238E27FC236}">
                  <a16:creationId xmlns:a16="http://schemas.microsoft.com/office/drawing/2014/main" id="{419CA785-3774-4392-958B-8C5C5BDA079F}"/>
                </a:ext>
              </a:extLst>
            </p:cNvPr>
            <p:cNvSpPr txBox="1"/>
            <p:nvPr/>
          </p:nvSpPr>
          <p:spPr>
            <a:xfrm>
              <a:off x="5399087" y="4731557"/>
              <a:ext cx="771525" cy="367372"/>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8871</a:t>
              </a:r>
              <a:endParaRPr lang="ko-KR" altLang="en-US" sz="975" dirty="0">
                <a:solidFill>
                  <a:prstClr val="black"/>
                </a:solidFill>
                <a:latin typeface="Arial"/>
                <a:ea typeface="나눔스퀘어 Light"/>
              </a:endParaRPr>
            </a:p>
          </p:txBody>
        </p:sp>
        <p:sp>
          <p:nvSpPr>
            <p:cNvPr id="21" name="TextBox 20">
              <a:extLst>
                <a:ext uri="{FF2B5EF4-FFF2-40B4-BE49-F238E27FC236}">
                  <a16:creationId xmlns:a16="http://schemas.microsoft.com/office/drawing/2014/main" id="{1C53B515-CF77-429D-B9AB-AF0E0A500892}"/>
                </a:ext>
              </a:extLst>
            </p:cNvPr>
            <p:cNvSpPr txBox="1"/>
            <p:nvPr/>
          </p:nvSpPr>
          <p:spPr>
            <a:xfrm>
              <a:off x="6256336" y="4731557"/>
              <a:ext cx="771525" cy="367372"/>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681</a:t>
              </a:r>
              <a:endParaRPr lang="ko-KR" altLang="en-US" sz="975" dirty="0">
                <a:solidFill>
                  <a:prstClr val="black"/>
                </a:solidFill>
                <a:latin typeface="Arial"/>
                <a:ea typeface="나눔스퀘어 Light"/>
              </a:endParaRPr>
            </a:p>
          </p:txBody>
        </p:sp>
        <p:sp>
          <p:nvSpPr>
            <p:cNvPr id="22" name="TextBox 21">
              <a:extLst>
                <a:ext uri="{FF2B5EF4-FFF2-40B4-BE49-F238E27FC236}">
                  <a16:creationId xmlns:a16="http://schemas.microsoft.com/office/drawing/2014/main" id="{1EAED4A7-95E7-4815-AFB2-D2E6168D958A}"/>
                </a:ext>
              </a:extLst>
            </p:cNvPr>
            <p:cNvSpPr txBox="1"/>
            <p:nvPr/>
          </p:nvSpPr>
          <p:spPr>
            <a:xfrm>
              <a:off x="6313487" y="2612945"/>
              <a:ext cx="771525" cy="367372"/>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129</a:t>
              </a:r>
              <a:endParaRPr lang="ko-KR" altLang="en-US" sz="975" dirty="0">
                <a:solidFill>
                  <a:prstClr val="black"/>
                </a:solidFill>
                <a:latin typeface="Arial"/>
                <a:ea typeface="나눔스퀘어 Light"/>
              </a:endParaRPr>
            </a:p>
          </p:txBody>
        </p:sp>
        <p:sp>
          <p:nvSpPr>
            <p:cNvPr id="23" name="TextBox 22">
              <a:extLst>
                <a:ext uri="{FF2B5EF4-FFF2-40B4-BE49-F238E27FC236}">
                  <a16:creationId xmlns:a16="http://schemas.microsoft.com/office/drawing/2014/main" id="{BBF70DFC-EC4A-475B-85C3-F343CE1DCC7F}"/>
                </a:ext>
              </a:extLst>
            </p:cNvPr>
            <p:cNvSpPr txBox="1"/>
            <p:nvPr/>
          </p:nvSpPr>
          <p:spPr>
            <a:xfrm>
              <a:off x="7085011" y="4386187"/>
              <a:ext cx="771525" cy="367372"/>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319</a:t>
              </a:r>
              <a:endParaRPr lang="ko-KR" altLang="en-US" sz="975" dirty="0">
                <a:solidFill>
                  <a:prstClr val="black"/>
                </a:solidFill>
                <a:latin typeface="Arial"/>
                <a:ea typeface="나눔스퀘어 Light"/>
              </a:endParaRPr>
            </a:p>
          </p:txBody>
        </p:sp>
      </p:grpSp>
      <p:sp>
        <p:nvSpPr>
          <p:cNvPr id="24" name="TextBox 23">
            <a:extLst>
              <a:ext uri="{FF2B5EF4-FFF2-40B4-BE49-F238E27FC236}">
                <a16:creationId xmlns:a16="http://schemas.microsoft.com/office/drawing/2014/main" id="{56789094-4124-4836-BD22-14DF5C0CDDFA}"/>
              </a:ext>
            </a:extLst>
          </p:cNvPr>
          <p:cNvSpPr txBox="1"/>
          <p:nvPr/>
        </p:nvSpPr>
        <p:spPr>
          <a:xfrm>
            <a:off x="676276" y="2598435"/>
            <a:ext cx="2352012" cy="715581"/>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Training samples: 10000</a:t>
            </a:r>
            <a:br>
              <a:rPr lang="en-US" altLang="ko-KR" sz="1350" dirty="0">
                <a:solidFill>
                  <a:prstClr val="black"/>
                </a:solidFill>
                <a:latin typeface="Arial"/>
                <a:ea typeface="나눔스퀘어 Light"/>
              </a:rPr>
            </a:br>
            <a:r>
              <a:rPr lang="en-US" altLang="ko-KR" sz="1350" dirty="0">
                <a:solidFill>
                  <a:prstClr val="black"/>
                </a:solidFill>
                <a:latin typeface="Arial"/>
                <a:ea typeface="나눔스퀘어 Light"/>
              </a:rPr>
              <a:t>Clean samples: 9000</a:t>
            </a:r>
          </a:p>
          <a:p>
            <a:pPr defTabSz="685800"/>
            <a:r>
              <a:rPr lang="en-US" altLang="ko-KR" sz="1350" dirty="0">
                <a:solidFill>
                  <a:prstClr val="black"/>
                </a:solidFill>
                <a:latin typeface="Arial"/>
                <a:ea typeface="나눔스퀘어 Light"/>
              </a:rPr>
              <a:t>Noise samples: 1000</a:t>
            </a:r>
            <a:endParaRPr lang="ko-KR" altLang="en-US" sz="1350" dirty="0">
              <a:solidFill>
                <a:prstClr val="black"/>
              </a:solidFill>
              <a:latin typeface="Arial"/>
              <a:ea typeface="나눔스퀘어 Light"/>
            </a:endParaRPr>
          </a:p>
        </p:txBody>
      </p:sp>
      <p:sp>
        <p:nvSpPr>
          <p:cNvPr id="28" name="TextBox 27">
            <a:extLst>
              <a:ext uri="{FF2B5EF4-FFF2-40B4-BE49-F238E27FC236}">
                <a16:creationId xmlns:a16="http://schemas.microsoft.com/office/drawing/2014/main" id="{111D0757-4A51-42CD-B0D0-CF88865992EA}"/>
              </a:ext>
            </a:extLst>
          </p:cNvPr>
          <p:cNvSpPr txBox="1"/>
          <p:nvPr/>
        </p:nvSpPr>
        <p:spPr>
          <a:xfrm>
            <a:off x="676276" y="2182795"/>
            <a:ext cx="2711321" cy="323165"/>
          </a:xfrm>
          <a:prstGeom prst="rect">
            <a:avLst/>
          </a:prstGeom>
          <a:noFill/>
        </p:spPr>
        <p:txBody>
          <a:bodyPr wrap="square" rtlCol="0">
            <a:spAutoFit/>
          </a:bodyPr>
          <a:lstStyle/>
          <a:p>
            <a:pPr defTabSz="685800"/>
            <a:r>
              <a:rPr lang="en-US" altLang="ko-KR" sz="1500" dirty="0">
                <a:solidFill>
                  <a:prstClr val="black"/>
                </a:solidFill>
                <a:latin typeface="Arial"/>
                <a:ea typeface="나눔스퀘어 Light"/>
              </a:rPr>
              <a:t>Alpha1= 0.25, Alpha2= 0.25</a:t>
            </a:r>
            <a:endParaRPr lang="ko-KR" altLang="en-US" sz="1500" dirty="0">
              <a:solidFill>
                <a:prstClr val="black"/>
              </a:solidFill>
              <a:latin typeface="Arial"/>
              <a:ea typeface="나눔스퀘어 Light"/>
            </a:endParaRPr>
          </a:p>
        </p:txBody>
      </p:sp>
    </p:spTree>
    <p:extLst>
      <p:ext uri="{BB962C8B-B14F-4D97-AF65-F5344CB8AC3E}">
        <p14:creationId xmlns:p14="http://schemas.microsoft.com/office/powerpoint/2010/main" val="50238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8ACD6B-73CC-4F2A-9BD1-A5F8A71B4FF6}"/>
              </a:ext>
            </a:extLst>
          </p:cNvPr>
          <p:cNvSpPr txBox="1"/>
          <p:nvPr/>
        </p:nvSpPr>
        <p:spPr>
          <a:xfrm>
            <a:off x="704851" y="1088508"/>
            <a:ext cx="184731" cy="369332"/>
          </a:xfrm>
          <a:prstGeom prst="rect">
            <a:avLst/>
          </a:prstGeom>
          <a:noFill/>
        </p:spPr>
        <p:txBody>
          <a:bodyPr wrap="none" rtlCol="0">
            <a:spAutoFit/>
          </a:bodyPr>
          <a:lstStyle/>
          <a:p>
            <a:pPr defTabSz="685800"/>
            <a:endParaRPr lang="ko-KR" altLang="en-US" spc="-113" dirty="0">
              <a:solidFill>
                <a:prstClr val="black">
                  <a:lumMod val="65000"/>
                  <a:lumOff val="35000"/>
                </a:prstClr>
              </a:solidFill>
              <a:latin typeface="Arial"/>
              <a:ea typeface="나눔스퀘어 Light"/>
            </a:endParaRPr>
          </a:p>
        </p:txBody>
      </p:sp>
      <p:grpSp>
        <p:nvGrpSpPr>
          <p:cNvPr id="25" name="그룹 24">
            <a:extLst>
              <a:ext uri="{FF2B5EF4-FFF2-40B4-BE49-F238E27FC236}">
                <a16:creationId xmlns:a16="http://schemas.microsoft.com/office/drawing/2014/main" id="{BD0662D0-05C1-4332-BF35-901ED1C407F2}"/>
              </a:ext>
            </a:extLst>
          </p:cNvPr>
          <p:cNvGrpSpPr/>
          <p:nvPr/>
        </p:nvGrpSpPr>
        <p:grpSpPr>
          <a:xfrm>
            <a:off x="0" y="857250"/>
            <a:ext cx="9099799" cy="741041"/>
            <a:chOff x="0" y="-696"/>
            <a:chExt cx="12133065" cy="988055"/>
          </a:xfrm>
        </p:grpSpPr>
        <p:sp>
          <p:nvSpPr>
            <p:cNvPr id="26" name="직사각형 25">
              <a:extLst>
                <a:ext uri="{FF2B5EF4-FFF2-40B4-BE49-F238E27FC236}">
                  <a16:creationId xmlns:a16="http://schemas.microsoft.com/office/drawing/2014/main" id="{DE1D220F-310B-4849-B8B8-9BA2F423AA6D}"/>
                </a:ext>
              </a:extLst>
            </p:cNvPr>
            <p:cNvSpPr/>
            <p:nvPr/>
          </p:nvSpPr>
          <p:spPr>
            <a:xfrm>
              <a:off x="0" y="0"/>
              <a:ext cx="117870" cy="9316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7" name="직사각형 26">
              <a:extLst>
                <a:ext uri="{FF2B5EF4-FFF2-40B4-BE49-F238E27FC236}">
                  <a16:creationId xmlns:a16="http://schemas.microsoft.com/office/drawing/2014/main" id="{97624900-FE74-483B-9072-242588959EB8}"/>
                </a:ext>
              </a:extLst>
            </p:cNvPr>
            <p:cNvSpPr/>
            <p:nvPr/>
          </p:nvSpPr>
          <p:spPr>
            <a:xfrm rot="5400000">
              <a:off x="387740" y="-266517"/>
              <a:ext cx="122616" cy="654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prstClr val="white"/>
                </a:solidFill>
                <a:latin typeface="Arial"/>
                <a:ea typeface="나눔스퀘어 Light"/>
              </a:endParaRPr>
            </a:p>
          </p:txBody>
        </p:sp>
        <p:sp>
          <p:nvSpPr>
            <p:cNvPr id="29" name="TextBox 28">
              <a:extLst>
                <a:ext uri="{FF2B5EF4-FFF2-40B4-BE49-F238E27FC236}">
                  <a16:creationId xmlns:a16="http://schemas.microsoft.com/office/drawing/2014/main" id="{20F2778D-2A0A-46F6-AD1D-AB010405F8B3}"/>
                </a:ext>
              </a:extLst>
            </p:cNvPr>
            <p:cNvSpPr txBox="1"/>
            <p:nvPr/>
          </p:nvSpPr>
          <p:spPr>
            <a:xfrm>
              <a:off x="660400" y="694971"/>
              <a:ext cx="246308" cy="292388"/>
            </a:xfrm>
            <a:prstGeom prst="rect">
              <a:avLst/>
            </a:prstGeom>
            <a:noFill/>
          </p:spPr>
          <p:txBody>
            <a:bodyPr wrap="none" rtlCol="0">
              <a:spAutoFit/>
            </a:bodyPr>
            <a:lstStyle/>
            <a:p>
              <a:pPr defTabSz="685800"/>
              <a:endParaRPr lang="ko-KR" altLang="en-US" sz="825" dirty="0">
                <a:solidFill>
                  <a:prstClr val="black">
                    <a:lumMod val="75000"/>
                    <a:lumOff val="25000"/>
                  </a:prstClr>
                </a:solidFill>
                <a:latin typeface="Arial"/>
                <a:ea typeface="나눔스퀘어 Light"/>
              </a:endParaRPr>
            </a:p>
          </p:txBody>
        </p:sp>
        <p:sp>
          <p:nvSpPr>
            <p:cNvPr id="30" name="TextBox 29">
              <a:extLst>
                <a:ext uri="{FF2B5EF4-FFF2-40B4-BE49-F238E27FC236}">
                  <a16:creationId xmlns:a16="http://schemas.microsoft.com/office/drawing/2014/main" id="{13CA470B-FEE9-461F-B2BC-DEC1EC091B03}"/>
                </a:ext>
              </a:extLst>
            </p:cNvPr>
            <p:cNvSpPr txBox="1"/>
            <p:nvPr/>
          </p:nvSpPr>
          <p:spPr>
            <a:xfrm>
              <a:off x="117871" y="209199"/>
              <a:ext cx="746359" cy="615554"/>
            </a:xfrm>
            <a:prstGeom prst="rect">
              <a:avLst/>
            </a:prstGeom>
            <a:noFill/>
          </p:spPr>
          <p:txBody>
            <a:bodyPr wrap="none" rtlCol="0">
              <a:spAutoFit/>
            </a:bodyPr>
            <a:lstStyle/>
            <a:p>
              <a:pPr defTabSz="685800"/>
              <a:r>
                <a:rPr lang="en-US" altLang="ko-KR" sz="2400" b="1" dirty="0">
                  <a:solidFill>
                    <a:srgbClr val="0F518E"/>
                  </a:solidFill>
                  <a:latin typeface="나눔스퀘어 Bold" panose="020B0600000101010101" pitchFamily="50" charset="-127"/>
                  <a:ea typeface="나눔스퀘어 Bold" panose="020B0600000101010101" pitchFamily="50" charset="-127"/>
                </a:rPr>
                <a:t>02</a:t>
              </a:r>
              <a:endParaRPr lang="ko-KR" altLang="en-US" sz="2400" b="1" dirty="0">
                <a:solidFill>
                  <a:srgbClr val="0F518E"/>
                </a:solidFill>
                <a:latin typeface="나눔스퀘어 Bold" panose="020B0600000101010101" pitchFamily="50" charset="-127"/>
                <a:ea typeface="나눔스퀘어 Bold" panose="020B0600000101010101" pitchFamily="50" charset="-127"/>
              </a:endParaRPr>
            </a:p>
          </p:txBody>
        </p:sp>
        <p:cxnSp>
          <p:nvCxnSpPr>
            <p:cNvPr id="31" name="직선 연결선 30">
              <a:extLst>
                <a:ext uri="{FF2B5EF4-FFF2-40B4-BE49-F238E27FC236}">
                  <a16:creationId xmlns:a16="http://schemas.microsoft.com/office/drawing/2014/main" id="{BFAABC74-E7C1-49ED-9401-BC2B8C7E589C}"/>
                </a:ext>
              </a:extLst>
            </p:cNvPr>
            <p:cNvCxnSpPr>
              <a:cxnSpLocks/>
            </p:cNvCxnSpPr>
            <p:nvPr/>
          </p:nvCxnSpPr>
          <p:spPr>
            <a:xfrm>
              <a:off x="0" y="931608"/>
              <a:ext cx="121330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a:extLst>
              <a:ext uri="{FF2B5EF4-FFF2-40B4-BE49-F238E27FC236}">
                <a16:creationId xmlns:a16="http://schemas.microsoft.com/office/drawing/2014/main" id="{16560B74-63E1-46C6-A69F-F19111C1802F}"/>
              </a:ext>
            </a:extLst>
          </p:cNvPr>
          <p:cNvSpPr/>
          <p:nvPr/>
        </p:nvSpPr>
        <p:spPr>
          <a:xfrm>
            <a:off x="291067" y="1612235"/>
            <a:ext cx="8539766" cy="327281"/>
          </a:xfrm>
          <a:prstGeom prst="rect">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ko-KR" sz="1350" dirty="0">
                <a:solidFill>
                  <a:prstClr val="black">
                    <a:lumMod val="95000"/>
                    <a:lumOff val="5000"/>
                  </a:prstClr>
                </a:solidFill>
                <a:latin typeface="나눔스퀘어" panose="020B0600000101010101" pitchFamily="50" charset="-127"/>
                <a:ea typeface="나눔스퀘어" panose="020B0600000101010101" pitchFamily="50" charset="-127"/>
              </a:rPr>
              <a:t>Training Loss Distribution</a:t>
            </a:r>
            <a:endParaRPr lang="ko-KR" altLang="en-US" sz="1350" dirty="0">
              <a:solidFill>
                <a:prstClr val="black">
                  <a:lumMod val="95000"/>
                  <a:lumOff val="5000"/>
                </a:prstClr>
              </a:solidFill>
              <a:latin typeface="나눔스퀘어" panose="020B0600000101010101" pitchFamily="50" charset="-127"/>
              <a:ea typeface="나눔스퀘어" panose="020B0600000101010101" pitchFamily="50" charset="-127"/>
            </a:endParaRPr>
          </a:p>
        </p:txBody>
      </p:sp>
      <p:sp>
        <p:nvSpPr>
          <p:cNvPr id="62" name="TextBox 61">
            <a:extLst>
              <a:ext uri="{FF2B5EF4-FFF2-40B4-BE49-F238E27FC236}">
                <a16:creationId xmlns:a16="http://schemas.microsoft.com/office/drawing/2014/main" id="{6BD73D80-A2CA-4812-B8EF-5E84EE5C9DFC}"/>
              </a:ext>
            </a:extLst>
          </p:cNvPr>
          <p:cNvSpPr txBox="1"/>
          <p:nvPr/>
        </p:nvSpPr>
        <p:spPr>
          <a:xfrm>
            <a:off x="701813" y="1036570"/>
            <a:ext cx="1631812" cy="415498"/>
          </a:xfrm>
          <a:prstGeom prst="rect">
            <a:avLst/>
          </a:prstGeom>
          <a:noFill/>
        </p:spPr>
        <p:txBody>
          <a:bodyPr wrap="square" rtlCol="0">
            <a:spAutoFit/>
          </a:bodyPr>
          <a:lstStyle/>
          <a:p>
            <a:pPr defTabSz="685800"/>
            <a:r>
              <a:rPr lang="ko-KR" altLang="en-US" sz="2100" spc="-225" dirty="0">
                <a:solidFill>
                  <a:prstClr val="black">
                    <a:lumMod val="85000"/>
                    <a:lumOff val="15000"/>
                  </a:prstClr>
                </a:solidFill>
                <a:latin typeface="나눔스퀘어 Bold" panose="020B0600000101010101" pitchFamily="50" charset="-127"/>
                <a:ea typeface="나눔스퀘어 Bold" panose="020B0600000101010101" pitchFamily="50" charset="-127"/>
              </a:rPr>
              <a:t>연구 아이디어</a:t>
            </a:r>
          </a:p>
        </p:txBody>
      </p:sp>
      <p:sp>
        <p:nvSpPr>
          <p:cNvPr id="35" name="TextBox 34">
            <a:extLst>
              <a:ext uri="{FF2B5EF4-FFF2-40B4-BE49-F238E27FC236}">
                <a16:creationId xmlns:a16="http://schemas.microsoft.com/office/drawing/2014/main" id="{23DAFA22-1E41-41F4-B401-694E7A306BF4}"/>
              </a:ext>
            </a:extLst>
          </p:cNvPr>
          <p:cNvSpPr txBox="1"/>
          <p:nvPr/>
        </p:nvSpPr>
        <p:spPr>
          <a:xfrm>
            <a:off x="699301" y="2667970"/>
            <a:ext cx="2296744" cy="2793072"/>
          </a:xfrm>
          <a:prstGeom prst="rect">
            <a:avLst/>
          </a:prstGeom>
          <a:noFill/>
        </p:spPr>
        <p:txBody>
          <a:bodyPr wrap="square" rtlCol="0">
            <a:spAutoFit/>
          </a:bodyPr>
          <a:lstStyle/>
          <a:p>
            <a:pPr defTabSz="685800"/>
            <a:r>
              <a:rPr lang="en-US" altLang="ko-KR" sz="1350" dirty="0">
                <a:solidFill>
                  <a:prstClr val="black"/>
                </a:solidFill>
                <a:latin typeface="Arial"/>
                <a:ea typeface="나눔스퀘어 Light"/>
              </a:rPr>
              <a:t>Training samples: 10000</a:t>
            </a:r>
            <a:br>
              <a:rPr lang="en-US" altLang="ko-KR" sz="1350" dirty="0">
                <a:solidFill>
                  <a:prstClr val="black"/>
                </a:solidFill>
                <a:latin typeface="Arial"/>
                <a:ea typeface="나눔스퀘어 Light"/>
              </a:rPr>
            </a:br>
            <a:r>
              <a:rPr lang="en-US" altLang="ko-KR" sz="1350" dirty="0">
                <a:solidFill>
                  <a:prstClr val="black"/>
                </a:solidFill>
                <a:latin typeface="Arial"/>
                <a:ea typeface="나눔스퀘어 Light"/>
              </a:rPr>
              <a:t>Clean samples: 9000</a:t>
            </a:r>
          </a:p>
          <a:p>
            <a:pPr defTabSz="685800"/>
            <a:r>
              <a:rPr lang="en-US" altLang="ko-KR" sz="1350" dirty="0">
                <a:solidFill>
                  <a:prstClr val="black"/>
                </a:solidFill>
                <a:latin typeface="Arial"/>
                <a:ea typeface="나눔스퀘어 Light"/>
              </a:rPr>
              <a:t>Noise samples: 1000</a:t>
            </a: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Noise detect rate: </a:t>
            </a:r>
          </a:p>
          <a:p>
            <a:pPr defTabSz="685800"/>
            <a:r>
              <a:rPr lang="en-US" altLang="ko-KR" sz="1350" dirty="0">
                <a:solidFill>
                  <a:prstClr val="black"/>
                </a:solidFill>
                <a:latin typeface="Arial"/>
                <a:ea typeface="나눔스퀘어 Light"/>
              </a:rPr>
              <a:t>300/1000 = 30%</a:t>
            </a:r>
          </a:p>
          <a:p>
            <a:pPr defTabSz="685800"/>
            <a:r>
              <a:rPr lang="en-US" altLang="ko-KR" sz="1350" dirty="0">
                <a:solidFill>
                  <a:prstClr val="black"/>
                </a:solidFill>
                <a:latin typeface="Arial"/>
                <a:ea typeface="나눔스퀘어 Light"/>
              </a:rPr>
              <a:t>Case2: 90/1000 = 9%</a:t>
            </a:r>
          </a:p>
          <a:p>
            <a:pPr defTabSz="685800"/>
            <a:r>
              <a:rPr lang="en-US" altLang="ko-KR" sz="1350" dirty="0">
                <a:solidFill>
                  <a:prstClr val="black"/>
                </a:solidFill>
                <a:latin typeface="Arial"/>
                <a:ea typeface="나눔스퀘어 Light"/>
              </a:rPr>
              <a:t>Case3: 210/1000 = 21%</a:t>
            </a:r>
          </a:p>
          <a:p>
            <a:pPr defTabSz="685800"/>
            <a:endParaRPr lang="en-US" altLang="ko-KR" sz="1350" dirty="0">
              <a:solidFill>
                <a:prstClr val="black"/>
              </a:solidFill>
              <a:latin typeface="Arial"/>
              <a:ea typeface="나눔스퀘어 Light"/>
            </a:endParaRPr>
          </a:p>
          <a:p>
            <a:pPr defTabSz="685800"/>
            <a:r>
              <a:rPr lang="en-US" altLang="ko-KR" sz="1350" dirty="0">
                <a:solidFill>
                  <a:prstClr val="black"/>
                </a:solidFill>
                <a:latin typeface="Arial"/>
                <a:ea typeface="나눔스퀘어 Light"/>
              </a:rPr>
              <a:t>Abandoned clean samples: </a:t>
            </a:r>
          </a:p>
          <a:p>
            <a:pPr defTabSz="685800"/>
            <a:r>
              <a:rPr lang="en-US" altLang="ko-KR" sz="1350" dirty="0">
                <a:solidFill>
                  <a:prstClr val="black"/>
                </a:solidFill>
                <a:latin typeface="Arial"/>
                <a:ea typeface="나눔스퀘어 Light"/>
              </a:rPr>
              <a:t>976/9000 = 10.84%</a:t>
            </a:r>
          </a:p>
          <a:p>
            <a:pPr defTabSz="685800"/>
            <a:r>
              <a:rPr lang="en-US" altLang="ko-KR" sz="1350" dirty="0">
                <a:solidFill>
                  <a:prstClr val="black"/>
                </a:solidFill>
                <a:latin typeface="Arial"/>
                <a:ea typeface="나눔스퀘어 Light"/>
              </a:rPr>
              <a:t>Case2: 897/9000 = 9.97%</a:t>
            </a:r>
          </a:p>
          <a:p>
            <a:pPr defTabSz="685800"/>
            <a:r>
              <a:rPr lang="en-US" altLang="ko-KR" sz="1350" dirty="0">
                <a:solidFill>
                  <a:prstClr val="black"/>
                </a:solidFill>
                <a:latin typeface="Arial"/>
                <a:ea typeface="나눔스퀘어 Light"/>
              </a:rPr>
              <a:t>Case3: 79/9000 = 0.9%</a:t>
            </a:r>
          </a:p>
        </p:txBody>
      </p:sp>
      <p:sp>
        <p:nvSpPr>
          <p:cNvPr id="38" name="TextBox 37">
            <a:extLst>
              <a:ext uri="{FF2B5EF4-FFF2-40B4-BE49-F238E27FC236}">
                <a16:creationId xmlns:a16="http://schemas.microsoft.com/office/drawing/2014/main" id="{A325D039-07BF-4D82-9278-7355C17F3D5D}"/>
              </a:ext>
            </a:extLst>
          </p:cNvPr>
          <p:cNvSpPr txBox="1"/>
          <p:nvPr/>
        </p:nvSpPr>
        <p:spPr>
          <a:xfrm>
            <a:off x="699301" y="2173270"/>
            <a:ext cx="2639132" cy="323165"/>
          </a:xfrm>
          <a:prstGeom prst="rect">
            <a:avLst/>
          </a:prstGeom>
          <a:noFill/>
        </p:spPr>
        <p:txBody>
          <a:bodyPr wrap="square" rtlCol="0">
            <a:spAutoFit/>
          </a:bodyPr>
          <a:lstStyle/>
          <a:p>
            <a:pPr defTabSz="685800"/>
            <a:r>
              <a:rPr lang="en-US" altLang="ko-KR" sz="1500" dirty="0">
                <a:solidFill>
                  <a:prstClr val="black"/>
                </a:solidFill>
                <a:latin typeface="Arial"/>
                <a:ea typeface="나눔스퀘어 Light"/>
              </a:rPr>
              <a:t>Alpha1= 0.25, Alpha2= 0.25</a:t>
            </a:r>
            <a:endParaRPr lang="ko-KR" altLang="en-US" sz="1500" dirty="0">
              <a:solidFill>
                <a:prstClr val="black"/>
              </a:solidFill>
              <a:latin typeface="Arial"/>
              <a:ea typeface="나눔스퀘어 Light"/>
            </a:endParaRPr>
          </a:p>
        </p:txBody>
      </p:sp>
      <p:grpSp>
        <p:nvGrpSpPr>
          <p:cNvPr id="2" name="그룹 1">
            <a:extLst>
              <a:ext uri="{FF2B5EF4-FFF2-40B4-BE49-F238E27FC236}">
                <a16:creationId xmlns:a16="http://schemas.microsoft.com/office/drawing/2014/main" id="{4F89B41D-E8D4-4827-B507-B665668F2813}"/>
              </a:ext>
            </a:extLst>
          </p:cNvPr>
          <p:cNvGrpSpPr/>
          <p:nvPr/>
        </p:nvGrpSpPr>
        <p:grpSpPr>
          <a:xfrm>
            <a:off x="3518728" y="2163745"/>
            <a:ext cx="4977573" cy="3672728"/>
            <a:chOff x="3993136" y="974139"/>
            <a:chExt cx="7304517" cy="5440194"/>
          </a:xfrm>
        </p:grpSpPr>
        <p:pic>
          <p:nvPicPr>
            <p:cNvPr id="32" name="그림 31">
              <a:extLst>
                <a:ext uri="{FF2B5EF4-FFF2-40B4-BE49-F238E27FC236}">
                  <a16:creationId xmlns:a16="http://schemas.microsoft.com/office/drawing/2014/main" id="{951462C4-0038-4F54-A9DE-AC5A60BBBC87}"/>
                </a:ext>
              </a:extLst>
            </p:cNvPr>
            <p:cNvPicPr>
              <a:picLocks noChangeAspect="1"/>
            </p:cNvPicPr>
            <p:nvPr/>
          </p:nvPicPr>
          <p:blipFill>
            <a:blip r:embed="rId3"/>
            <a:stretch>
              <a:fillRect/>
            </a:stretch>
          </p:blipFill>
          <p:spPr>
            <a:xfrm>
              <a:off x="3993136" y="974139"/>
              <a:ext cx="7304517" cy="5440194"/>
            </a:xfrm>
            <a:prstGeom prst="rect">
              <a:avLst/>
            </a:prstGeom>
          </p:spPr>
        </p:pic>
        <p:sp>
          <p:nvSpPr>
            <p:cNvPr id="33" name="TextBox 32">
              <a:extLst>
                <a:ext uri="{FF2B5EF4-FFF2-40B4-BE49-F238E27FC236}">
                  <a16:creationId xmlns:a16="http://schemas.microsoft.com/office/drawing/2014/main" id="{2925F68A-F9FF-43D3-9B1A-5E6BE9F88E44}"/>
                </a:ext>
              </a:extLst>
            </p:cNvPr>
            <p:cNvSpPr txBox="1"/>
            <p:nvPr/>
          </p:nvSpPr>
          <p:spPr>
            <a:xfrm>
              <a:off x="8720356" y="4297162"/>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987</a:t>
              </a:r>
              <a:endParaRPr lang="ko-KR" altLang="en-US" sz="975" dirty="0">
                <a:solidFill>
                  <a:prstClr val="black"/>
                </a:solidFill>
                <a:latin typeface="Arial"/>
                <a:ea typeface="나눔스퀘어 Light"/>
              </a:endParaRPr>
            </a:p>
          </p:txBody>
        </p:sp>
        <p:sp>
          <p:nvSpPr>
            <p:cNvPr id="34" name="TextBox 33">
              <a:extLst>
                <a:ext uri="{FF2B5EF4-FFF2-40B4-BE49-F238E27FC236}">
                  <a16:creationId xmlns:a16="http://schemas.microsoft.com/office/drawing/2014/main" id="{68B5F9A5-554D-4C0A-B4D1-1A8A9ECC079F}"/>
                </a:ext>
              </a:extLst>
            </p:cNvPr>
            <p:cNvSpPr txBox="1"/>
            <p:nvPr/>
          </p:nvSpPr>
          <p:spPr>
            <a:xfrm>
              <a:off x="9564197" y="3620965"/>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289</a:t>
              </a:r>
              <a:endParaRPr lang="ko-KR" altLang="en-US" sz="975" dirty="0">
                <a:solidFill>
                  <a:prstClr val="black"/>
                </a:solidFill>
                <a:latin typeface="Arial"/>
                <a:ea typeface="나눔스퀘어 Light"/>
              </a:endParaRPr>
            </a:p>
          </p:txBody>
        </p:sp>
        <p:sp>
          <p:nvSpPr>
            <p:cNvPr id="36" name="TextBox 35">
              <a:extLst>
                <a:ext uri="{FF2B5EF4-FFF2-40B4-BE49-F238E27FC236}">
                  <a16:creationId xmlns:a16="http://schemas.microsoft.com/office/drawing/2014/main" id="{C872A284-D151-4860-8F47-96E7376E530F}"/>
                </a:ext>
              </a:extLst>
            </p:cNvPr>
            <p:cNvSpPr txBox="1"/>
            <p:nvPr/>
          </p:nvSpPr>
          <p:spPr>
            <a:xfrm>
              <a:off x="8368078" y="4564135"/>
              <a:ext cx="1469343" cy="341918"/>
            </a:xfrm>
            <a:prstGeom prst="rect">
              <a:avLst/>
            </a:prstGeom>
            <a:noFill/>
          </p:spPr>
          <p:txBody>
            <a:bodyPr wrap="square" rtlCol="0">
              <a:spAutoFit/>
            </a:bodyPr>
            <a:lstStyle/>
            <a:p>
              <a:pPr defTabSz="685800"/>
              <a:r>
                <a:rPr lang="en-US" altLang="ko-KR" sz="900" dirty="0">
                  <a:solidFill>
                    <a:prstClr val="black"/>
                  </a:solidFill>
                  <a:latin typeface="Arial"/>
                  <a:ea typeface="나눔스퀘어 Light"/>
                </a:rPr>
                <a:t>Noise: 90</a:t>
              </a:r>
              <a:endParaRPr lang="ko-KR" altLang="en-US" sz="900" dirty="0">
                <a:solidFill>
                  <a:prstClr val="black"/>
                </a:solidFill>
                <a:latin typeface="Arial"/>
                <a:ea typeface="나눔스퀘어 Light"/>
              </a:endParaRPr>
            </a:p>
          </p:txBody>
        </p:sp>
        <p:sp>
          <p:nvSpPr>
            <p:cNvPr id="37" name="TextBox 36">
              <a:extLst>
                <a:ext uri="{FF2B5EF4-FFF2-40B4-BE49-F238E27FC236}">
                  <a16:creationId xmlns:a16="http://schemas.microsoft.com/office/drawing/2014/main" id="{DECA3C47-5AEA-4C98-BF9B-28E8F7E12CF5}"/>
                </a:ext>
              </a:extLst>
            </p:cNvPr>
            <p:cNvSpPr txBox="1"/>
            <p:nvPr/>
          </p:nvSpPr>
          <p:spPr>
            <a:xfrm>
              <a:off x="9564197" y="3886738"/>
              <a:ext cx="1566644" cy="341918"/>
            </a:xfrm>
            <a:prstGeom prst="rect">
              <a:avLst/>
            </a:prstGeom>
            <a:noFill/>
          </p:spPr>
          <p:txBody>
            <a:bodyPr wrap="square" rtlCol="0">
              <a:spAutoFit/>
            </a:bodyPr>
            <a:lstStyle/>
            <a:p>
              <a:pPr defTabSz="685800"/>
              <a:r>
                <a:rPr lang="en-US" altLang="ko-KR" sz="900" dirty="0">
                  <a:solidFill>
                    <a:prstClr val="black"/>
                  </a:solidFill>
                  <a:latin typeface="Arial"/>
                  <a:ea typeface="나눔스퀘어 Light"/>
                </a:rPr>
                <a:t>Noise: 210</a:t>
              </a:r>
              <a:endParaRPr lang="ko-KR" altLang="en-US" sz="900" dirty="0">
                <a:solidFill>
                  <a:prstClr val="black"/>
                </a:solidFill>
                <a:latin typeface="Arial"/>
                <a:ea typeface="나눔스퀘어 Light"/>
              </a:endParaRPr>
            </a:p>
          </p:txBody>
        </p:sp>
        <p:sp>
          <p:nvSpPr>
            <p:cNvPr id="39" name="TextBox 38">
              <a:extLst>
                <a:ext uri="{FF2B5EF4-FFF2-40B4-BE49-F238E27FC236}">
                  <a16:creationId xmlns:a16="http://schemas.microsoft.com/office/drawing/2014/main" id="{3335CFF8-0DEC-45B2-AB3C-100B256FF9C3}"/>
                </a:ext>
              </a:extLst>
            </p:cNvPr>
            <p:cNvSpPr txBox="1"/>
            <p:nvPr/>
          </p:nvSpPr>
          <p:spPr>
            <a:xfrm>
              <a:off x="6190010" y="2000135"/>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987</a:t>
              </a:r>
              <a:endParaRPr lang="ko-KR" altLang="en-US" sz="975" dirty="0">
                <a:solidFill>
                  <a:prstClr val="black"/>
                </a:solidFill>
                <a:latin typeface="Arial"/>
                <a:ea typeface="나눔스퀘어 Light"/>
              </a:endParaRPr>
            </a:p>
          </p:txBody>
        </p:sp>
        <p:sp>
          <p:nvSpPr>
            <p:cNvPr id="40" name="TextBox 39">
              <a:extLst>
                <a:ext uri="{FF2B5EF4-FFF2-40B4-BE49-F238E27FC236}">
                  <a16:creationId xmlns:a16="http://schemas.microsoft.com/office/drawing/2014/main" id="{2D88ABFC-7BC8-44AF-8F15-D2974756FA2E}"/>
                </a:ext>
              </a:extLst>
            </p:cNvPr>
            <p:cNvSpPr txBox="1"/>
            <p:nvPr/>
          </p:nvSpPr>
          <p:spPr>
            <a:xfrm>
              <a:off x="6190010" y="2231132"/>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289</a:t>
              </a:r>
              <a:endParaRPr lang="ko-KR" altLang="en-US" sz="975" dirty="0">
                <a:solidFill>
                  <a:prstClr val="black"/>
                </a:solidFill>
                <a:latin typeface="Arial"/>
                <a:ea typeface="나눔스퀘어 Light"/>
              </a:endParaRPr>
            </a:p>
          </p:txBody>
        </p:sp>
        <p:sp>
          <p:nvSpPr>
            <p:cNvPr id="41" name="TextBox 40">
              <a:extLst>
                <a:ext uri="{FF2B5EF4-FFF2-40B4-BE49-F238E27FC236}">
                  <a16:creationId xmlns:a16="http://schemas.microsoft.com/office/drawing/2014/main" id="{97448D23-53FF-4D00-A8CD-B274C56715F5}"/>
                </a:ext>
              </a:extLst>
            </p:cNvPr>
            <p:cNvSpPr txBox="1"/>
            <p:nvPr/>
          </p:nvSpPr>
          <p:spPr>
            <a:xfrm>
              <a:off x="6134101" y="1749300"/>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8565</a:t>
              </a:r>
              <a:endParaRPr lang="ko-KR" altLang="en-US" sz="975" dirty="0">
                <a:solidFill>
                  <a:prstClr val="black"/>
                </a:solidFill>
                <a:latin typeface="Arial"/>
                <a:ea typeface="나눔스퀘어 Light"/>
              </a:endParaRPr>
            </a:p>
          </p:txBody>
        </p:sp>
        <p:sp>
          <p:nvSpPr>
            <p:cNvPr id="42" name="TextBox 41">
              <a:extLst>
                <a:ext uri="{FF2B5EF4-FFF2-40B4-BE49-F238E27FC236}">
                  <a16:creationId xmlns:a16="http://schemas.microsoft.com/office/drawing/2014/main" id="{3E7B3B33-5B15-483B-A762-F49C4BF22301}"/>
                </a:ext>
              </a:extLst>
            </p:cNvPr>
            <p:cNvSpPr txBox="1"/>
            <p:nvPr/>
          </p:nvSpPr>
          <p:spPr>
            <a:xfrm>
              <a:off x="6190010" y="2474345"/>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159</a:t>
              </a:r>
              <a:endParaRPr lang="ko-KR" altLang="en-US" sz="975" dirty="0">
                <a:solidFill>
                  <a:prstClr val="black"/>
                </a:solidFill>
                <a:latin typeface="Arial"/>
                <a:ea typeface="나눔스퀘어 Light"/>
              </a:endParaRPr>
            </a:p>
          </p:txBody>
        </p:sp>
        <p:sp>
          <p:nvSpPr>
            <p:cNvPr id="43" name="TextBox 42">
              <a:extLst>
                <a:ext uri="{FF2B5EF4-FFF2-40B4-BE49-F238E27FC236}">
                  <a16:creationId xmlns:a16="http://schemas.microsoft.com/office/drawing/2014/main" id="{6DFF759A-BF9D-4214-8E0C-36979E7B763D}"/>
                </a:ext>
              </a:extLst>
            </p:cNvPr>
            <p:cNvSpPr txBox="1"/>
            <p:nvPr/>
          </p:nvSpPr>
          <p:spPr>
            <a:xfrm>
              <a:off x="6096000" y="2795471"/>
              <a:ext cx="771525" cy="359014"/>
            </a:xfrm>
            <a:prstGeom prst="rect">
              <a:avLst/>
            </a:prstGeom>
            <a:noFill/>
          </p:spPr>
          <p:txBody>
            <a:bodyPr wrap="square" rtlCol="0">
              <a:spAutoFit/>
            </a:bodyPr>
            <a:lstStyle/>
            <a:p>
              <a:pPr defTabSz="685800"/>
              <a:r>
                <a:rPr lang="en-US" altLang="ko-KR" sz="975" dirty="0">
                  <a:solidFill>
                    <a:prstClr val="black"/>
                  </a:solidFill>
                  <a:latin typeface="Arial"/>
                  <a:ea typeface="나눔스퀘어 Light"/>
                </a:rPr>
                <a:t>10000</a:t>
              </a:r>
              <a:endParaRPr lang="ko-KR" altLang="en-US" sz="975" dirty="0">
                <a:solidFill>
                  <a:prstClr val="black"/>
                </a:solidFill>
                <a:latin typeface="Arial"/>
                <a:ea typeface="나눔스퀘어 Light"/>
              </a:endParaRPr>
            </a:p>
          </p:txBody>
        </p:sp>
        <p:cxnSp>
          <p:nvCxnSpPr>
            <p:cNvPr id="45" name="직선 연결선 44">
              <a:extLst>
                <a:ext uri="{FF2B5EF4-FFF2-40B4-BE49-F238E27FC236}">
                  <a16:creationId xmlns:a16="http://schemas.microsoft.com/office/drawing/2014/main" id="{3BF322AD-8FCE-49F3-BFE0-02943B2A3902}"/>
                </a:ext>
              </a:extLst>
            </p:cNvPr>
            <p:cNvCxnSpPr>
              <a:cxnSpLocks/>
            </p:cNvCxnSpPr>
            <p:nvPr/>
          </p:nvCxnSpPr>
          <p:spPr>
            <a:xfrm>
              <a:off x="5970241" y="2755178"/>
              <a:ext cx="8972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036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p:nvPr/>
        </p:nvCxnSpPr>
        <p:spPr>
          <a:xfrm>
            <a:off x="1454727" y="3882045"/>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8802" y="3208712"/>
            <a:ext cx="7360922" cy="523220"/>
          </a:xfrm>
          <a:prstGeom prst="rect">
            <a:avLst/>
          </a:prstGeom>
          <a:noFill/>
        </p:spPr>
        <p:txBody>
          <a:bodyPr wrap="square" rtlCol="0">
            <a:spAutoFit/>
          </a:bodyPr>
          <a:lstStyle/>
          <a:p>
            <a:pPr algn="ctr"/>
            <a:r>
              <a:rPr lang="ko-KR" altLang="en-US" sz="2800" b="1" dirty="0">
                <a:latin typeface="+mj-ea"/>
                <a:ea typeface="+mj-ea"/>
              </a:rPr>
              <a:t>현미경 시스템</a:t>
            </a:r>
          </a:p>
        </p:txBody>
      </p:sp>
      <p:sp>
        <p:nvSpPr>
          <p:cNvPr id="8" name="TextBox 7"/>
          <p:cNvSpPr txBox="1"/>
          <p:nvPr/>
        </p:nvSpPr>
        <p:spPr>
          <a:xfrm>
            <a:off x="818802" y="3863199"/>
            <a:ext cx="7360922" cy="400110"/>
          </a:xfrm>
          <a:prstGeom prst="rect">
            <a:avLst/>
          </a:prstGeom>
          <a:noFill/>
        </p:spPr>
        <p:txBody>
          <a:bodyPr wrap="square" rtlCol="0">
            <a:spAutoFit/>
          </a:bodyPr>
          <a:lstStyle/>
          <a:p>
            <a:pPr algn="ctr"/>
            <a:r>
              <a:rPr lang="en-US" altLang="ko-KR" sz="2000" b="1" dirty="0">
                <a:latin typeface="+mj-ea"/>
                <a:ea typeface="+mj-ea"/>
              </a:rPr>
              <a:t>Representative</a:t>
            </a:r>
            <a:r>
              <a:rPr lang="ko-KR" altLang="en-US" sz="2000" b="1" dirty="0">
                <a:latin typeface="+mj-ea"/>
                <a:ea typeface="+mj-ea"/>
              </a:rPr>
              <a:t> </a:t>
            </a:r>
            <a:r>
              <a:rPr lang="en-US" altLang="ko-KR" sz="2000" b="1" dirty="0">
                <a:latin typeface="+mj-ea"/>
                <a:ea typeface="+mj-ea"/>
              </a:rPr>
              <a:t>Model</a:t>
            </a:r>
            <a:endParaRPr lang="ko-KR" altLang="en-US" sz="2000" b="1" dirty="0">
              <a:latin typeface="+mj-ea"/>
              <a:ea typeface="+mj-ea"/>
            </a:endParaRPr>
          </a:p>
        </p:txBody>
      </p:sp>
    </p:spTree>
    <p:extLst>
      <p:ext uri="{BB962C8B-B14F-4D97-AF65-F5344CB8AC3E}">
        <p14:creationId xmlns:p14="http://schemas.microsoft.com/office/powerpoint/2010/main" val="4124355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E40A0B41-8626-46E9-993C-738A6A44574F}"/>
              </a:ext>
            </a:extLst>
          </p:cNvPr>
          <p:cNvCxnSpPr>
            <a:cxnSpLocks/>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EF6B2A-42C2-453D-B9AF-8776F5681EA9}"/>
              </a:ext>
            </a:extLst>
          </p:cNvPr>
          <p:cNvSpPr txBox="1"/>
          <p:nvPr/>
        </p:nvSpPr>
        <p:spPr>
          <a:xfrm>
            <a:off x="222085" y="91178"/>
            <a:ext cx="7360922" cy="400110"/>
          </a:xfrm>
          <a:prstGeom prst="rect">
            <a:avLst/>
          </a:prstGeom>
          <a:noFill/>
        </p:spPr>
        <p:txBody>
          <a:bodyPr wrap="square" rtlCol="0">
            <a:spAutoFit/>
          </a:bodyPr>
          <a:lstStyle/>
          <a:p>
            <a:r>
              <a:rPr lang="en-US" altLang="ko-KR" sz="2000" b="1" dirty="0">
                <a:latin typeface="+mj-ea"/>
                <a:ea typeface="+mj-ea"/>
              </a:rPr>
              <a:t>Representative Model - </a:t>
            </a:r>
            <a:r>
              <a:rPr lang="ko-KR" altLang="en-US" sz="2000" b="1" dirty="0">
                <a:latin typeface="+mj-ea"/>
                <a:ea typeface="+mj-ea"/>
              </a:rPr>
              <a:t>계획</a:t>
            </a:r>
          </a:p>
        </p:txBody>
      </p:sp>
      <p:graphicFrame>
        <p:nvGraphicFramePr>
          <p:cNvPr id="12" name="표 11">
            <a:extLst>
              <a:ext uri="{FF2B5EF4-FFF2-40B4-BE49-F238E27FC236}">
                <a16:creationId xmlns:a16="http://schemas.microsoft.com/office/drawing/2014/main" id="{49D2CC3B-2B75-49B6-BE48-F5E4781735E3}"/>
              </a:ext>
            </a:extLst>
          </p:cNvPr>
          <p:cNvGraphicFramePr>
            <a:graphicFrameLocks noGrp="1"/>
          </p:cNvGraphicFramePr>
          <p:nvPr>
            <p:extLst>
              <p:ext uri="{D42A27DB-BD31-4B8C-83A1-F6EECF244321}">
                <p14:modId xmlns:p14="http://schemas.microsoft.com/office/powerpoint/2010/main" val="3984538062"/>
              </p:ext>
            </p:extLst>
          </p:nvPr>
        </p:nvGraphicFramePr>
        <p:xfrm>
          <a:off x="695971" y="1863390"/>
          <a:ext cx="7752057" cy="426916"/>
        </p:xfrm>
        <a:graphic>
          <a:graphicData uri="http://schemas.openxmlformats.org/drawingml/2006/table">
            <a:tbl>
              <a:tblPr firstRow="1" bandRow="1">
                <a:tableStyleId>{073A0DAA-6AF3-43AB-8588-CEC1D06C72B9}</a:tableStyleId>
              </a:tblPr>
              <a:tblGrid>
                <a:gridCol w="664967">
                  <a:extLst>
                    <a:ext uri="{9D8B030D-6E8A-4147-A177-3AD203B41FA5}">
                      <a16:colId xmlns:a16="http://schemas.microsoft.com/office/drawing/2014/main" val="4022914836"/>
                    </a:ext>
                  </a:extLst>
                </a:gridCol>
                <a:gridCol w="2992714">
                  <a:extLst>
                    <a:ext uri="{9D8B030D-6E8A-4147-A177-3AD203B41FA5}">
                      <a16:colId xmlns:a16="http://schemas.microsoft.com/office/drawing/2014/main" val="825788127"/>
                    </a:ext>
                  </a:extLst>
                </a:gridCol>
                <a:gridCol w="341198">
                  <a:extLst>
                    <a:ext uri="{9D8B030D-6E8A-4147-A177-3AD203B41FA5}">
                      <a16:colId xmlns:a16="http://schemas.microsoft.com/office/drawing/2014/main" val="4251070865"/>
                    </a:ext>
                  </a:extLst>
                </a:gridCol>
                <a:gridCol w="341198">
                  <a:extLst>
                    <a:ext uri="{9D8B030D-6E8A-4147-A177-3AD203B41FA5}">
                      <a16:colId xmlns:a16="http://schemas.microsoft.com/office/drawing/2014/main" val="3094724151"/>
                    </a:ext>
                  </a:extLst>
                </a:gridCol>
                <a:gridCol w="341198">
                  <a:extLst>
                    <a:ext uri="{9D8B030D-6E8A-4147-A177-3AD203B41FA5}">
                      <a16:colId xmlns:a16="http://schemas.microsoft.com/office/drawing/2014/main" val="225462894"/>
                    </a:ext>
                  </a:extLst>
                </a:gridCol>
                <a:gridCol w="341198">
                  <a:extLst>
                    <a:ext uri="{9D8B030D-6E8A-4147-A177-3AD203B41FA5}">
                      <a16:colId xmlns:a16="http://schemas.microsoft.com/office/drawing/2014/main" val="764553121"/>
                    </a:ext>
                  </a:extLst>
                </a:gridCol>
                <a:gridCol w="341198">
                  <a:extLst>
                    <a:ext uri="{9D8B030D-6E8A-4147-A177-3AD203B41FA5}">
                      <a16:colId xmlns:a16="http://schemas.microsoft.com/office/drawing/2014/main" val="3167047712"/>
                    </a:ext>
                  </a:extLst>
                </a:gridCol>
                <a:gridCol w="341198">
                  <a:extLst>
                    <a:ext uri="{9D8B030D-6E8A-4147-A177-3AD203B41FA5}">
                      <a16:colId xmlns:a16="http://schemas.microsoft.com/office/drawing/2014/main" val="3197140845"/>
                    </a:ext>
                  </a:extLst>
                </a:gridCol>
                <a:gridCol w="341198">
                  <a:extLst>
                    <a:ext uri="{9D8B030D-6E8A-4147-A177-3AD203B41FA5}">
                      <a16:colId xmlns:a16="http://schemas.microsoft.com/office/drawing/2014/main" val="3236718782"/>
                    </a:ext>
                  </a:extLst>
                </a:gridCol>
                <a:gridCol w="341198">
                  <a:extLst>
                    <a:ext uri="{9D8B030D-6E8A-4147-A177-3AD203B41FA5}">
                      <a16:colId xmlns:a16="http://schemas.microsoft.com/office/drawing/2014/main" val="614288111"/>
                    </a:ext>
                  </a:extLst>
                </a:gridCol>
                <a:gridCol w="341198">
                  <a:extLst>
                    <a:ext uri="{9D8B030D-6E8A-4147-A177-3AD203B41FA5}">
                      <a16:colId xmlns:a16="http://schemas.microsoft.com/office/drawing/2014/main" val="1668884056"/>
                    </a:ext>
                  </a:extLst>
                </a:gridCol>
                <a:gridCol w="341198">
                  <a:extLst>
                    <a:ext uri="{9D8B030D-6E8A-4147-A177-3AD203B41FA5}">
                      <a16:colId xmlns:a16="http://schemas.microsoft.com/office/drawing/2014/main" val="4269505340"/>
                    </a:ext>
                  </a:extLst>
                </a:gridCol>
                <a:gridCol w="341198">
                  <a:extLst>
                    <a:ext uri="{9D8B030D-6E8A-4147-A177-3AD203B41FA5}">
                      <a16:colId xmlns:a16="http://schemas.microsoft.com/office/drawing/2014/main" val="2460013341"/>
                    </a:ext>
                  </a:extLst>
                </a:gridCol>
                <a:gridCol w="341198">
                  <a:extLst>
                    <a:ext uri="{9D8B030D-6E8A-4147-A177-3AD203B41FA5}">
                      <a16:colId xmlns:a16="http://schemas.microsoft.com/office/drawing/2014/main" val="2893381673"/>
                    </a:ext>
                  </a:extLst>
                </a:gridCol>
              </a:tblGrid>
              <a:tr h="426916">
                <a:tc>
                  <a:txBody>
                    <a:bodyPr/>
                    <a:lstStyle/>
                    <a:p>
                      <a:pPr algn="ctr" latinLnBrk="1"/>
                      <a:endParaRPr lang="ko-KR" altLang="en-US" sz="1200" dirty="0"/>
                    </a:p>
                  </a:txBody>
                  <a:tcPr anchor="ctr"/>
                </a:tc>
                <a:tc>
                  <a:txBody>
                    <a:bodyPr/>
                    <a:lstStyle/>
                    <a:p>
                      <a:pPr algn="ctr" latinLnBrk="1"/>
                      <a:r>
                        <a:rPr lang="ko-KR" altLang="en-US" sz="1200" dirty="0"/>
                        <a:t>목표</a:t>
                      </a:r>
                    </a:p>
                  </a:txBody>
                  <a:tcPr anchor="ctr"/>
                </a:tc>
                <a:tc>
                  <a:txBody>
                    <a:bodyPr/>
                    <a:lstStyle/>
                    <a:p>
                      <a:pPr algn="ctr" latinLnBrk="1"/>
                      <a:r>
                        <a:rPr lang="en-US" altLang="ko-KR" sz="1200" dirty="0"/>
                        <a:t>3</a:t>
                      </a:r>
                      <a:endParaRPr lang="ko-KR" altLang="en-US" sz="1200" dirty="0"/>
                    </a:p>
                  </a:txBody>
                  <a:tcPr anchor="ctr"/>
                </a:tc>
                <a:tc>
                  <a:txBody>
                    <a:bodyPr/>
                    <a:lstStyle/>
                    <a:p>
                      <a:pPr algn="ctr" latinLnBrk="1"/>
                      <a:r>
                        <a:rPr lang="en-US" altLang="ko-KR" sz="1200" dirty="0"/>
                        <a:t>4</a:t>
                      </a:r>
                      <a:endParaRPr lang="ko-KR" altLang="en-US" sz="1200" dirty="0"/>
                    </a:p>
                  </a:txBody>
                  <a:tcPr anchor="ctr"/>
                </a:tc>
                <a:tc>
                  <a:txBody>
                    <a:bodyPr/>
                    <a:lstStyle/>
                    <a:p>
                      <a:pPr algn="ctr" latinLnBrk="1"/>
                      <a:r>
                        <a:rPr lang="en-US" altLang="ko-KR" sz="1200" dirty="0"/>
                        <a:t>5</a:t>
                      </a:r>
                      <a:endParaRPr lang="ko-KR" altLang="en-US" sz="1200" dirty="0"/>
                    </a:p>
                  </a:txBody>
                  <a:tcPr anchor="ctr"/>
                </a:tc>
                <a:tc>
                  <a:txBody>
                    <a:bodyPr/>
                    <a:lstStyle/>
                    <a:p>
                      <a:pPr algn="ctr" latinLnBrk="1"/>
                      <a:r>
                        <a:rPr lang="en-US" altLang="ko-KR" sz="1200" dirty="0"/>
                        <a:t>6</a:t>
                      </a:r>
                      <a:endParaRPr lang="ko-KR" altLang="en-US" sz="1200" dirty="0"/>
                    </a:p>
                  </a:txBody>
                  <a:tcPr anchor="ctr"/>
                </a:tc>
                <a:tc>
                  <a:txBody>
                    <a:bodyPr/>
                    <a:lstStyle/>
                    <a:p>
                      <a:pPr algn="ctr" latinLnBrk="1"/>
                      <a:r>
                        <a:rPr lang="en-US" altLang="ko-KR" sz="1200" dirty="0"/>
                        <a:t>7</a:t>
                      </a:r>
                      <a:endParaRPr lang="ko-KR" altLang="en-US" sz="1200" dirty="0"/>
                    </a:p>
                  </a:txBody>
                  <a:tcPr anchor="ctr"/>
                </a:tc>
                <a:tc>
                  <a:txBody>
                    <a:bodyPr/>
                    <a:lstStyle/>
                    <a:p>
                      <a:pPr algn="ctr" latinLnBrk="1"/>
                      <a:r>
                        <a:rPr lang="en-US" altLang="ko-KR" sz="1200" dirty="0"/>
                        <a:t>8</a:t>
                      </a:r>
                      <a:endParaRPr lang="ko-KR" altLang="en-US" sz="1200" dirty="0"/>
                    </a:p>
                  </a:txBody>
                  <a:tcPr anchor="ctr"/>
                </a:tc>
                <a:tc>
                  <a:txBody>
                    <a:bodyPr/>
                    <a:lstStyle/>
                    <a:p>
                      <a:pPr algn="ctr" latinLnBrk="1"/>
                      <a:r>
                        <a:rPr lang="en-US" altLang="ko-KR" sz="1200" dirty="0"/>
                        <a:t>9</a:t>
                      </a:r>
                      <a:endParaRPr lang="ko-KR" altLang="en-US" sz="1200" dirty="0"/>
                    </a:p>
                  </a:txBody>
                  <a:tcPr anchor="ctr"/>
                </a:tc>
                <a:tc>
                  <a:txBody>
                    <a:bodyPr/>
                    <a:lstStyle/>
                    <a:p>
                      <a:pPr algn="ctr" latinLnBrk="1"/>
                      <a:r>
                        <a:rPr lang="en-US" altLang="ko-KR" sz="1200" dirty="0"/>
                        <a:t>10</a:t>
                      </a:r>
                      <a:endParaRPr lang="ko-KR" altLang="en-US" sz="1200" dirty="0"/>
                    </a:p>
                  </a:txBody>
                  <a:tcPr anchor="ctr"/>
                </a:tc>
                <a:tc>
                  <a:txBody>
                    <a:bodyPr/>
                    <a:lstStyle/>
                    <a:p>
                      <a:pPr algn="ctr" latinLnBrk="1"/>
                      <a:r>
                        <a:rPr lang="en-US" altLang="ko-KR" sz="1200" dirty="0"/>
                        <a:t>11</a:t>
                      </a:r>
                      <a:endParaRPr lang="ko-KR" altLang="en-US" sz="1200" dirty="0"/>
                    </a:p>
                  </a:txBody>
                  <a:tcPr anchor="ctr"/>
                </a:tc>
                <a:tc>
                  <a:txBody>
                    <a:bodyPr/>
                    <a:lstStyle/>
                    <a:p>
                      <a:pPr algn="ctr" latinLnBrk="1"/>
                      <a:r>
                        <a:rPr lang="en-US" altLang="ko-KR" sz="1200" dirty="0"/>
                        <a:t>12</a:t>
                      </a:r>
                      <a:endParaRPr lang="ko-KR" altLang="en-US" sz="1200" dirty="0"/>
                    </a:p>
                  </a:txBody>
                  <a:tcPr anchor="ctr"/>
                </a:tc>
                <a:tc>
                  <a:txBody>
                    <a:bodyPr/>
                    <a:lstStyle/>
                    <a:p>
                      <a:pPr algn="ctr" latinLnBrk="1"/>
                      <a:r>
                        <a:rPr lang="en-US" altLang="ko-KR" sz="1200" dirty="0"/>
                        <a:t>1</a:t>
                      </a:r>
                      <a:endParaRPr lang="ko-KR" altLang="en-US" sz="1200" dirty="0"/>
                    </a:p>
                  </a:txBody>
                  <a:tcPr anchor="ctr"/>
                </a:tc>
                <a:tc>
                  <a:txBody>
                    <a:bodyPr/>
                    <a:lstStyle/>
                    <a:p>
                      <a:pPr algn="ctr" latinLnBrk="1"/>
                      <a:r>
                        <a:rPr lang="en-US" altLang="ko-KR" sz="1200" dirty="0"/>
                        <a:t>2</a:t>
                      </a:r>
                      <a:endParaRPr lang="ko-KR" altLang="en-US" sz="1200" dirty="0"/>
                    </a:p>
                  </a:txBody>
                  <a:tcPr anchor="ctr"/>
                </a:tc>
                <a:extLst>
                  <a:ext uri="{0D108BD9-81ED-4DB2-BD59-A6C34878D82A}">
                    <a16:rowId xmlns:a16="http://schemas.microsoft.com/office/drawing/2014/main" val="3698948255"/>
                  </a:ext>
                </a:extLst>
              </a:tr>
            </a:tbl>
          </a:graphicData>
        </a:graphic>
      </p:graphicFrame>
      <p:graphicFrame>
        <p:nvGraphicFramePr>
          <p:cNvPr id="13" name="표 12">
            <a:extLst>
              <a:ext uri="{FF2B5EF4-FFF2-40B4-BE49-F238E27FC236}">
                <a16:creationId xmlns:a16="http://schemas.microsoft.com/office/drawing/2014/main" id="{B8C4C7C4-9688-49F3-BE76-678FD80A71CE}"/>
              </a:ext>
            </a:extLst>
          </p:cNvPr>
          <p:cNvGraphicFramePr>
            <a:graphicFrameLocks noGrp="1"/>
          </p:cNvGraphicFramePr>
          <p:nvPr>
            <p:extLst>
              <p:ext uri="{D42A27DB-BD31-4B8C-83A1-F6EECF244321}">
                <p14:modId xmlns:p14="http://schemas.microsoft.com/office/powerpoint/2010/main" val="3074885181"/>
              </p:ext>
            </p:extLst>
          </p:nvPr>
        </p:nvGraphicFramePr>
        <p:xfrm>
          <a:off x="695970" y="2268951"/>
          <a:ext cx="7752057" cy="2149950"/>
        </p:xfrm>
        <a:graphic>
          <a:graphicData uri="http://schemas.openxmlformats.org/drawingml/2006/table">
            <a:tbl>
              <a:tblPr bandRow="1">
                <a:tableStyleId>{073A0DAA-6AF3-43AB-8588-CEC1D06C72B9}</a:tableStyleId>
              </a:tblPr>
              <a:tblGrid>
                <a:gridCol w="664967">
                  <a:extLst>
                    <a:ext uri="{9D8B030D-6E8A-4147-A177-3AD203B41FA5}">
                      <a16:colId xmlns:a16="http://schemas.microsoft.com/office/drawing/2014/main" val="2358923612"/>
                    </a:ext>
                  </a:extLst>
                </a:gridCol>
                <a:gridCol w="2992714">
                  <a:extLst>
                    <a:ext uri="{9D8B030D-6E8A-4147-A177-3AD203B41FA5}">
                      <a16:colId xmlns:a16="http://schemas.microsoft.com/office/drawing/2014/main" val="3851682592"/>
                    </a:ext>
                  </a:extLst>
                </a:gridCol>
                <a:gridCol w="341198">
                  <a:extLst>
                    <a:ext uri="{9D8B030D-6E8A-4147-A177-3AD203B41FA5}">
                      <a16:colId xmlns:a16="http://schemas.microsoft.com/office/drawing/2014/main" val="1142334778"/>
                    </a:ext>
                  </a:extLst>
                </a:gridCol>
                <a:gridCol w="341198">
                  <a:extLst>
                    <a:ext uri="{9D8B030D-6E8A-4147-A177-3AD203B41FA5}">
                      <a16:colId xmlns:a16="http://schemas.microsoft.com/office/drawing/2014/main" val="572627156"/>
                    </a:ext>
                  </a:extLst>
                </a:gridCol>
                <a:gridCol w="341198">
                  <a:extLst>
                    <a:ext uri="{9D8B030D-6E8A-4147-A177-3AD203B41FA5}">
                      <a16:colId xmlns:a16="http://schemas.microsoft.com/office/drawing/2014/main" val="4135428293"/>
                    </a:ext>
                  </a:extLst>
                </a:gridCol>
                <a:gridCol w="341198">
                  <a:extLst>
                    <a:ext uri="{9D8B030D-6E8A-4147-A177-3AD203B41FA5}">
                      <a16:colId xmlns:a16="http://schemas.microsoft.com/office/drawing/2014/main" val="814722337"/>
                    </a:ext>
                  </a:extLst>
                </a:gridCol>
                <a:gridCol w="341198">
                  <a:extLst>
                    <a:ext uri="{9D8B030D-6E8A-4147-A177-3AD203B41FA5}">
                      <a16:colId xmlns:a16="http://schemas.microsoft.com/office/drawing/2014/main" val="1154064836"/>
                    </a:ext>
                  </a:extLst>
                </a:gridCol>
                <a:gridCol w="341198">
                  <a:extLst>
                    <a:ext uri="{9D8B030D-6E8A-4147-A177-3AD203B41FA5}">
                      <a16:colId xmlns:a16="http://schemas.microsoft.com/office/drawing/2014/main" val="597902588"/>
                    </a:ext>
                  </a:extLst>
                </a:gridCol>
                <a:gridCol w="341198">
                  <a:extLst>
                    <a:ext uri="{9D8B030D-6E8A-4147-A177-3AD203B41FA5}">
                      <a16:colId xmlns:a16="http://schemas.microsoft.com/office/drawing/2014/main" val="2857064770"/>
                    </a:ext>
                  </a:extLst>
                </a:gridCol>
                <a:gridCol w="341198">
                  <a:extLst>
                    <a:ext uri="{9D8B030D-6E8A-4147-A177-3AD203B41FA5}">
                      <a16:colId xmlns:a16="http://schemas.microsoft.com/office/drawing/2014/main" val="3450672978"/>
                    </a:ext>
                  </a:extLst>
                </a:gridCol>
                <a:gridCol w="341198">
                  <a:extLst>
                    <a:ext uri="{9D8B030D-6E8A-4147-A177-3AD203B41FA5}">
                      <a16:colId xmlns:a16="http://schemas.microsoft.com/office/drawing/2014/main" val="2347773171"/>
                    </a:ext>
                  </a:extLst>
                </a:gridCol>
                <a:gridCol w="341198">
                  <a:extLst>
                    <a:ext uri="{9D8B030D-6E8A-4147-A177-3AD203B41FA5}">
                      <a16:colId xmlns:a16="http://schemas.microsoft.com/office/drawing/2014/main" val="948725529"/>
                    </a:ext>
                  </a:extLst>
                </a:gridCol>
                <a:gridCol w="341198">
                  <a:extLst>
                    <a:ext uri="{9D8B030D-6E8A-4147-A177-3AD203B41FA5}">
                      <a16:colId xmlns:a16="http://schemas.microsoft.com/office/drawing/2014/main" val="1600858965"/>
                    </a:ext>
                  </a:extLst>
                </a:gridCol>
                <a:gridCol w="341198">
                  <a:extLst>
                    <a:ext uri="{9D8B030D-6E8A-4147-A177-3AD203B41FA5}">
                      <a16:colId xmlns:a16="http://schemas.microsoft.com/office/drawing/2014/main" val="2837868992"/>
                    </a:ext>
                  </a:extLst>
                </a:gridCol>
              </a:tblGrid>
              <a:tr h="350890">
                <a:tc>
                  <a:txBody>
                    <a:bodyPr/>
                    <a:lstStyle/>
                    <a:p>
                      <a:pPr algn="ctr" latinLnBrk="1"/>
                      <a:r>
                        <a:rPr lang="en-US" altLang="ko-KR" sz="1200" dirty="0"/>
                        <a:t>1</a:t>
                      </a:r>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l" latinLnBrk="1"/>
                      <a:r>
                        <a:rPr lang="en-US" altLang="ko-KR" sz="1200" b="1" dirty="0"/>
                        <a:t>representative </a:t>
                      </a:r>
                      <a:r>
                        <a:rPr lang="ko-KR" altLang="en-US" sz="1200" b="1" dirty="0"/>
                        <a:t>모델 연구 </a:t>
                      </a:r>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tc>
                  <a:txBody>
                    <a:bodyPr/>
                    <a:lstStyle/>
                    <a:p>
                      <a:pPr algn="ctr" latinLnBrk="1"/>
                      <a:endParaRPr lang="ko-KR" altLang="en-US" sz="1200"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3778097"/>
                  </a:ext>
                </a:extLst>
              </a:tr>
              <a:tr h="350890">
                <a:tc>
                  <a:txBody>
                    <a:bodyPr/>
                    <a:lstStyle/>
                    <a:p>
                      <a:pPr algn="ctr" latinLnBrk="1"/>
                      <a:r>
                        <a:rPr lang="en-US" altLang="ko-KR" sz="1200" dirty="0"/>
                        <a:t>2</a:t>
                      </a:r>
                      <a:endParaRPr lang="ko-KR" altLang="en-US" sz="1200" dirty="0"/>
                    </a:p>
                  </a:txBody>
                  <a:tcPr anchor="ctr"/>
                </a:tc>
                <a:tc>
                  <a:txBody>
                    <a:bodyPr/>
                    <a:lstStyle/>
                    <a:p>
                      <a:pPr algn="l" latinLnBrk="1"/>
                      <a:r>
                        <a:rPr lang="ko-KR" altLang="en-US" sz="1200" b="1" dirty="0" err="1"/>
                        <a:t>데이터셋</a:t>
                      </a:r>
                      <a:r>
                        <a:rPr lang="ko-KR" altLang="en-US" sz="1200" b="1" dirty="0"/>
                        <a:t> 수집 및 확보</a:t>
                      </a:r>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extLst>
                  <a:ext uri="{0D108BD9-81ED-4DB2-BD59-A6C34878D82A}">
                    <a16:rowId xmlns:a16="http://schemas.microsoft.com/office/drawing/2014/main" val="1310964766"/>
                  </a:ext>
                </a:extLst>
              </a:tr>
              <a:tr h="350890">
                <a:tc>
                  <a:txBody>
                    <a:bodyPr/>
                    <a:lstStyle/>
                    <a:p>
                      <a:pPr algn="ctr" latinLnBrk="1"/>
                      <a:r>
                        <a:rPr lang="en-US" altLang="ko-KR" sz="1200" dirty="0"/>
                        <a:t>3</a:t>
                      </a:r>
                      <a:endParaRPr lang="ko-KR" altLang="en-US" sz="1200" dirty="0"/>
                    </a:p>
                  </a:txBody>
                  <a:tcPr anchor="ctr"/>
                </a:tc>
                <a:tc>
                  <a:txBody>
                    <a:bodyPr/>
                    <a:lstStyle/>
                    <a:p>
                      <a:pPr algn="l" latinLnBrk="1"/>
                      <a:r>
                        <a:rPr lang="ko-KR" altLang="en-US" sz="1200" b="1" dirty="0"/>
                        <a:t>중요 이미지 획득 알고리즘 연구 및 개발</a:t>
                      </a:r>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extLst>
                  <a:ext uri="{0D108BD9-81ED-4DB2-BD59-A6C34878D82A}">
                    <a16:rowId xmlns:a16="http://schemas.microsoft.com/office/drawing/2014/main" val="4130827920"/>
                  </a:ext>
                </a:extLst>
              </a:tr>
              <a:tr h="152400">
                <a:tc>
                  <a:txBody>
                    <a:bodyPr/>
                    <a:lstStyle/>
                    <a:p>
                      <a:pPr algn="ctr" latinLnBrk="1"/>
                      <a:r>
                        <a:rPr lang="en-US" altLang="ko-KR" sz="1200" dirty="0"/>
                        <a:t>4</a:t>
                      </a:r>
                      <a:endParaRPr lang="ko-KR" altLang="en-US" sz="1200" dirty="0"/>
                    </a:p>
                  </a:txBody>
                  <a:tcPr anchor="ctr"/>
                </a:tc>
                <a:tc>
                  <a:txBody>
                    <a:bodyPr/>
                    <a:lstStyle/>
                    <a:p>
                      <a:pPr algn="l" latinLnBrk="1"/>
                      <a:r>
                        <a:rPr lang="en-US" altLang="ko-KR" sz="1200" b="1" dirty="0"/>
                        <a:t> representative </a:t>
                      </a:r>
                      <a:r>
                        <a:rPr lang="ko-KR" altLang="en-US" sz="1200" b="1" dirty="0"/>
                        <a:t>모델 개발</a:t>
                      </a:r>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extLst>
                  <a:ext uri="{0D108BD9-81ED-4DB2-BD59-A6C34878D82A}">
                    <a16:rowId xmlns:a16="http://schemas.microsoft.com/office/drawing/2014/main" val="2034121839"/>
                  </a:ext>
                </a:extLst>
              </a:tr>
              <a:tr h="152400">
                <a:tc>
                  <a:txBody>
                    <a:bodyPr/>
                    <a:lstStyle/>
                    <a:p>
                      <a:pPr algn="ctr" latinLnBrk="1"/>
                      <a:r>
                        <a:rPr lang="en-US" altLang="ko-KR" sz="1200" dirty="0"/>
                        <a:t>5</a:t>
                      </a:r>
                      <a:endParaRPr lang="ko-KR" altLang="en-US" sz="1200" dirty="0"/>
                    </a:p>
                  </a:txBody>
                  <a:tcPr anchor="ctr"/>
                </a:tc>
                <a:tc>
                  <a:txBody>
                    <a:bodyPr/>
                    <a:lstStyle/>
                    <a:p>
                      <a:pPr algn="l" latinLnBrk="1"/>
                      <a:r>
                        <a:rPr lang="en-US" altLang="ko-KR" sz="1200" b="1" dirty="0"/>
                        <a:t>representative </a:t>
                      </a:r>
                      <a:r>
                        <a:rPr lang="ko-KR" altLang="en-US" sz="1200" b="1" dirty="0"/>
                        <a:t>모델 비교 실험</a:t>
                      </a:r>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extLst>
                  <a:ext uri="{0D108BD9-81ED-4DB2-BD59-A6C34878D82A}">
                    <a16:rowId xmlns:a16="http://schemas.microsoft.com/office/drawing/2014/main" val="2537329736"/>
                  </a:ext>
                </a:extLst>
              </a:tr>
              <a:tr h="175445">
                <a:tc>
                  <a:txBody>
                    <a:bodyPr/>
                    <a:lstStyle/>
                    <a:p>
                      <a:pPr algn="ctr" latinLnBrk="1"/>
                      <a:r>
                        <a:rPr lang="en-US" altLang="ko-KR" sz="1200" dirty="0"/>
                        <a:t>6</a:t>
                      </a:r>
                      <a:endParaRPr lang="ko-KR" altLang="en-US" sz="1200" dirty="0"/>
                    </a:p>
                  </a:txBody>
                  <a:tcPr anchor="ctr"/>
                </a:tc>
                <a:tc>
                  <a:txBody>
                    <a:bodyPr/>
                    <a:lstStyle/>
                    <a:p>
                      <a:pPr algn="l" latinLnBrk="1"/>
                      <a:r>
                        <a:rPr lang="ko-KR" altLang="en-US" sz="1200" b="1" dirty="0"/>
                        <a:t>모델 정성 평가</a:t>
                      </a:r>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tc>
                  <a:txBody>
                    <a:bodyPr/>
                    <a:lstStyle/>
                    <a:p>
                      <a:pPr algn="ctr" latinLnBrk="1"/>
                      <a:endParaRPr lang="ko-KR" altLang="en-US" sz="1200" dirty="0"/>
                    </a:p>
                  </a:txBody>
                  <a:tcPr anchor="ctr"/>
                </a:tc>
                <a:extLst>
                  <a:ext uri="{0D108BD9-81ED-4DB2-BD59-A6C34878D82A}">
                    <a16:rowId xmlns:a16="http://schemas.microsoft.com/office/drawing/2014/main" val="2966222673"/>
                  </a:ext>
                </a:extLst>
              </a:tr>
              <a:tr h="175445">
                <a:tc>
                  <a:txBody>
                    <a:bodyPr/>
                    <a:lstStyle/>
                    <a:p>
                      <a:pPr algn="ctr" latinLnBrk="1"/>
                      <a:r>
                        <a:rPr lang="en-US" altLang="ko-KR" sz="1200" dirty="0"/>
                        <a:t>7</a:t>
                      </a:r>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t>타 모듈과의 연계 실험</a:t>
                      </a:r>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tc>
                  <a:txBody>
                    <a:bodyPr/>
                    <a:lstStyle/>
                    <a:p>
                      <a:pPr algn="ctr" latinLnBrk="1"/>
                      <a:endParaRPr lang="ko-KR" altLang="en-US" sz="12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3400582"/>
                  </a:ext>
                </a:extLst>
              </a:tr>
            </a:tbl>
          </a:graphicData>
        </a:graphic>
      </p:graphicFrame>
      <p:sp>
        <p:nvSpPr>
          <p:cNvPr id="14" name="직사각형 13">
            <a:extLst>
              <a:ext uri="{FF2B5EF4-FFF2-40B4-BE49-F238E27FC236}">
                <a16:creationId xmlns:a16="http://schemas.microsoft.com/office/drawing/2014/main" id="{72FB110D-8AAB-43B6-9889-54E4B4590A44}"/>
              </a:ext>
            </a:extLst>
          </p:cNvPr>
          <p:cNvSpPr/>
          <p:nvPr/>
        </p:nvSpPr>
        <p:spPr>
          <a:xfrm>
            <a:off x="6025324" y="2747622"/>
            <a:ext cx="699745"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04AC4D15-8212-49AE-AF31-C56577F6D659}"/>
              </a:ext>
            </a:extLst>
          </p:cNvPr>
          <p:cNvSpPr/>
          <p:nvPr/>
        </p:nvSpPr>
        <p:spPr>
          <a:xfrm>
            <a:off x="6947915" y="3422806"/>
            <a:ext cx="1138215" cy="1164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F2EA2F42-41E6-404F-9A25-61841876B150}"/>
              </a:ext>
            </a:extLst>
          </p:cNvPr>
          <p:cNvSpPr/>
          <p:nvPr/>
        </p:nvSpPr>
        <p:spPr>
          <a:xfrm>
            <a:off x="7583627" y="3686625"/>
            <a:ext cx="667077" cy="1164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8C0CF64-73AC-4DC9-8231-6ED94F494E89}"/>
              </a:ext>
            </a:extLst>
          </p:cNvPr>
          <p:cNvSpPr/>
          <p:nvPr/>
        </p:nvSpPr>
        <p:spPr>
          <a:xfrm>
            <a:off x="5335190" y="2424747"/>
            <a:ext cx="1578332" cy="11707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EA0EBE5E-C57B-49E3-B28C-DC1A22037A71}"/>
              </a:ext>
            </a:extLst>
          </p:cNvPr>
          <p:cNvSpPr/>
          <p:nvPr/>
        </p:nvSpPr>
        <p:spPr>
          <a:xfrm>
            <a:off x="6258389" y="3085314"/>
            <a:ext cx="1836668"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BA0309CD-BA82-4A89-AA9D-4D7081CC1D9B}"/>
              </a:ext>
            </a:extLst>
          </p:cNvPr>
          <p:cNvSpPr/>
          <p:nvPr/>
        </p:nvSpPr>
        <p:spPr>
          <a:xfrm>
            <a:off x="7778344" y="3947791"/>
            <a:ext cx="471311"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42D8CF4C-0A66-4B9A-8243-06C2FF979A1A}"/>
              </a:ext>
            </a:extLst>
          </p:cNvPr>
          <p:cNvSpPr/>
          <p:nvPr/>
        </p:nvSpPr>
        <p:spPr>
          <a:xfrm>
            <a:off x="5335189" y="2424747"/>
            <a:ext cx="572692" cy="1170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EB28BC8A-7E24-4977-A2DD-8FDB332A3F0A}"/>
              </a:ext>
            </a:extLst>
          </p:cNvPr>
          <p:cNvSpPr/>
          <p:nvPr/>
        </p:nvSpPr>
        <p:spPr>
          <a:xfrm>
            <a:off x="7919093" y="4231530"/>
            <a:ext cx="352623"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a16="http://schemas.microsoft.com/office/drawing/2014/main" id="{8AE16A03-C9EF-4B81-B340-8453BFC393A1}"/>
              </a:ext>
            </a:extLst>
          </p:cNvPr>
          <p:cNvSpPr txBox="1"/>
          <p:nvPr/>
        </p:nvSpPr>
        <p:spPr>
          <a:xfrm>
            <a:off x="620468" y="1593713"/>
            <a:ext cx="4035105" cy="307777"/>
          </a:xfrm>
          <a:prstGeom prst="rect">
            <a:avLst/>
          </a:prstGeom>
          <a:noFill/>
        </p:spPr>
        <p:txBody>
          <a:bodyPr wrap="square" rtlCol="0">
            <a:spAutoFit/>
          </a:bodyPr>
          <a:lstStyle/>
          <a:p>
            <a:r>
              <a:rPr lang="ko-KR" altLang="en-US" sz="1400" b="1" dirty="0">
                <a:latin typeface="Arial Rounded MT Bold" panose="020F0704030504030204" pitchFamily="34" charset="0"/>
              </a:rPr>
              <a:t>프로세스 담당자 </a:t>
            </a:r>
            <a:r>
              <a:rPr lang="en-US" altLang="ko-KR" sz="1400" b="1" dirty="0">
                <a:latin typeface="Arial Rounded MT Bold" panose="020F0704030504030204" pitchFamily="34" charset="0"/>
              </a:rPr>
              <a:t>: </a:t>
            </a:r>
            <a:r>
              <a:rPr lang="ko-KR" altLang="en-US" sz="1400" b="1" dirty="0" err="1">
                <a:latin typeface="Arial Rounded MT Bold" panose="020F0704030504030204" pitchFamily="34" charset="0"/>
              </a:rPr>
              <a:t>홍성래</a:t>
            </a:r>
            <a:endParaRPr lang="ko-KR" altLang="en-US" sz="1400" b="1" dirty="0">
              <a:latin typeface="Arial Rounded MT Bold" panose="020F0704030504030204" pitchFamily="34" charset="0"/>
            </a:endParaRPr>
          </a:p>
        </p:txBody>
      </p:sp>
    </p:spTree>
    <p:extLst>
      <p:ext uri="{BB962C8B-B14F-4D97-AF65-F5344CB8AC3E}">
        <p14:creationId xmlns:p14="http://schemas.microsoft.com/office/powerpoint/2010/main" val="1248152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360D3261-F967-404E-97D4-CB3FB5128EAD}"/>
              </a:ext>
            </a:extLst>
          </p:cNvPr>
          <p:cNvCxnSpPr>
            <a:cxnSpLocks/>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D7E6FB-B2FB-40E8-B4A1-06B2032C82C7}"/>
              </a:ext>
            </a:extLst>
          </p:cNvPr>
          <p:cNvSpPr txBox="1"/>
          <p:nvPr/>
        </p:nvSpPr>
        <p:spPr>
          <a:xfrm>
            <a:off x="222085" y="91178"/>
            <a:ext cx="7360922" cy="400110"/>
          </a:xfrm>
          <a:prstGeom prst="rect">
            <a:avLst/>
          </a:prstGeom>
          <a:noFill/>
        </p:spPr>
        <p:txBody>
          <a:bodyPr wrap="square" rtlCol="0">
            <a:spAutoFit/>
          </a:bodyPr>
          <a:lstStyle/>
          <a:p>
            <a:r>
              <a:rPr lang="en-US" altLang="ko-KR" sz="2000" b="1" dirty="0">
                <a:latin typeface="+mj-ea"/>
                <a:ea typeface="+mj-ea"/>
              </a:rPr>
              <a:t>Representative Model</a:t>
            </a:r>
            <a:r>
              <a:rPr lang="en-US" altLang="ko-KR" sz="2000" b="1" dirty="0">
                <a:latin typeface="+mj-ea"/>
              </a:rPr>
              <a:t> – Clustering</a:t>
            </a:r>
            <a:endParaRPr lang="ko-KR" altLang="en-US" sz="2000" b="1" dirty="0">
              <a:latin typeface="+mj-ea"/>
              <a:ea typeface="+mj-ea"/>
            </a:endParaRPr>
          </a:p>
        </p:txBody>
      </p:sp>
      <p:graphicFrame>
        <p:nvGraphicFramePr>
          <p:cNvPr id="3" name="표 2">
            <a:extLst>
              <a:ext uri="{FF2B5EF4-FFF2-40B4-BE49-F238E27FC236}">
                <a16:creationId xmlns:a16="http://schemas.microsoft.com/office/drawing/2014/main" id="{5F8C7E6C-A0D5-4CF0-86A7-7254274A8329}"/>
              </a:ext>
            </a:extLst>
          </p:cNvPr>
          <p:cNvGraphicFramePr>
            <a:graphicFrameLocks noGrp="1"/>
          </p:cNvGraphicFramePr>
          <p:nvPr>
            <p:extLst>
              <p:ext uri="{D42A27DB-BD31-4B8C-83A1-F6EECF244321}">
                <p14:modId xmlns:p14="http://schemas.microsoft.com/office/powerpoint/2010/main" val="895841227"/>
              </p:ext>
            </p:extLst>
          </p:nvPr>
        </p:nvGraphicFramePr>
        <p:xfrm>
          <a:off x="274319" y="860103"/>
          <a:ext cx="8714708" cy="5474190"/>
        </p:xfrm>
        <a:graphic>
          <a:graphicData uri="http://schemas.openxmlformats.org/drawingml/2006/table">
            <a:tbl>
              <a:tblPr firstRow="1" bandRow="1">
                <a:tableStyleId>{5C22544A-7EE6-4342-B048-85BDC9FD1C3A}</a:tableStyleId>
              </a:tblPr>
              <a:tblGrid>
                <a:gridCol w="2066209">
                  <a:extLst>
                    <a:ext uri="{9D8B030D-6E8A-4147-A177-3AD203B41FA5}">
                      <a16:colId xmlns:a16="http://schemas.microsoft.com/office/drawing/2014/main" val="1377393654"/>
                    </a:ext>
                  </a:extLst>
                </a:gridCol>
                <a:gridCol w="6648499">
                  <a:extLst>
                    <a:ext uri="{9D8B030D-6E8A-4147-A177-3AD203B41FA5}">
                      <a16:colId xmlns:a16="http://schemas.microsoft.com/office/drawing/2014/main" val="2394931195"/>
                    </a:ext>
                  </a:extLst>
                </a:gridCol>
              </a:tblGrid>
              <a:tr h="917460">
                <a:tc>
                  <a:txBody>
                    <a:bodyPr/>
                    <a:lstStyle/>
                    <a:p>
                      <a:pPr algn="ctr" latinLnBrk="1"/>
                      <a:r>
                        <a:rPr lang="ko-KR" altLang="en-US" b="1" dirty="0">
                          <a:solidFill>
                            <a:sysClr val="windowText" lastClr="000000"/>
                          </a:solidFill>
                        </a:rPr>
                        <a:t>목적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285750" indent="-285750" algn="just" latinLnBrk="1">
                        <a:buFont typeface="Arial" panose="020B0604020202020204" pitchFamily="34" charset="0"/>
                        <a:buChar char="•"/>
                      </a:pPr>
                      <a:r>
                        <a:rPr lang="en-US" altLang="ko-KR" sz="1200" b="0" dirty="0">
                          <a:solidFill>
                            <a:sysClr val="windowText" lastClr="000000"/>
                          </a:solidFill>
                        </a:rPr>
                        <a:t>Rule-Based Baseline Clustering</a:t>
                      </a:r>
                      <a:r>
                        <a:rPr lang="ko-KR" altLang="en-US" sz="1200" b="0" dirty="0">
                          <a:solidFill>
                            <a:sysClr val="windowText" lastClr="000000"/>
                          </a:solidFill>
                        </a:rPr>
                        <a:t>의 성능 정성적 검증</a:t>
                      </a:r>
                      <a:r>
                        <a:rPr lang="en-US" altLang="ko-KR" sz="1200" b="0" dirty="0">
                          <a:solidFill>
                            <a:sysClr val="windowText" lastClr="000000"/>
                          </a:solidFill>
                        </a:rPr>
                        <a:t> </a:t>
                      </a:r>
                      <a:endParaRPr lang="ko-KR" altLang="en-US" sz="12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3327203"/>
                  </a:ext>
                </a:extLst>
              </a:tr>
              <a:tr h="2278365">
                <a:tc>
                  <a:txBody>
                    <a:bodyPr/>
                    <a:lstStyle/>
                    <a:p>
                      <a:pPr algn="ctr" latinLnBrk="1"/>
                      <a:r>
                        <a:rPr lang="ko-KR" altLang="en-US" b="1" dirty="0">
                          <a:solidFill>
                            <a:sysClr val="windowText" lastClr="000000"/>
                          </a:solidFill>
                        </a:rPr>
                        <a:t>요청 </a:t>
                      </a:r>
                      <a:r>
                        <a:rPr lang="en-US" altLang="ko-KR" b="1" dirty="0">
                          <a:solidFill>
                            <a:sysClr val="windowText" lastClr="000000"/>
                          </a:solidFill>
                        </a:rPr>
                        <a:t>Case</a:t>
                      </a:r>
                      <a:endParaRPr lang="ko-KR" altLang="en-US" b="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2021S 0127968010101-ok</a:t>
                      </a:r>
                    </a:p>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2021S 0130088010101-ok</a:t>
                      </a:r>
                    </a:p>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2021S 0131139010102-ok</a:t>
                      </a:r>
                    </a:p>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0143710010102-ok - 9.9 </a:t>
                      </a:r>
                      <a:r>
                        <a:rPr lang="ko-KR" altLang="en-US" sz="1200" dirty="0">
                          <a:solidFill>
                            <a:srgbClr val="000000"/>
                          </a:solidFill>
                          <a:latin typeface="돋움" panose="020B0600000101010101" pitchFamily="50" charset="-127"/>
                          <a:ea typeface="돋움" panose="020B0600000101010101" pitchFamily="50" charset="-127"/>
                        </a:rPr>
                        <a:t>배분</a:t>
                      </a:r>
                    </a:p>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2021S 0149360010101</a:t>
                      </a:r>
                    </a:p>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2021S 0506890010101</a:t>
                      </a:r>
                    </a:p>
                    <a:p>
                      <a:pPr marL="171450" indent="-171450">
                        <a:buFont typeface="Arial" panose="020B0604020202020204" pitchFamily="34" charset="0"/>
                        <a:buChar char="•"/>
                      </a:pPr>
                      <a:r>
                        <a:rPr lang="en-US" altLang="ko-KR" sz="1200" dirty="0">
                          <a:solidFill>
                            <a:srgbClr val="000000"/>
                          </a:solidFill>
                          <a:latin typeface="돋움" panose="020B0600000101010101" pitchFamily="50" charset="-127"/>
                          <a:ea typeface="돋움" panose="020B0600000101010101" pitchFamily="50" charset="-127"/>
                        </a:rPr>
                        <a:t>2021S 0518888010101</a:t>
                      </a:r>
                      <a:endParaRPr lang="en-US" altLang="ko-KR" sz="1200" b="0" i="0" dirty="0">
                        <a:solidFill>
                          <a:srgbClr val="000000"/>
                        </a:solidFill>
                        <a:effectLst/>
                        <a:latin typeface="돋움" panose="020B0600000101010101" pitchFamily="50" charset="-127"/>
                        <a:ea typeface="돋움" panose="020B0600000101010101"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4603107"/>
                  </a:ext>
                </a:extLst>
              </a:tr>
              <a:tr h="2278365">
                <a:tc>
                  <a:txBody>
                    <a:bodyPr/>
                    <a:lstStyle/>
                    <a:p>
                      <a:pPr algn="ctr" latinLnBrk="1"/>
                      <a:r>
                        <a:rPr lang="ko-KR" altLang="en-US" b="1" dirty="0">
                          <a:solidFill>
                            <a:sysClr val="windowText" lastClr="000000"/>
                          </a:solidFill>
                        </a:rPr>
                        <a:t>진행상황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285750" indent="-285750" algn="just" latinLnBrk="1">
                        <a:buFont typeface="Arial" panose="020B0604020202020204" pitchFamily="34" charset="0"/>
                        <a:buChar char="•"/>
                      </a:pPr>
                      <a:r>
                        <a:rPr lang="ko-KR" altLang="en-US" sz="1200" b="0" dirty="0">
                          <a:solidFill>
                            <a:sysClr val="windowText" lastClr="000000"/>
                          </a:solidFill>
                        </a:rPr>
                        <a:t>김종우 석사과정 </a:t>
                      </a:r>
                      <a:r>
                        <a:rPr lang="en-US" altLang="ko-KR" sz="1200" b="0" dirty="0">
                          <a:solidFill>
                            <a:sysClr val="windowText" lastClr="000000"/>
                          </a:solidFill>
                        </a:rPr>
                        <a:t>IP </a:t>
                      </a:r>
                      <a:r>
                        <a:rPr lang="ko-KR" altLang="en-US" sz="1200" b="0" dirty="0">
                          <a:solidFill>
                            <a:sysClr val="windowText" lastClr="000000"/>
                          </a:solidFill>
                        </a:rPr>
                        <a:t>접근 권한 요청 승인</a:t>
                      </a:r>
                      <a:endParaRPr lang="en-US" altLang="ko-KR" sz="1200" b="0" dirty="0">
                        <a:solidFill>
                          <a:sysClr val="windowText" lastClr="000000"/>
                        </a:solidFill>
                      </a:endParaRPr>
                    </a:p>
                    <a:p>
                      <a:pPr marL="285750" indent="-285750" algn="just" latinLnBrk="1">
                        <a:buFont typeface="Arial" panose="020B0604020202020204" pitchFamily="34" charset="0"/>
                        <a:buChar char="•"/>
                      </a:pPr>
                      <a:endParaRPr lang="en-US" altLang="ko-KR" sz="1200" b="0" dirty="0">
                        <a:solidFill>
                          <a:sysClr val="windowText" lastClr="000000"/>
                        </a:solidFill>
                      </a:endParaRPr>
                    </a:p>
                    <a:p>
                      <a:pPr marL="285750" indent="-285750" algn="just" latinLnBrk="1">
                        <a:buFont typeface="Arial" panose="020B0604020202020204" pitchFamily="34" charset="0"/>
                        <a:buChar char="•"/>
                      </a:pPr>
                      <a:r>
                        <a:rPr lang="ko-KR" altLang="en-US" sz="1200" b="0" dirty="0">
                          <a:solidFill>
                            <a:sysClr val="windowText" lastClr="000000"/>
                          </a:solidFill>
                        </a:rPr>
                        <a:t>다음 보고에 일부 또는 전체의 결과를 제시 예정</a:t>
                      </a:r>
                      <a:endParaRPr lang="en-US" altLang="ko-KR" sz="1200" b="0" dirty="0">
                        <a:solidFill>
                          <a:sysClr val="windowText" lastClr="000000"/>
                        </a:solidFill>
                      </a:endParaRPr>
                    </a:p>
                    <a:p>
                      <a:pPr marL="742950" lvl="1" indent="-285750" algn="just" latinLnBrk="1">
                        <a:buFont typeface="Wingdings" panose="05000000000000000000" pitchFamily="2" charset="2"/>
                        <a:buChar char="Ø"/>
                      </a:pPr>
                      <a:r>
                        <a:rPr lang="ko-KR" altLang="en-US" sz="1200" b="0" dirty="0">
                          <a:solidFill>
                            <a:sysClr val="windowText" lastClr="000000"/>
                          </a:solidFill>
                        </a:rPr>
                        <a:t>분류 결과 전체를 한눈에 볼 수 있게 준비 예정</a:t>
                      </a:r>
                      <a:endParaRPr lang="en-US" altLang="ko-KR" sz="1200" b="0" dirty="0">
                        <a:solidFill>
                          <a:sysClr val="windowText" lastClr="000000"/>
                        </a:solidFill>
                      </a:endParaRPr>
                    </a:p>
                    <a:p>
                      <a:pPr marL="742950" lvl="1" indent="-285750" algn="just" latinLnBrk="1">
                        <a:buFont typeface="Wingdings" panose="05000000000000000000" pitchFamily="2" charset="2"/>
                        <a:buChar char="Ø"/>
                      </a:pPr>
                      <a:endParaRPr lang="en-US" altLang="ko-KR" sz="1200" b="0" dirty="0">
                        <a:solidFill>
                          <a:sysClr val="windowText" lastClr="000000"/>
                        </a:solidFill>
                      </a:endParaRPr>
                    </a:p>
                    <a:p>
                      <a:pPr marL="171450" lvl="0" indent="-171450" algn="just" latinLnBrk="1">
                        <a:buFont typeface="Arial" panose="020B0604020202020204" pitchFamily="34" charset="0"/>
                        <a:buChar char="•"/>
                      </a:pPr>
                      <a:r>
                        <a:rPr lang="en-US" altLang="ko-KR" sz="1200" b="0" dirty="0">
                          <a:solidFill>
                            <a:sysClr val="windowText" lastClr="000000"/>
                          </a:solidFill>
                        </a:rPr>
                        <a:t>6</a:t>
                      </a:r>
                      <a:r>
                        <a:rPr lang="ko-KR" altLang="en-US" sz="1200" b="0" dirty="0">
                          <a:solidFill>
                            <a:sysClr val="windowText" lastClr="000000"/>
                          </a:solidFill>
                        </a:rPr>
                        <a:t>개 </a:t>
                      </a:r>
                      <a:r>
                        <a:rPr lang="en-US" altLang="ko-KR" sz="1200" b="0" dirty="0">
                          <a:solidFill>
                            <a:sysClr val="windowText" lastClr="000000"/>
                          </a:solidFill>
                        </a:rPr>
                        <a:t>Case </a:t>
                      </a:r>
                      <a:r>
                        <a:rPr lang="ko-KR" altLang="en-US" sz="1200" b="0" dirty="0">
                          <a:solidFill>
                            <a:sysClr val="windowText" lastClr="000000"/>
                          </a:solidFill>
                        </a:rPr>
                        <a:t>중 </a:t>
                      </a:r>
                      <a:r>
                        <a:rPr lang="en-US" altLang="ko-KR" sz="1200" b="0" dirty="0">
                          <a:solidFill>
                            <a:sysClr val="windowText" lastClr="000000"/>
                          </a:solidFill>
                        </a:rPr>
                        <a:t>4</a:t>
                      </a:r>
                      <a:r>
                        <a:rPr lang="ko-KR" altLang="en-US" sz="1200" b="0" dirty="0">
                          <a:solidFill>
                            <a:sysClr val="windowText" lastClr="000000"/>
                          </a:solidFill>
                        </a:rPr>
                        <a:t>개 </a:t>
                      </a:r>
                      <a:r>
                        <a:rPr lang="en-US" altLang="ko-KR" sz="1200" b="0" dirty="0">
                          <a:solidFill>
                            <a:sysClr val="windowText" lastClr="000000"/>
                          </a:solidFill>
                        </a:rPr>
                        <a:t>Case</a:t>
                      </a:r>
                      <a:r>
                        <a:rPr lang="ko-KR" altLang="en-US" sz="1200" b="0" dirty="0">
                          <a:solidFill>
                            <a:sysClr val="windowText" lastClr="000000"/>
                          </a:solidFill>
                        </a:rPr>
                        <a:t>분석 완료</a:t>
                      </a:r>
                      <a:endParaRPr lang="en-US" altLang="ko-KR" sz="1200" b="0" dirty="0">
                        <a:solidFill>
                          <a:sysClr val="windowText" lastClr="000000"/>
                        </a:solidFill>
                      </a:endParaRPr>
                    </a:p>
                    <a:p>
                      <a:pPr marL="685800" lvl="1" indent="-228600" algn="just" latinLnBrk="1">
                        <a:buFont typeface="Wingdings" panose="05000000000000000000" pitchFamily="2" charset="2"/>
                        <a:buChar char="Ø"/>
                      </a:pPr>
                      <a:r>
                        <a:rPr lang="ko-KR" altLang="en-US" sz="1200" b="0" dirty="0">
                          <a:solidFill>
                            <a:sysClr val="windowText" lastClr="000000"/>
                          </a:solidFill>
                        </a:rPr>
                        <a:t>다음주 외부미팅에서 정성적 평가예정</a:t>
                      </a:r>
                      <a:endParaRPr lang="en-US" altLang="ko-KR" sz="12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637632"/>
                  </a:ext>
                </a:extLst>
              </a:tr>
            </a:tbl>
          </a:graphicData>
        </a:graphic>
      </p:graphicFrame>
    </p:spTree>
    <p:extLst>
      <p:ext uri="{BB962C8B-B14F-4D97-AF65-F5344CB8AC3E}">
        <p14:creationId xmlns:p14="http://schemas.microsoft.com/office/powerpoint/2010/main" val="2942337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p:nvPr/>
        </p:nvCxnSpPr>
        <p:spPr>
          <a:xfrm>
            <a:off x="1454727" y="3882045"/>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8802" y="3208712"/>
            <a:ext cx="7360922" cy="523220"/>
          </a:xfrm>
          <a:prstGeom prst="rect">
            <a:avLst/>
          </a:prstGeom>
          <a:noFill/>
        </p:spPr>
        <p:txBody>
          <a:bodyPr wrap="square" rtlCol="0">
            <a:spAutoFit/>
          </a:bodyPr>
          <a:lstStyle/>
          <a:p>
            <a:pPr algn="ctr"/>
            <a:r>
              <a:rPr lang="ko-KR" altLang="en-US" sz="2800" b="1" dirty="0">
                <a:latin typeface="+mj-ea"/>
                <a:ea typeface="+mj-ea"/>
              </a:rPr>
              <a:t>현미경 시스템</a:t>
            </a:r>
          </a:p>
        </p:txBody>
      </p:sp>
      <p:sp>
        <p:nvSpPr>
          <p:cNvPr id="8" name="TextBox 7"/>
          <p:cNvSpPr txBox="1"/>
          <p:nvPr/>
        </p:nvSpPr>
        <p:spPr>
          <a:xfrm>
            <a:off x="818802" y="3863199"/>
            <a:ext cx="7360922" cy="400110"/>
          </a:xfrm>
          <a:prstGeom prst="rect">
            <a:avLst/>
          </a:prstGeom>
          <a:noFill/>
        </p:spPr>
        <p:txBody>
          <a:bodyPr wrap="square" rtlCol="0">
            <a:spAutoFit/>
          </a:bodyPr>
          <a:lstStyle/>
          <a:p>
            <a:pPr algn="ctr"/>
            <a:r>
              <a:rPr lang="en-US" altLang="ko-KR" sz="2000" b="1" dirty="0">
                <a:latin typeface="+mj-ea"/>
                <a:ea typeface="+mj-ea"/>
              </a:rPr>
              <a:t>Segmentation</a:t>
            </a:r>
          </a:p>
        </p:txBody>
      </p:sp>
    </p:spTree>
    <p:extLst>
      <p:ext uri="{BB962C8B-B14F-4D97-AF65-F5344CB8AC3E}">
        <p14:creationId xmlns:p14="http://schemas.microsoft.com/office/powerpoint/2010/main" val="61835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p:nvPr/>
        </p:nvSpPr>
        <p:spPr>
          <a:xfrm>
            <a:off x="155575" y="127265"/>
            <a:ext cx="4698436"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Data</a:t>
            </a:r>
            <a:r>
              <a:rPr kumimoji="0" lang="ko-KR" altLang="en-US" sz="1800" b="1"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ko-KR" sz="1800" b="1" i="0" u="none" strike="noStrike" kern="0" cap="none" spc="0" normalizeH="0" baseline="0" noProof="0" dirty="0">
                <a:ln>
                  <a:noFill/>
                </a:ln>
                <a:solidFill>
                  <a:srgbClr val="000000"/>
                </a:solidFill>
                <a:effectLst/>
                <a:uLnTx/>
                <a:uFillTx/>
                <a:latin typeface="Calibri"/>
                <a:ea typeface="Calibri"/>
                <a:cs typeface="Calibri"/>
                <a:sym typeface="Calibri"/>
              </a:rPr>
              <a:t>Set</a:t>
            </a:r>
            <a:r>
              <a:rPr kumimoji="0" lang="ko-KR" altLang="en-US" sz="1800" b="1"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n-US" altLang="ko-KR" sz="1800" b="1" i="0" u="none" strike="noStrike" kern="0" cap="none" spc="0" normalizeH="0" baseline="0" noProof="0" dirty="0">
                <a:ln>
                  <a:noFill/>
                </a:ln>
                <a:solidFill>
                  <a:srgbClr val="000000"/>
                </a:solidFill>
                <a:effectLst/>
                <a:uLnTx/>
                <a:uFillTx/>
                <a:latin typeface="Calibri"/>
                <a:ea typeface="Calibri"/>
                <a:cs typeface="Calibri"/>
                <a:sym typeface="Calibri"/>
              </a:rPr>
              <a:t>ID </a:t>
            </a:r>
            <a:r>
              <a:rPr kumimoji="0" lang="ko-KR" altLang="en-US" sz="1800" b="1" i="0" u="none" strike="noStrike" kern="0" cap="none" spc="0" normalizeH="0" baseline="0" noProof="0" dirty="0">
                <a:ln>
                  <a:noFill/>
                </a:ln>
                <a:solidFill>
                  <a:srgbClr val="000000"/>
                </a:solidFill>
                <a:effectLst/>
                <a:uLnTx/>
                <a:uFillTx/>
                <a:latin typeface="Calibri"/>
                <a:ea typeface="Calibri"/>
                <a:cs typeface="Calibri"/>
                <a:sym typeface="Calibri"/>
              </a:rPr>
              <a:t>부여 제안</a:t>
            </a:r>
            <a:endParaRPr kumimoji="0" sz="18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11" name="Google Shape;111;p4"/>
          <p:cNvCxnSpPr/>
          <p:nvPr/>
        </p:nvCxnSpPr>
        <p:spPr>
          <a:xfrm>
            <a:off x="274320" y="523703"/>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119" name="Google Shape;119;p4"/>
          <p:cNvSpPr txBox="1"/>
          <p:nvPr/>
        </p:nvSpPr>
        <p:spPr>
          <a:xfrm>
            <a:off x="833342" y="1424297"/>
            <a:ext cx="7582136" cy="73862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0" i="0" u="none" strike="noStrike" kern="0" cap="none" spc="0" normalizeH="0" baseline="0" noProof="0" dirty="0">
                <a:ln>
                  <a:noFill/>
                </a:ln>
                <a:solidFill>
                  <a:srgbClr val="000000"/>
                </a:solidFill>
                <a:effectLst/>
                <a:uLnTx/>
                <a:uFillTx/>
                <a:latin typeface="Calibri"/>
                <a:ea typeface="Calibri"/>
                <a:cs typeface="Calibri"/>
                <a:sym typeface="Calibri"/>
              </a:rPr>
              <a:t>ID </a:t>
            </a:r>
            <a:r>
              <a:rPr kumimoji="0" lang="ko-KR" altLang="en-US" sz="1400" b="0" i="0" u="none" strike="noStrike" kern="0" cap="none" spc="0" normalizeH="0" baseline="0" noProof="0" dirty="0">
                <a:ln>
                  <a:noFill/>
                </a:ln>
                <a:solidFill>
                  <a:srgbClr val="000000"/>
                </a:solidFill>
                <a:effectLst/>
                <a:uLnTx/>
                <a:uFillTx/>
                <a:latin typeface="Calibri"/>
                <a:ea typeface="Calibri"/>
                <a:cs typeface="Calibri"/>
                <a:sym typeface="Calibri"/>
              </a:rPr>
              <a:t>부여 목적</a:t>
            </a:r>
            <a:r>
              <a:rPr kumimoji="0" lang="en-US" altLang="ko-KR" sz="1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ko-KR" altLang="en-US" sz="1400" b="0" i="0" u="none" strike="noStrike" kern="0" cap="none" spc="0" normalizeH="0" baseline="0" noProof="0" dirty="0">
                <a:ln>
                  <a:noFill/>
                </a:ln>
                <a:solidFill>
                  <a:srgbClr val="000000"/>
                </a:solidFill>
                <a:effectLst/>
                <a:uLnTx/>
                <a:uFillTx/>
                <a:latin typeface="Calibri"/>
                <a:ea typeface="Calibri"/>
                <a:cs typeface="Calibri"/>
                <a:sym typeface="Calibri"/>
              </a:rPr>
              <a:t>여러 프로젝트가 동시에 진행됨에 따라 분석에 사용된 데이터 셋의 혼동이 발생</a:t>
            </a:r>
            <a:endParaRPr kumimoji="0" lang="en-US" altLang="ko-KR"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ko-KR" sz="1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400" b="0" i="0" u="none" strike="noStrike" kern="0" cap="none" spc="0" normalizeH="0" baseline="0" noProof="0" dirty="0">
                <a:ln>
                  <a:noFill/>
                </a:ln>
                <a:solidFill>
                  <a:srgbClr val="000000"/>
                </a:solidFill>
                <a:effectLst/>
                <a:uLnTx/>
                <a:uFillTx/>
                <a:latin typeface="Calibri"/>
                <a:ea typeface="Calibri"/>
                <a:cs typeface="Calibri"/>
                <a:sym typeface="Calibri"/>
              </a:rPr>
              <a:t>해결방안</a:t>
            </a:r>
            <a:r>
              <a:rPr kumimoji="0" lang="en-US" altLang="ko-KR" sz="14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ko-KR" altLang="en-US" sz="1400" b="0" i="0" u="none" strike="noStrike" kern="0" cap="none" spc="0" normalizeH="0" baseline="0" noProof="0" dirty="0">
                <a:ln>
                  <a:noFill/>
                </a:ln>
                <a:solidFill>
                  <a:srgbClr val="000000"/>
                </a:solidFill>
                <a:effectLst/>
                <a:uLnTx/>
                <a:uFillTx/>
                <a:latin typeface="Calibri"/>
                <a:ea typeface="Calibri"/>
                <a:cs typeface="Calibri"/>
                <a:sym typeface="Calibri"/>
              </a:rPr>
              <a:t>데이터셋 폴더 최상위 폴더에 </a:t>
            </a:r>
            <a:r>
              <a:rPr kumimoji="0" lang="en-US" altLang="ko-KR" sz="1400" b="0" i="0" u="none" strike="noStrike" kern="0" cap="none" spc="0" normalizeH="0" baseline="0" noProof="0" dirty="0">
                <a:ln>
                  <a:noFill/>
                </a:ln>
                <a:solidFill>
                  <a:srgbClr val="000000"/>
                </a:solidFill>
                <a:effectLst/>
                <a:uLnTx/>
                <a:uFillTx/>
                <a:latin typeface="Calibri"/>
                <a:ea typeface="Calibri"/>
                <a:cs typeface="Calibri"/>
                <a:sym typeface="Calibri"/>
              </a:rPr>
              <a:t>ID</a:t>
            </a:r>
            <a:r>
              <a:rPr kumimoji="0" lang="ko-KR" altLang="en-US" sz="1400" b="0" i="0" u="none" strike="noStrike" kern="0" cap="none" spc="0" normalizeH="0" baseline="0" noProof="0" dirty="0">
                <a:ln>
                  <a:noFill/>
                </a:ln>
                <a:solidFill>
                  <a:srgbClr val="000000"/>
                </a:solidFill>
                <a:effectLst/>
                <a:uLnTx/>
                <a:uFillTx/>
                <a:latin typeface="Calibri"/>
                <a:ea typeface="Calibri"/>
                <a:cs typeface="Calibri"/>
                <a:sym typeface="Calibri"/>
              </a:rPr>
              <a:t>를 부여함에 따라서 데이터 관리를 편리하게 함</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 name="직사각형 1">
            <a:extLst>
              <a:ext uri="{FF2B5EF4-FFF2-40B4-BE49-F238E27FC236}">
                <a16:creationId xmlns:a16="http://schemas.microsoft.com/office/drawing/2014/main" id="{6970B05A-7566-4594-8309-F5724770C617}"/>
              </a:ext>
            </a:extLst>
          </p:cNvPr>
          <p:cNvSpPr/>
          <p:nvPr/>
        </p:nvSpPr>
        <p:spPr>
          <a:xfrm>
            <a:off x="762927" y="1312202"/>
            <a:ext cx="7448365" cy="985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50" charset="-127"/>
              <a:cs typeface="+mn-cs"/>
              <a:sym typeface="Arial"/>
            </a:endParaRPr>
          </a:p>
        </p:txBody>
      </p:sp>
      <p:pic>
        <p:nvPicPr>
          <p:cNvPr id="3" name="그림 2">
            <a:extLst>
              <a:ext uri="{FF2B5EF4-FFF2-40B4-BE49-F238E27FC236}">
                <a16:creationId xmlns:a16="http://schemas.microsoft.com/office/drawing/2014/main" id="{F1028333-D4F2-4AE2-B4FF-34F381C70571}"/>
              </a:ext>
            </a:extLst>
          </p:cNvPr>
          <p:cNvPicPr>
            <a:picLocks noChangeAspect="1"/>
          </p:cNvPicPr>
          <p:nvPr/>
        </p:nvPicPr>
        <p:blipFill rotWithShape="1">
          <a:blip r:embed="rId3"/>
          <a:srcRect l="26310" t="7983" r="21102" b="40442"/>
          <a:stretch/>
        </p:blipFill>
        <p:spPr>
          <a:xfrm>
            <a:off x="964061" y="2528522"/>
            <a:ext cx="2521257" cy="1702214"/>
          </a:xfrm>
          <a:prstGeom prst="rect">
            <a:avLst/>
          </a:prstGeom>
        </p:spPr>
      </p:pic>
      <p:pic>
        <p:nvPicPr>
          <p:cNvPr id="4" name="그림 3">
            <a:extLst>
              <a:ext uri="{FF2B5EF4-FFF2-40B4-BE49-F238E27FC236}">
                <a16:creationId xmlns:a16="http://schemas.microsoft.com/office/drawing/2014/main" id="{C58EE688-1A8D-4539-86CA-1999F3EA650E}"/>
              </a:ext>
            </a:extLst>
          </p:cNvPr>
          <p:cNvPicPr>
            <a:picLocks noChangeAspect="1"/>
          </p:cNvPicPr>
          <p:nvPr/>
        </p:nvPicPr>
        <p:blipFill>
          <a:blip r:embed="rId4"/>
          <a:stretch>
            <a:fillRect/>
          </a:stretch>
        </p:blipFill>
        <p:spPr>
          <a:xfrm>
            <a:off x="4862560" y="2568153"/>
            <a:ext cx="2657475" cy="1209675"/>
          </a:xfrm>
          <a:prstGeom prst="rect">
            <a:avLst/>
          </a:prstGeom>
        </p:spPr>
      </p:pic>
      <p:sp>
        <p:nvSpPr>
          <p:cNvPr id="5" name="화살표: 오른쪽 4">
            <a:extLst>
              <a:ext uri="{FF2B5EF4-FFF2-40B4-BE49-F238E27FC236}">
                <a16:creationId xmlns:a16="http://schemas.microsoft.com/office/drawing/2014/main" id="{3A7523C9-3ADD-40DC-9E43-445CA08931A9}"/>
              </a:ext>
            </a:extLst>
          </p:cNvPr>
          <p:cNvSpPr/>
          <p:nvPr/>
        </p:nvSpPr>
        <p:spPr>
          <a:xfrm>
            <a:off x="3550514" y="3005617"/>
            <a:ext cx="665826" cy="4882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50" charset="-127"/>
              <a:cs typeface="+mn-cs"/>
              <a:sym typeface="Arial"/>
            </a:endParaRPr>
          </a:p>
        </p:txBody>
      </p:sp>
      <p:sp>
        <p:nvSpPr>
          <p:cNvPr id="6" name="직사각형 5">
            <a:extLst>
              <a:ext uri="{FF2B5EF4-FFF2-40B4-BE49-F238E27FC236}">
                <a16:creationId xmlns:a16="http://schemas.microsoft.com/office/drawing/2014/main" id="{DD88AC70-3A12-4723-9AD4-EB219EDFC31B}"/>
              </a:ext>
            </a:extLst>
          </p:cNvPr>
          <p:cNvSpPr/>
          <p:nvPr/>
        </p:nvSpPr>
        <p:spPr>
          <a:xfrm>
            <a:off x="882774" y="2409718"/>
            <a:ext cx="7328517" cy="2038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panose="020B0503020000020004" pitchFamily="50" charset="-127"/>
              <a:cs typeface="+mn-cs"/>
              <a:sym typeface="Arial"/>
            </a:endParaRPr>
          </a:p>
        </p:txBody>
      </p:sp>
      <p:sp>
        <p:nvSpPr>
          <p:cNvPr id="7" name="직사각형 6">
            <a:extLst>
              <a:ext uri="{FF2B5EF4-FFF2-40B4-BE49-F238E27FC236}">
                <a16:creationId xmlns:a16="http://schemas.microsoft.com/office/drawing/2014/main" id="{E218991E-03ED-42C8-9B9F-362CB223AC3C}"/>
              </a:ext>
            </a:extLst>
          </p:cNvPr>
          <p:cNvSpPr/>
          <p:nvPr/>
        </p:nvSpPr>
        <p:spPr>
          <a:xfrm>
            <a:off x="3485318" y="3751523"/>
            <a:ext cx="1918416" cy="488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0" i="0" u="none" strike="noStrike" kern="0" cap="none" spc="0" normalizeH="0" baseline="0" noProof="0" dirty="0">
                <a:ln>
                  <a:noFill/>
                </a:ln>
                <a:solidFill>
                  <a:srgbClr val="FFFFFF"/>
                </a:solidFill>
                <a:effectLst/>
                <a:uLnTx/>
                <a:uFillTx/>
                <a:latin typeface="Arial"/>
                <a:ea typeface="맑은 고딕" panose="020B0503020000020004" pitchFamily="50" charset="-127"/>
                <a:cs typeface="+mn-cs"/>
                <a:sym typeface="Arial"/>
              </a:rPr>
              <a:t>14</a:t>
            </a:r>
            <a:r>
              <a:rPr kumimoji="0" lang="ko-KR" altLang="en-US" sz="1400" b="0" i="0" u="none" strike="noStrike" kern="0" cap="none" spc="0" normalizeH="0" baseline="0" noProof="0" dirty="0">
                <a:ln>
                  <a:noFill/>
                </a:ln>
                <a:solidFill>
                  <a:srgbClr val="FFFFFF"/>
                </a:solidFill>
                <a:effectLst/>
                <a:uLnTx/>
                <a:uFillTx/>
                <a:latin typeface="Arial"/>
                <a:ea typeface="맑은 고딕" panose="020B0503020000020004" pitchFamily="50" charset="-127"/>
                <a:cs typeface="+mn-cs"/>
                <a:sym typeface="Arial"/>
              </a:rPr>
              <a:t>번 서버 최상위 폴더 변경 안</a:t>
            </a:r>
          </a:p>
        </p:txBody>
      </p:sp>
      <p:graphicFrame>
        <p:nvGraphicFramePr>
          <p:cNvPr id="12" name="표 11">
            <a:extLst>
              <a:ext uri="{FF2B5EF4-FFF2-40B4-BE49-F238E27FC236}">
                <a16:creationId xmlns:a16="http://schemas.microsoft.com/office/drawing/2014/main" id="{7FA087AB-A6BA-41A3-A4CD-CE96EF0B7B85}"/>
              </a:ext>
            </a:extLst>
          </p:cNvPr>
          <p:cNvGraphicFramePr>
            <a:graphicFrameLocks noGrp="1"/>
          </p:cNvGraphicFramePr>
          <p:nvPr>
            <p:extLst>
              <p:ext uri="{D42A27DB-BD31-4B8C-83A1-F6EECF244321}">
                <p14:modId xmlns:p14="http://schemas.microsoft.com/office/powerpoint/2010/main" val="1881434155"/>
              </p:ext>
            </p:extLst>
          </p:nvPr>
        </p:nvGraphicFramePr>
        <p:xfrm>
          <a:off x="603682" y="5463652"/>
          <a:ext cx="7886702" cy="527651"/>
        </p:xfrm>
        <a:graphic>
          <a:graphicData uri="http://schemas.openxmlformats.org/drawingml/2006/table">
            <a:tbl>
              <a:tblPr/>
              <a:tblGrid>
                <a:gridCol w="701664">
                  <a:extLst>
                    <a:ext uri="{9D8B030D-6E8A-4147-A177-3AD203B41FA5}">
                      <a16:colId xmlns:a16="http://schemas.microsoft.com/office/drawing/2014/main" val="2591945126"/>
                    </a:ext>
                  </a:extLst>
                </a:gridCol>
                <a:gridCol w="701664">
                  <a:extLst>
                    <a:ext uri="{9D8B030D-6E8A-4147-A177-3AD203B41FA5}">
                      <a16:colId xmlns:a16="http://schemas.microsoft.com/office/drawing/2014/main" val="3818313484"/>
                    </a:ext>
                  </a:extLst>
                </a:gridCol>
                <a:gridCol w="701664">
                  <a:extLst>
                    <a:ext uri="{9D8B030D-6E8A-4147-A177-3AD203B41FA5}">
                      <a16:colId xmlns:a16="http://schemas.microsoft.com/office/drawing/2014/main" val="2774432641"/>
                    </a:ext>
                  </a:extLst>
                </a:gridCol>
                <a:gridCol w="470115">
                  <a:extLst>
                    <a:ext uri="{9D8B030D-6E8A-4147-A177-3AD203B41FA5}">
                      <a16:colId xmlns:a16="http://schemas.microsoft.com/office/drawing/2014/main" val="2312381231"/>
                    </a:ext>
                  </a:extLst>
                </a:gridCol>
                <a:gridCol w="428015">
                  <a:extLst>
                    <a:ext uri="{9D8B030D-6E8A-4147-A177-3AD203B41FA5}">
                      <a16:colId xmlns:a16="http://schemas.microsoft.com/office/drawing/2014/main" val="3531644826"/>
                    </a:ext>
                  </a:extLst>
                </a:gridCol>
                <a:gridCol w="413982">
                  <a:extLst>
                    <a:ext uri="{9D8B030D-6E8A-4147-A177-3AD203B41FA5}">
                      <a16:colId xmlns:a16="http://schemas.microsoft.com/office/drawing/2014/main" val="163519408"/>
                    </a:ext>
                  </a:extLst>
                </a:gridCol>
                <a:gridCol w="392932">
                  <a:extLst>
                    <a:ext uri="{9D8B030D-6E8A-4147-A177-3AD203B41FA5}">
                      <a16:colId xmlns:a16="http://schemas.microsoft.com/office/drawing/2014/main" val="3654539761"/>
                    </a:ext>
                  </a:extLst>
                </a:gridCol>
                <a:gridCol w="378898">
                  <a:extLst>
                    <a:ext uri="{9D8B030D-6E8A-4147-A177-3AD203B41FA5}">
                      <a16:colId xmlns:a16="http://schemas.microsoft.com/office/drawing/2014/main" val="3530120717"/>
                    </a:ext>
                  </a:extLst>
                </a:gridCol>
                <a:gridCol w="863046">
                  <a:extLst>
                    <a:ext uri="{9D8B030D-6E8A-4147-A177-3AD203B41FA5}">
                      <a16:colId xmlns:a16="http://schemas.microsoft.com/office/drawing/2014/main" val="2033273252"/>
                    </a:ext>
                  </a:extLst>
                </a:gridCol>
                <a:gridCol w="715697">
                  <a:extLst>
                    <a:ext uri="{9D8B030D-6E8A-4147-A177-3AD203B41FA5}">
                      <a16:colId xmlns:a16="http://schemas.microsoft.com/office/drawing/2014/main" val="558141197"/>
                    </a:ext>
                  </a:extLst>
                </a:gridCol>
                <a:gridCol w="715697">
                  <a:extLst>
                    <a:ext uri="{9D8B030D-6E8A-4147-A177-3AD203B41FA5}">
                      <a16:colId xmlns:a16="http://schemas.microsoft.com/office/drawing/2014/main" val="985613001"/>
                    </a:ext>
                  </a:extLst>
                </a:gridCol>
                <a:gridCol w="701664">
                  <a:extLst>
                    <a:ext uri="{9D8B030D-6E8A-4147-A177-3AD203B41FA5}">
                      <a16:colId xmlns:a16="http://schemas.microsoft.com/office/drawing/2014/main" val="3186640945"/>
                    </a:ext>
                  </a:extLst>
                </a:gridCol>
                <a:gridCol w="701664">
                  <a:extLst>
                    <a:ext uri="{9D8B030D-6E8A-4147-A177-3AD203B41FA5}">
                      <a16:colId xmlns:a16="http://schemas.microsoft.com/office/drawing/2014/main" val="4156364048"/>
                    </a:ext>
                  </a:extLst>
                </a:gridCol>
              </a:tblGrid>
              <a:tr h="185239">
                <a:tc gridSpan="3">
                  <a:txBody>
                    <a:bodyPr/>
                    <a:lstStyle/>
                    <a:p>
                      <a:pPr algn="ctr" rtl="0" fontAlgn="b"/>
                      <a:r>
                        <a:rPr lang="en-US" sz="1000">
                          <a:effectLst/>
                        </a:rPr>
                        <a:t>KAIST (ID </a:t>
                      </a:r>
                      <a:r>
                        <a:rPr lang="ko-KR" altLang="en-US" sz="1000">
                          <a:effectLst/>
                        </a:rPr>
                        <a:t>부여</a:t>
                      </a:r>
                      <a:r>
                        <a:rPr lang="en-US" altLang="ko-KR" sz="1000">
                          <a:effectLst/>
                        </a:rPr>
                        <a:t>, </a:t>
                      </a:r>
                      <a:r>
                        <a:rPr lang="ko-KR" altLang="en-US" sz="1000">
                          <a:effectLst/>
                        </a:rPr>
                        <a:t>목적</a:t>
                      </a:r>
                      <a:r>
                        <a:rPr lang="en-US" altLang="ko-KR" sz="1000">
                          <a:effectLst/>
                        </a:rPr>
                        <a:t>)</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BBC04"/>
                    </a:solidFill>
                  </a:tcPr>
                </a:tc>
                <a:tc hMerge="1">
                  <a:txBody>
                    <a:bodyPr/>
                    <a:lstStyle/>
                    <a:p>
                      <a:pPr latinLnBrk="1"/>
                      <a:endParaRPr lang="ko-KR" altLang="en-US"/>
                    </a:p>
                  </a:txBody>
                  <a:tcPr/>
                </a:tc>
                <a:tc hMerge="1">
                  <a:txBody>
                    <a:bodyPr/>
                    <a:lstStyle/>
                    <a:p>
                      <a:pPr latinLnBrk="1"/>
                      <a:endParaRPr lang="ko-KR" altLang="en-US"/>
                    </a:p>
                  </a:txBody>
                  <a:tcPr/>
                </a:tc>
                <a:tc gridSpan="10">
                  <a:txBody>
                    <a:bodyPr/>
                    <a:lstStyle/>
                    <a:p>
                      <a:pPr algn="ctr" rtl="0" fontAlgn="b"/>
                      <a:r>
                        <a:rPr lang="en-US" sz="1000">
                          <a:effectLst/>
                        </a:rPr>
                        <a:t>Seegene (D,M,N,U,Organ, </a:t>
                      </a:r>
                      <a:r>
                        <a:rPr lang="ko-KR" altLang="en-US" sz="1000">
                          <a:effectLst/>
                        </a:rPr>
                        <a:t>완료 여부</a:t>
                      </a:r>
                      <a:r>
                        <a:rPr lang="en-US" altLang="ko-KR" sz="1000">
                          <a:effectLst/>
                        </a:rPr>
                        <a:t>)</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162938574"/>
                  </a:ext>
                </a:extLst>
              </a:tr>
              <a:tr h="342412">
                <a:tc>
                  <a:txBody>
                    <a:bodyPr/>
                    <a:lstStyle/>
                    <a:p>
                      <a:pPr algn="ctr" rtl="0" fontAlgn="b"/>
                      <a:r>
                        <a:rPr lang="en-US" sz="1000">
                          <a:effectLst/>
                        </a:rPr>
                        <a:t>ID </a:t>
                      </a:r>
                      <a:r>
                        <a:rPr lang="ko-KR" altLang="en-US" sz="1000">
                          <a:effectLst/>
                        </a:rPr>
                        <a:t>부여</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BBC04"/>
                    </a:solidFill>
                  </a:tcPr>
                </a:tc>
                <a:tc>
                  <a:txBody>
                    <a:bodyPr/>
                    <a:lstStyle/>
                    <a:p>
                      <a:pPr algn="ctr" rtl="0" fontAlgn="b"/>
                      <a:r>
                        <a:rPr lang="ko-KR" altLang="en-US" sz="1000">
                          <a:effectLst/>
                        </a:rPr>
                        <a:t>목적</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BBC04"/>
                    </a:solidFill>
                  </a:tcPr>
                </a:tc>
                <a:tc>
                  <a:txBody>
                    <a:bodyPr/>
                    <a:lstStyle/>
                    <a:p>
                      <a:pPr algn="ctr" rtl="0" fontAlgn="b"/>
                      <a:r>
                        <a:rPr lang="ko-KR" altLang="en-US" sz="1000">
                          <a:effectLst/>
                        </a:rPr>
                        <a:t>담당자</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BBC04"/>
                    </a:solidFill>
                  </a:tcPr>
                </a:tc>
                <a:tc>
                  <a:txBody>
                    <a:bodyPr/>
                    <a:lstStyle/>
                    <a:p>
                      <a:pPr algn="ctr" rtl="0" fontAlgn="b"/>
                      <a:r>
                        <a:rPr lang="en-US" sz="1000" dirty="0">
                          <a:effectLst/>
                        </a:rPr>
                        <a:t>D </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en-US" sz="1000" dirty="0">
                          <a:effectLst/>
                        </a:rPr>
                        <a:t>M </a:t>
                      </a:r>
                      <a:endParaRPr lang="ko-KR" altLang="en-US" sz="1000" dirty="0">
                        <a:effectLst/>
                      </a:endParaRP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en-US" sz="1000" dirty="0">
                          <a:effectLst/>
                        </a:rPr>
                        <a:t>N </a:t>
                      </a:r>
                      <a:endParaRPr lang="ko-KR" altLang="en-US" sz="1000" dirty="0">
                        <a:effectLst/>
                      </a:endParaRP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en-US" sz="1000" dirty="0">
                          <a:effectLst/>
                        </a:rPr>
                        <a:t>U </a:t>
                      </a:r>
                      <a:endParaRPr lang="ko-KR" altLang="en-US" sz="1000" dirty="0">
                        <a:effectLst/>
                      </a:endParaRP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ko-KR" altLang="en-US" sz="1000">
                          <a:effectLst/>
                        </a:rPr>
                        <a:t>기관</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ko-KR" altLang="en-US" sz="1000">
                          <a:effectLst/>
                        </a:rPr>
                        <a:t>스캐너 </a:t>
                      </a:r>
                      <a:r>
                        <a:rPr lang="en-US" altLang="ko-KR" sz="1000">
                          <a:effectLst/>
                        </a:rPr>
                        <a:t>1</a:t>
                      </a:r>
                      <a:r>
                        <a:rPr lang="ko-KR" altLang="en-US" sz="1000">
                          <a:effectLst/>
                        </a:rPr>
                        <a:t>번 수량</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ko-KR" altLang="en-US" sz="1000">
                          <a:effectLst/>
                        </a:rPr>
                        <a:t>스캐너 </a:t>
                      </a:r>
                      <a:r>
                        <a:rPr lang="en-US" altLang="ko-KR" sz="1000">
                          <a:effectLst/>
                        </a:rPr>
                        <a:t>2</a:t>
                      </a:r>
                      <a:r>
                        <a:rPr lang="ko-KR" altLang="en-US" sz="1000">
                          <a:effectLst/>
                        </a:rPr>
                        <a:t>번 수량</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ko-KR" altLang="en-US" sz="1000">
                          <a:effectLst/>
                        </a:rPr>
                        <a:t>스캐너 </a:t>
                      </a:r>
                      <a:r>
                        <a:rPr lang="en-US" altLang="ko-KR" sz="1000">
                          <a:effectLst/>
                        </a:rPr>
                        <a:t>3</a:t>
                      </a:r>
                      <a:r>
                        <a:rPr lang="ko-KR" altLang="en-US" sz="1000">
                          <a:effectLst/>
                        </a:rPr>
                        <a:t>번 수량</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ko-KR" altLang="en-US" sz="1000">
                          <a:effectLst/>
                        </a:rPr>
                        <a:t>담당자</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tc>
                  <a:txBody>
                    <a:bodyPr/>
                    <a:lstStyle/>
                    <a:p>
                      <a:pPr algn="ctr" rtl="0" fontAlgn="b"/>
                      <a:r>
                        <a:rPr lang="ko-KR" altLang="en-US" sz="1000" dirty="0">
                          <a:effectLst/>
                        </a:rPr>
                        <a:t>완료 여부</a:t>
                      </a:r>
                    </a:p>
                  </a:txBody>
                  <a:tcPr marL="21050" marR="21050" marT="14033" marB="1403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4A7D6"/>
                    </a:solidFill>
                  </a:tcPr>
                </a:tc>
                <a:extLst>
                  <a:ext uri="{0D108BD9-81ED-4DB2-BD59-A6C34878D82A}">
                    <a16:rowId xmlns:a16="http://schemas.microsoft.com/office/drawing/2014/main" val="114908626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0DC1A9A4-A3F1-4A7F-B316-4B235EEC743C}"/>
              </a:ext>
            </a:extLst>
          </p:cNvPr>
          <p:cNvCxnSpPr>
            <a:cxnSpLocks/>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998A5A-67DC-4F95-B4E6-79026444D8E9}"/>
              </a:ext>
            </a:extLst>
          </p:cNvPr>
          <p:cNvSpPr txBox="1"/>
          <p:nvPr/>
        </p:nvSpPr>
        <p:spPr>
          <a:xfrm>
            <a:off x="222085" y="91178"/>
            <a:ext cx="7360922" cy="400110"/>
          </a:xfrm>
          <a:prstGeom prst="rect">
            <a:avLst/>
          </a:prstGeom>
          <a:noFill/>
        </p:spPr>
        <p:txBody>
          <a:bodyPr wrap="square" rtlCol="0">
            <a:spAutoFit/>
          </a:bodyPr>
          <a:lstStyle/>
          <a:p>
            <a:r>
              <a:rPr lang="en-US" altLang="ko-KR" sz="2000" b="1" dirty="0">
                <a:latin typeface="+mj-ea"/>
                <a:ea typeface="+mj-ea"/>
              </a:rPr>
              <a:t>Segmentation - </a:t>
            </a:r>
            <a:r>
              <a:rPr lang="ko-KR" altLang="en-US" sz="2000" b="1" dirty="0">
                <a:latin typeface="+mj-ea"/>
                <a:ea typeface="+mj-ea"/>
              </a:rPr>
              <a:t>계획</a:t>
            </a:r>
          </a:p>
        </p:txBody>
      </p:sp>
      <p:graphicFrame>
        <p:nvGraphicFramePr>
          <p:cNvPr id="8" name="표 7">
            <a:extLst>
              <a:ext uri="{FF2B5EF4-FFF2-40B4-BE49-F238E27FC236}">
                <a16:creationId xmlns:a16="http://schemas.microsoft.com/office/drawing/2014/main" id="{E706C376-EEE1-4D21-925B-62F00C873A23}"/>
              </a:ext>
            </a:extLst>
          </p:cNvPr>
          <p:cNvGraphicFramePr>
            <a:graphicFrameLocks noGrp="1"/>
          </p:cNvGraphicFramePr>
          <p:nvPr>
            <p:extLst>
              <p:ext uri="{D42A27DB-BD31-4B8C-83A1-F6EECF244321}">
                <p14:modId xmlns:p14="http://schemas.microsoft.com/office/powerpoint/2010/main" val="4244900297"/>
              </p:ext>
            </p:extLst>
          </p:nvPr>
        </p:nvGraphicFramePr>
        <p:xfrm>
          <a:off x="686446" y="1861380"/>
          <a:ext cx="7752057" cy="426916"/>
        </p:xfrm>
        <a:graphic>
          <a:graphicData uri="http://schemas.openxmlformats.org/drawingml/2006/table">
            <a:tbl>
              <a:tblPr firstRow="1" bandRow="1">
                <a:tableStyleId>{073A0DAA-6AF3-43AB-8588-CEC1D06C72B9}</a:tableStyleId>
              </a:tblPr>
              <a:tblGrid>
                <a:gridCol w="664967">
                  <a:extLst>
                    <a:ext uri="{9D8B030D-6E8A-4147-A177-3AD203B41FA5}">
                      <a16:colId xmlns:a16="http://schemas.microsoft.com/office/drawing/2014/main" val="4022914836"/>
                    </a:ext>
                  </a:extLst>
                </a:gridCol>
                <a:gridCol w="2992714">
                  <a:extLst>
                    <a:ext uri="{9D8B030D-6E8A-4147-A177-3AD203B41FA5}">
                      <a16:colId xmlns:a16="http://schemas.microsoft.com/office/drawing/2014/main" val="825788127"/>
                    </a:ext>
                  </a:extLst>
                </a:gridCol>
                <a:gridCol w="341198">
                  <a:extLst>
                    <a:ext uri="{9D8B030D-6E8A-4147-A177-3AD203B41FA5}">
                      <a16:colId xmlns:a16="http://schemas.microsoft.com/office/drawing/2014/main" val="4251070865"/>
                    </a:ext>
                  </a:extLst>
                </a:gridCol>
                <a:gridCol w="341198">
                  <a:extLst>
                    <a:ext uri="{9D8B030D-6E8A-4147-A177-3AD203B41FA5}">
                      <a16:colId xmlns:a16="http://schemas.microsoft.com/office/drawing/2014/main" val="3094724151"/>
                    </a:ext>
                  </a:extLst>
                </a:gridCol>
                <a:gridCol w="341198">
                  <a:extLst>
                    <a:ext uri="{9D8B030D-6E8A-4147-A177-3AD203B41FA5}">
                      <a16:colId xmlns:a16="http://schemas.microsoft.com/office/drawing/2014/main" val="225462894"/>
                    </a:ext>
                  </a:extLst>
                </a:gridCol>
                <a:gridCol w="341198">
                  <a:extLst>
                    <a:ext uri="{9D8B030D-6E8A-4147-A177-3AD203B41FA5}">
                      <a16:colId xmlns:a16="http://schemas.microsoft.com/office/drawing/2014/main" val="764553121"/>
                    </a:ext>
                  </a:extLst>
                </a:gridCol>
                <a:gridCol w="341198">
                  <a:extLst>
                    <a:ext uri="{9D8B030D-6E8A-4147-A177-3AD203B41FA5}">
                      <a16:colId xmlns:a16="http://schemas.microsoft.com/office/drawing/2014/main" val="3167047712"/>
                    </a:ext>
                  </a:extLst>
                </a:gridCol>
                <a:gridCol w="341198">
                  <a:extLst>
                    <a:ext uri="{9D8B030D-6E8A-4147-A177-3AD203B41FA5}">
                      <a16:colId xmlns:a16="http://schemas.microsoft.com/office/drawing/2014/main" val="3197140845"/>
                    </a:ext>
                  </a:extLst>
                </a:gridCol>
                <a:gridCol w="341198">
                  <a:extLst>
                    <a:ext uri="{9D8B030D-6E8A-4147-A177-3AD203B41FA5}">
                      <a16:colId xmlns:a16="http://schemas.microsoft.com/office/drawing/2014/main" val="3236718782"/>
                    </a:ext>
                  </a:extLst>
                </a:gridCol>
                <a:gridCol w="341198">
                  <a:extLst>
                    <a:ext uri="{9D8B030D-6E8A-4147-A177-3AD203B41FA5}">
                      <a16:colId xmlns:a16="http://schemas.microsoft.com/office/drawing/2014/main" val="614288111"/>
                    </a:ext>
                  </a:extLst>
                </a:gridCol>
                <a:gridCol w="341198">
                  <a:extLst>
                    <a:ext uri="{9D8B030D-6E8A-4147-A177-3AD203B41FA5}">
                      <a16:colId xmlns:a16="http://schemas.microsoft.com/office/drawing/2014/main" val="1668884056"/>
                    </a:ext>
                  </a:extLst>
                </a:gridCol>
                <a:gridCol w="341198">
                  <a:extLst>
                    <a:ext uri="{9D8B030D-6E8A-4147-A177-3AD203B41FA5}">
                      <a16:colId xmlns:a16="http://schemas.microsoft.com/office/drawing/2014/main" val="4269505340"/>
                    </a:ext>
                  </a:extLst>
                </a:gridCol>
                <a:gridCol w="341198">
                  <a:extLst>
                    <a:ext uri="{9D8B030D-6E8A-4147-A177-3AD203B41FA5}">
                      <a16:colId xmlns:a16="http://schemas.microsoft.com/office/drawing/2014/main" val="2460013341"/>
                    </a:ext>
                  </a:extLst>
                </a:gridCol>
                <a:gridCol w="341198">
                  <a:extLst>
                    <a:ext uri="{9D8B030D-6E8A-4147-A177-3AD203B41FA5}">
                      <a16:colId xmlns:a16="http://schemas.microsoft.com/office/drawing/2014/main" val="2893381673"/>
                    </a:ext>
                  </a:extLst>
                </a:gridCol>
              </a:tblGrid>
              <a:tr h="426916">
                <a:tc>
                  <a:txBody>
                    <a:bodyPr/>
                    <a:lstStyle/>
                    <a:p>
                      <a:pPr algn="ctr" latinLnBrk="1"/>
                      <a:endParaRPr lang="ko-KR" altLang="en-US" sz="1200" dirty="0"/>
                    </a:p>
                  </a:txBody>
                  <a:tcPr anchor="ctr"/>
                </a:tc>
                <a:tc>
                  <a:txBody>
                    <a:bodyPr/>
                    <a:lstStyle/>
                    <a:p>
                      <a:pPr algn="ctr" latinLnBrk="1"/>
                      <a:r>
                        <a:rPr lang="ko-KR" altLang="en-US" sz="1200" dirty="0"/>
                        <a:t>목표</a:t>
                      </a:r>
                    </a:p>
                  </a:txBody>
                  <a:tcPr anchor="ctr"/>
                </a:tc>
                <a:tc>
                  <a:txBody>
                    <a:bodyPr/>
                    <a:lstStyle/>
                    <a:p>
                      <a:pPr algn="ctr" latinLnBrk="1"/>
                      <a:r>
                        <a:rPr lang="en-US" altLang="ko-KR" sz="1200" dirty="0"/>
                        <a:t>3</a:t>
                      </a:r>
                      <a:endParaRPr lang="ko-KR" altLang="en-US" sz="1200" dirty="0"/>
                    </a:p>
                  </a:txBody>
                  <a:tcPr anchor="ctr"/>
                </a:tc>
                <a:tc>
                  <a:txBody>
                    <a:bodyPr/>
                    <a:lstStyle/>
                    <a:p>
                      <a:pPr algn="ctr" latinLnBrk="1"/>
                      <a:r>
                        <a:rPr lang="en-US" altLang="ko-KR" sz="1200" dirty="0"/>
                        <a:t>4</a:t>
                      </a:r>
                      <a:endParaRPr lang="ko-KR" altLang="en-US" sz="1200" dirty="0"/>
                    </a:p>
                  </a:txBody>
                  <a:tcPr anchor="ctr"/>
                </a:tc>
                <a:tc>
                  <a:txBody>
                    <a:bodyPr/>
                    <a:lstStyle/>
                    <a:p>
                      <a:pPr algn="ctr" latinLnBrk="1"/>
                      <a:r>
                        <a:rPr lang="en-US" altLang="ko-KR" sz="1200" dirty="0"/>
                        <a:t>5</a:t>
                      </a:r>
                      <a:endParaRPr lang="ko-KR" altLang="en-US" sz="1200" dirty="0"/>
                    </a:p>
                  </a:txBody>
                  <a:tcPr anchor="ctr"/>
                </a:tc>
                <a:tc>
                  <a:txBody>
                    <a:bodyPr/>
                    <a:lstStyle/>
                    <a:p>
                      <a:pPr algn="ctr" latinLnBrk="1"/>
                      <a:r>
                        <a:rPr lang="en-US" altLang="ko-KR" sz="1200" dirty="0"/>
                        <a:t>6</a:t>
                      </a:r>
                      <a:endParaRPr lang="ko-KR" altLang="en-US" sz="1200" dirty="0"/>
                    </a:p>
                  </a:txBody>
                  <a:tcPr anchor="ctr"/>
                </a:tc>
                <a:tc>
                  <a:txBody>
                    <a:bodyPr/>
                    <a:lstStyle/>
                    <a:p>
                      <a:pPr algn="ctr" latinLnBrk="1"/>
                      <a:r>
                        <a:rPr lang="en-US" altLang="ko-KR" sz="1200" dirty="0"/>
                        <a:t>7</a:t>
                      </a:r>
                      <a:endParaRPr lang="ko-KR" altLang="en-US" sz="1200" dirty="0"/>
                    </a:p>
                  </a:txBody>
                  <a:tcPr anchor="ctr"/>
                </a:tc>
                <a:tc>
                  <a:txBody>
                    <a:bodyPr/>
                    <a:lstStyle/>
                    <a:p>
                      <a:pPr algn="ctr" latinLnBrk="1"/>
                      <a:r>
                        <a:rPr lang="en-US" altLang="ko-KR" sz="1200" dirty="0"/>
                        <a:t>8</a:t>
                      </a:r>
                      <a:endParaRPr lang="ko-KR" altLang="en-US" sz="1200" dirty="0"/>
                    </a:p>
                  </a:txBody>
                  <a:tcPr anchor="ctr"/>
                </a:tc>
                <a:tc>
                  <a:txBody>
                    <a:bodyPr/>
                    <a:lstStyle/>
                    <a:p>
                      <a:pPr algn="ctr" latinLnBrk="1"/>
                      <a:r>
                        <a:rPr lang="en-US" altLang="ko-KR" sz="1200" dirty="0"/>
                        <a:t>9</a:t>
                      </a:r>
                      <a:endParaRPr lang="ko-KR" altLang="en-US" sz="1200" dirty="0"/>
                    </a:p>
                  </a:txBody>
                  <a:tcPr anchor="ctr"/>
                </a:tc>
                <a:tc>
                  <a:txBody>
                    <a:bodyPr/>
                    <a:lstStyle/>
                    <a:p>
                      <a:pPr algn="ctr" latinLnBrk="1"/>
                      <a:r>
                        <a:rPr lang="en-US" altLang="ko-KR" sz="1200" dirty="0"/>
                        <a:t>10</a:t>
                      </a:r>
                      <a:endParaRPr lang="ko-KR" altLang="en-US" sz="1200" dirty="0"/>
                    </a:p>
                  </a:txBody>
                  <a:tcPr anchor="ctr"/>
                </a:tc>
                <a:tc>
                  <a:txBody>
                    <a:bodyPr/>
                    <a:lstStyle/>
                    <a:p>
                      <a:pPr algn="ctr" latinLnBrk="1"/>
                      <a:r>
                        <a:rPr lang="en-US" altLang="ko-KR" sz="1200" dirty="0"/>
                        <a:t>11</a:t>
                      </a:r>
                      <a:endParaRPr lang="ko-KR" altLang="en-US" sz="1200" dirty="0"/>
                    </a:p>
                  </a:txBody>
                  <a:tcPr anchor="ctr"/>
                </a:tc>
                <a:tc>
                  <a:txBody>
                    <a:bodyPr/>
                    <a:lstStyle/>
                    <a:p>
                      <a:pPr algn="ctr" latinLnBrk="1"/>
                      <a:r>
                        <a:rPr lang="en-US" altLang="ko-KR" sz="1200" dirty="0"/>
                        <a:t>12</a:t>
                      </a:r>
                      <a:endParaRPr lang="ko-KR" altLang="en-US" sz="1200" dirty="0"/>
                    </a:p>
                  </a:txBody>
                  <a:tcPr anchor="ctr"/>
                </a:tc>
                <a:tc>
                  <a:txBody>
                    <a:bodyPr/>
                    <a:lstStyle/>
                    <a:p>
                      <a:pPr algn="ctr" latinLnBrk="1"/>
                      <a:r>
                        <a:rPr lang="en-US" altLang="ko-KR" sz="1200" dirty="0"/>
                        <a:t>1</a:t>
                      </a:r>
                      <a:endParaRPr lang="ko-KR" altLang="en-US" sz="1200" dirty="0"/>
                    </a:p>
                  </a:txBody>
                  <a:tcPr anchor="ctr"/>
                </a:tc>
                <a:tc>
                  <a:txBody>
                    <a:bodyPr/>
                    <a:lstStyle/>
                    <a:p>
                      <a:pPr algn="ctr" latinLnBrk="1"/>
                      <a:r>
                        <a:rPr lang="en-US" altLang="ko-KR" sz="1200" dirty="0"/>
                        <a:t>2</a:t>
                      </a:r>
                      <a:endParaRPr lang="ko-KR" altLang="en-US" sz="1200" dirty="0"/>
                    </a:p>
                  </a:txBody>
                  <a:tcPr anchor="ctr"/>
                </a:tc>
                <a:extLst>
                  <a:ext uri="{0D108BD9-81ED-4DB2-BD59-A6C34878D82A}">
                    <a16:rowId xmlns:a16="http://schemas.microsoft.com/office/drawing/2014/main" val="3698948255"/>
                  </a:ext>
                </a:extLst>
              </a:tr>
            </a:tbl>
          </a:graphicData>
        </a:graphic>
      </p:graphicFrame>
      <p:graphicFrame>
        <p:nvGraphicFramePr>
          <p:cNvPr id="9" name="표 8">
            <a:extLst>
              <a:ext uri="{FF2B5EF4-FFF2-40B4-BE49-F238E27FC236}">
                <a16:creationId xmlns:a16="http://schemas.microsoft.com/office/drawing/2014/main" id="{397A1AA1-3C77-4B7F-B382-CE3D857319E2}"/>
              </a:ext>
            </a:extLst>
          </p:cNvPr>
          <p:cNvGraphicFramePr>
            <a:graphicFrameLocks noGrp="1"/>
          </p:cNvGraphicFramePr>
          <p:nvPr>
            <p:extLst>
              <p:ext uri="{D42A27DB-BD31-4B8C-83A1-F6EECF244321}">
                <p14:modId xmlns:p14="http://schemas.microsoft.com/office/powerpoint/2010/main" val="666479967"/>
              </p:ext>
            </p:extLst>
          </p:nvPr>
        </p:nvGraphicFramePr>
        <p:xfrm>
          <a:off x="694835" y="2288660"/>
          <a:ext cx="7752057" cy="1920240"/>
        </p:xfrm>
        <a:graphic>
          <a:graphicData uri="http://schemas.openxmlformats.org/drawingml/2006/table">
            <a:tbl>
              <a:tblPr firstRow="1" bandRow="1">
                <a:tableStyleId>{073A0DAA-6AF3-43AB-8588-CEC1D06C72B9}</a:tableStyleId>
              </a:tblPr>
              <a:tblGrid>
                <a:gridCol w="664967">
                  <a:extLst>
                    <a:ext uri="{9D8B030D-6E8A-4147-A177-3AD203B41FA5}">
                      <a16:colId xmlns:a16="http://schemas.microsoft.com/office/drawing/2014/main" val="4022914836"/>
                    </a:ext>
                  </a:extLst>
                </a:gridCol>
                <a:gridCol w="2992714">
                  <a:extLst>
                    <a:ext uri="{9D8B030D-6E8A-4147-A177-3AD203B41FA5}">
                      <a16:colId xmlns:a16="http://schemas.microsoft.com/office/drawing/2014/main" val="825788127"/>
                    </a:ext>
                  </a:extLst>
                </a:gridCol>
                <a:gridCol w="341198">
                  <a:extLst>
                    <a:ext uri="{9D8B030D-6E8A-4147-A177-3AD203B41FA5}">
                      <a16:colId xmlns:a16="http://schemas.microsoft.com/office/drawing/2014/main" val="4251070865"/>
                    </a:ext>
                  </a:extLst>
                </a:gridCol>
                <a:gridCol w="341198">
                  <a:extLst>
                    <a:ext uri="{9D8B030D-6E8A-4147-A177-3AD203B41FA5}">
                      <a16:colId xmlns:a16="http://schemas.microsoft.com/office/drawing/2014/main" val="3094724151"/>
                    </a:ext>
                  </a:extLst>
                </a:gridCol>
                <a:gridCol w="341198">
                  <a:extLst>
                    <a:ext uri="{9D8B030D-6E8A-4147-A177-3AD203B41FA5}">
                      <a16:colId xmlns:a16="http://schemas.microsoft.com/office/drawing/2014/main" val="225462894"/>
                    </a:ext>
                  </a:extLst>
                </a:gridCol>
                <a:gridCol w="341198">
                  <a:extLst>
                    <a:ext uri="{9D8B030D-6E8A-4147-A177-3AD203B41FA5}">
                      <a16:colId xmlns:a16="http://schemas.microsoft.com/office/drawing/2014/main" val="764553121"/>
                    </a:ext>
                  </a:extLst>
                </a:gridCol>
                <a:gridCol w="341198">
                  <a:extLst>
                    <a:ext uri="{9D8B030D-6E8A-4147-A177-3AD203B41FA5}">
                      <a16:colId xmlns:a16="http://schemas.microsoft.com/office/drawing/2014/main" val="3167047712"/>
                    </a:ext>
                  </a:extLst>
                </a:gridCol>
                <a:gridCol w="341198">
                  <a:extLst>
                    <a:ext uri="{9D8B030D-6E8A-4147-A177-3AD203B41FA5}">
                      <a16:colId xmlns:a16="http://schemas.microsoft.com/office/drawing/2014/main" val="3197140845"/>
                    </a:ext>
                  </a:extLst>
                </a:gridCol>
                <a:gridCol w="341198">
                  <a:extLst>
                    <a:ext uri="{9D8B030D-6E8A-4147-A177-3AD203B41FA5}">
                      <a16:colId xmlns:a16="http://schemas.microsoft.com/office/drawing/2014/main" val="3236718782"/>
                    </a:ext>
                  </a:extLst>
                </a:gridCol>
                <a:gridCol w="341198">
                  <a:extLst>
                    <a:ext uri="{9D8B030D-6E8A-4147-A177-3AD203B41FA5}">
                      <a16:colId xmlns:a16="http://schemas.microsoft.com/office/drawing/2014/main" val="614288111"/>
                    </a:ext>
                  </a:extLst>
                </a:gridCol>
                <a:gridCol w="341198">
                  <a:extLst>
                    <a:ext uri="{9D8B030D-6E8A-4147-A177-3AD203B41FA5}">
                      <a16:colId xmlns:a16="http://schemas.microsoft.com/office/drawing/2014/main" val="1668884056"/>
                    </a:ext>
                  </a:extLst>
                </a:gridCol>
                <a:gridCol w="341198">
                  <a:extLst>
                    <a:ext uri="{9D8B030D-6E8A-4147-A177-3AD203B41FA5}">
                      <a16:colId xmlns:a16="http://schemas.microsoft.com/office/drawing/2014/main" val="4269505340"/>
                    </a:ext>
                  </a:extLst>
                </a:gridCol>
                <a:gridCol w="341198">
                  <a:extLst>
                    <a:ext uri="{9D8B030D-6E8A-4147-A177-3AD203B41FA5}">
                      <a16:colId xmlns:a16="http://schemas.microsoft.com/office/drawing/2014/main" val="2460013341"/>
                    </a:ext>
                  </a:extLst>
                </a:gridCol>
                <a:gridCol w="341198">
                  <a:extLst>
                    <a:ext uri="{9D8B030D-6E8A-4147-A177-3AD203B41FA5}">
                      <a16:colId xmlns:a16="http://schemas.microsoft.com/office/drawing/2014/main" val="2893381673"/>
                    </a:ext>
                  </a:extLst>
                </a:gridCol>
              </a:tblGrid>
              <a:tr h="175445">
                <a:tc>
                  <a:txBody>
                    <a:bodyPr/>
                    <a:lstStyle/>
                    <a:p>
                      <a:pPr algn="ctr" latinLnBrk="1"/>
                      <a:r>
                        <a:rPr lang="en-US" altLang="ko-KR" sz="1200" b="1" dirty="0">
                          <a:solidFill>
                            <a:schemeClr val="tx1"/>
                          </a:solidFill>
                        </a:rPr>
                        <a:t>1</a:t>
                      </a:r>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l" latinLnBrk="1"/>
                      <a:r>
                        <a:rPr lang="en-US" altLang="ko-KR" sz="1200" b="1" dirty="0">
                          <a:solidFill>
                            <a:schemeClr val="tx1"/>
                          </a:solidFill>
                        </a:rPr>
                        <a:t>segmentation </a:t>
                      </a:r>
                      <a:r>
                        <a:rPr lang="ko-KR" altLang="en-US" sz="1200" b="1" dirty="0">
                          <a:solidFill>
                            <a:schemeClr val="tx1"/>
                          </a:solidFill>
                        </a:rPr>
                        <a:t>모델 편향성 완화 모듈 개발</a:t>
                      </a: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tc>
                  <a:txBody>
                    <a:bodyPr/>
                    <a:lstStyle/>
                    <a:p>
                      <a:pPr algn="ctr" latinLnBrk="1"/>
                      <a:endParaRPr lang="ko-KR" altLang="en-US" sz="1200" b="1" dirty="0">
                        <a:solidFill>
                          <a:schemeClr val="tx1"/>
                        </a:solidFill>
                      </a:endParaRPr>
                    </a:p>
                  </a:txBody>
                  <a:tcPr anchor="ctr">
                    <a:lnT w="38100" cap="flat" cmpd="sng" algn="ctr">
                      <a:solidFill>
                        <a:schemeClr val="tx1"/>
                      </a:solidFill>
                      <a:prstDash val="solid"/>
                      <a:round/>
                      <a:headEnd type="none" w="med" len="med"/>
                      <a:tailEnd type="none" w="med" len="med"/>
                    </a:lnT>
                    <a:solidFill>
                      <a:srgbClr val="E7E7E7"/>
                    </a:solidFill>
                  </a:tcPr>
                </a:tc>
                <a:extLst>
                  <a:ext uri="{0D108BD9-81ED-4DB2-BD59-A6C34878D82A}">
                    <a16:rowId xmlns:a16="http://schemas.microsoft.com/office/drawing/2014/main" val="1599595642"/>
                  </a:ext>
                </a:extLst>
              </a:tr>
              <a:tr h="175445">
                <a:tc>
                  <a:txBody>
                    <a:bodyPr/>
                    <a:lstStyle/>
                    <a:p>
                      <a:pPr algn="ctr" latinLnBrk="1"/>
                      <a:r>
                        <a:rPr lang="en-US" altLang="ko-KR" sz="1200" b="1" dirty="0"/>
                        <a:t>2</a:t>
                      </a:r>
                      <a:endParaRPr lang="ko-KR" altLang="en-US" sz="1200" b="1" dirty="0"/>
                    </a:p>
                  </a:txBody>
                  <a:tcPr anchor="ctr"/>
                </a:tc>
                <a:tc>
                  <a:txBody>
                    <a:bodyPr/>
                    <a:lstStyle/>
                    <a:p>
                      <a:pPr algn="l" latinLnBrk="1"/>
                      <a:r>
                        <a:rPr lang="en-US" altLang="ko-KR" sz="1200" b="1" dirty="0"/>
                        <a:t>Resolution </a:t>
                      </a:r>
                      <a:r>
                        <a:rPr lang="ko-KR" altLang="en-US" sz="1200" b="1" dirty="0"/>
                        <a:t>변화 모듈 개발 및 테스트</a:t>
                      </a:r>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extLst>
                  <a:ext uri="{0D108BD9-81ED-4DB2-BD59-A6C34878D82A}">
                    <a16:rowId xmlns:a16="http://schemas.microsoft.com/office/drawing/2014/main" val="1563309030"/>
                  </a:ext>
                </a:extLst>
              </a:tr>
              <a:tr h="175445">
                <a:tc>
                  <a:txBody>
                    <a:bodyPr/>
                    <a:lstStyle/>
                    <a:p>
                      <a:pPr algn="ctr" latinLnBrk="1"/>
                      <a:r>
                        <a:rPr lang="en-US" altLang="ko-KR" sz="1200" b="1" dirty="0"/>
                        <a:t>3</a:t>
                      </a:r>
                      <a:endParaRPr lang="ko-KR" altLang="en-US" sz="1200" b="1" dirty="0"/>
                    </a:p>
                  </a:txBody>
                  <a:tcPr anchor="ctr"/>
                </a:tc>
                <a:tc>
                  <a:txBody>
                    <a:bodyPr/>
                    <a:lstStyle/>
                    <a:p>
                      <a:pPr algn="l" latinLnBrk="1"/>
                      <a:r>
                        <a:rPr lang="en-US" altLang="ko-KR" sz="1200" b="1" dirty="0"/>
                        <a:t>segmentation </a:t>
                      </a:r>
                      <a:r>
                        <a:rPr lang="ko-KR" altLang="en-US" sz="1200" b="1" dirty="0"/>
                        <a:t>별 비교 실험</a:t>
                      </a:r>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extLst>
                  <a:ext uri="{0D108BD9-81ED-4DB2-BD59-A6C34878D82A}">
                    <a16:rowId xmlns:a16="http://schemas.microsoft.com/office/drawing/2014/main" val="519391748"/>
                  </a:ext>
                </a:extLst>
              </a:tr>
              <a:tr h="175445">
                <a:tc>
                  <a:txBody>
                    <a:bodyPr/>
                    <a:lstStyle/>
                    <a:p>
                      <a:pPr algn="ctr" latinLnBrk="1"/>
                      <a:r>
                        <a:rPr lang="en-US" altLang="ko-KR" sz="1200" b="1" dirty="0"/>
                        <a:t>4</a:t>
                      </a:r>
                      <a:endParaRPr lang="ko-KR" altLang="en-US" sz="1200" b="1" dirty="0"/>
                    </a:p>
                  </a:txBody>
                  <a:tcPr anchor="ctr"/>
                </a:tc>
                <a:tc>
                  <a:txBody>
                    <a:bodyPr/>
                    <a:lstStyle/>
                    <a:p>
                      <a:pPr algn="l" latinLnBrk="1"/>
                      <a:r>
                        <a:rPr lang="ko-KR" altLang="en-US" sz="1200" b="1" dirty="0"/>
                        <a:t>모델 타당성 평가</a:t>
                      </a:r>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extLst>
                  <a:ext uri="{0D108BD9-81ED-4DB2-BD59-A6C34878D82A}">
                    <a16:rowId xmlns:a16="http://schemas.microsoft.com/office/drawing/2014/main" val="3688196962"/>
                  </a:ext>
                </a:extLst>
              </a:tr>
              <a:tr h="137160">
                <a:tc>
                  <a:txBody>
                    <a:bodyPr/>
                    <a:lstStyle/>
                    <a:p>
                      <a:pPr algn="ctr" latinLnBrk="1"/>
                      <a:r>
                        <a:rPr lang="en-US" altLang="ko-KR" sz="1200" b="1" dirty="0"/>
                        <a:t>5</a:t>
                      </a:r>
                      <a:endParaRPr lang="ko-KR" altLang="en-US" sz="1200" b="1" dirty="0"/>
                    </a:p>
                  </a:txBody>
                  <a:tcPr anchor="ctr"/>
                </a:tc>
                <a:tc>
                  <a:txBody>
                    <a:bodyPr/>
                    <a:lstStyle/>
                    <a:p>
                      <a:pPr algn="l" latinLnBrk="1"/>
                      <a:r>
                        <a:rPr lang="en-US" altLang="ko-KR" sz="1200" b="1" dirty="0"/>
                        <a:t>segmentation </a:t>
                      </a:r>
                      <a:r>
                        <a:rPr lang="ko-KR" altLang="en-US" sz="1200" b="1" dirty="0"/>
                        <a:t>모델 채택 및 전략 수립</a:t>
                      </a:r>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extLst>
                  <a:ext uri="{0D108BD9-81ED-4DB2-BD59-A6C34878D82A}">
                    <a16:rowId xmlns:a16="http://schemas.microsoft.com/office/drawing/2014/main" val="3018240027"/>
                  </a:ext>
                </a:extLst>
              </a:tr>
              <a:tr h="137160">
                <a:tc>
                  <a:txBody>
                    <a:bodyPr/>
                    <a:lstStyle/>
                    <a:p>
                      <a:pPr algn="ctr" latinLnBrk="1"/>
                      <a:r>
                        <a:rPr lang="en-US" altLang="ko-KR" sz="1200" b="1" dirty="0"/>
                        <a:t>6</a:t>
                      </a:r>
                      <a:endParaRPr lang="ko-KR" altLang="en-US" sz="1200" b="1" dirty="0"/>
                    </a:p>
                  </a:txBody>
                  <a:tcPr anchor="ctr"/>
                </a:tc>
                <a:tc>
                  <a:txBody>
                    <a:bodyPr/>
                    <a:lstStyle/>
                    <a:p>
                      <a:pPr algn="l" latinLnBrk="1"/>
                      <a:r>
                        <a:rPr lang="ko-KR" altLang="en-US" sz="1200" b="1" dirty="0"/>
                        <a:t>결과 정성 평가 및 모델 최종 선정</a:t>
                      </a:r>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extLst>
                  <a:ext uri="{0D108BD9-81ED-4DB2-BD59-A6C34878D82A}">
                    <a16:rowId xmlns:a16="http://schemas.microsoft.com/office/drawing/2014/main" val="1280274331"/>
                  </a:ext>
                </a:extLst>
              </a:tr>
              <a:tr h="175445">
                <a:tc>
                  <a:txBody>
                    <a:bodyPr/>
                    <a:lstStyle/>
                    <a:p>
                      <a:pPr algn="ctr" latinLnBrk="1"/>
                      <a:r>
                        <a:rPr lang="en-US" altLang="ko-KR" sz="1200" b="1" dirty="0"/>
                        <a:t>7</a:t>
                      </a:r>
                      <a:endParaRPr lang="ko-KR" altLang="en-US" sz="1200" b="1" dirty="0"/>
                    </a:p>
                  </a:txBody>
                  <a:tcPr anchor="ctr"/>
                </a:tc>
                <a:tc>
                  <a:txBody>
                    <a:bodyPr/>
                    <a:lstStyle/>
                    <a:p>
                      <a:pPr algn="l" latinLnBrk="1"/>
                      <a:r>
                        <a:rPr lang="ko-KR" altLang="en-US" sz="1200" b="1" dirty="0"/>
                        <a:t>타 모듈과의 연계 실험</a:t>
                      </a:r>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tc>
                  <a:txBody>
                    <a:bodyPr/>
                    <a:lstStyle/>
                    <a:p>
                      <a:pPr algn="ctr" latinLnBrk="1"/>
                      <a:endParaRPr lang="ko-KR" altLang="en-US" sz="1200" b="1" dirty="0"/>
                    </a:p>
                  </a:txBody>
                  <a:tcPr anchor="ctr"/>
                </a:tc>
                <a:extLst>
                  <a:ext uri="{0D108BD9-81ED-4DB2-BD59-A6C34878D82A}">
                    <a16:rowId xmlns:a16="http://schemas.microsoft.com/office/drawing/2014/main" val="3973705598"/>
                  </a:ext>
                </a:extLst>
              </a:tr>
            </a:tbl>
          </a:graphicData>
        </a:graphic>
      </p:graphicFrame>
      <p:sp>
        <p:nvSpPr>
          <p:cNvPr id="10" name="직사각형 9">
            <a:extLst>
              <a:ext uri="{FF2B5EF4-FFF2-40B4-BE49-F238E27FC236}">
                <a16:creationId xmlns:a16="http://schemas.microsoft.com/office/drawing/2014/main" id="{0B45784A-3FD0-4413-884F-0B3F06FCF81E}"/>
              </a:ext>
            </a:extLst>
          </p:cNvPr>
          <p:cNvSpPr/>
          <p:nvPr/>
        </p:nvSpPr>
        <p:spPr>
          <a:xfrm>
            <a:off x="4360039" y="2389625"/>
            <a:ext cx="865441" cy="1156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0878CF00-D2E7-44CB-8301-90A37F66006E}"/>
              </a:ext>
            </a:extLst>
          </p:cNvPr>
          <p:cNvSpPr/>
          <p:nvPr/>
        </p:nvSpPr>
        <p:spPr>
          <a:xfrm>
            <a:off x="4723194" y="2916891"/>
            <a:ext cx="1668081"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6F552DDA-BDD1-47F3-B112-8E371D1A21D3}"/>
              </a:ext>
            </a:extLst>
          </p:cNvPr>
          <p:cNvSpPr/>
          <p:nvPr/>
        </p:nvSpPr>
        <p:spPr>
          <a:xfrm>
            <a:off x="4360040" y="2648003"/>
            <a:ext cx="865441" cy="1156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84F5FB73-9E5F-4968-A014-0107909981C3}"/>
              </a:ext>
            </a:extLst>
          </p:cNvPr>
          <p:cNvSpPr/>
          <p:nvPr/>
        </p:nvSpPr>
        <p:spPr>
          <a:xfrm>
            <a:off x="4712365" y="2916016"/>
            <a:ext cx="1195515" cy="1156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F2D5788-81C9-4AAA-94AB-393BE61C2739}"/>
              </a:ext>
            </a:extLst>
          </p:cNvPr>
          <p:cNvSpPr/>
          <p:nvPr/>
        </p:nvSpPr>
        <p:spPr>
          <a:xfrm>
            <a:off x="6157505" y="3183165"/>
            <a:ext cx="580183"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a:extLst>
              <a:ext uri="{FF2B5EF4-FFF2-40B4-BE49-F238E27FC236}">
                <a16:creationId xmlns:a16="http://schemas.microsoft.com/office/drawing/2014/main" id="{45AB9D95-8AC7-4EB8-9C16-BDF1D0E578D5}"/>
              </a:ext>
            </a:extLst>
          </p:cNvPr>
          <p:cNvSpPr/>
          <p:nvPr/>
        </p:nvSpPr>
        <p:spPr>
          <a:xfrm>
            <a:off x="6685665" y="3460559"/>
            <a:ext cx="580183"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87112D30-6A39-4D32-95F3-E0C72DF76827}"/>
              </a:ext>
            </a:extLst>
          </p:cNvPr>
          <p:cNvSpPr/>
          <p:nvPr/>
        </p:nvSpPr>
        <p:spPr>
          <a:xfrm>
            <a:off x="7206142" y="3728574"/>
            <a:ext cx="327498" cy="1156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57AD8E76-6249-4278-AD16-80F59EBB4288}"/>
              </a:ext>
            </a:extLst>
          </p:cNvPr>
          <p:cNvSpPr/>
          <p:nvPr/>
        </p:nvSpPr>
        <p:spPr>
          <a:xfrm>
            <a:off x="7379595" y="4001531"/>
            <a:ext cx="1058908" cy="1126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886A65AD-8AC1-4D7C-82AA-1454DB8C4FFA}"/>
              </a:ext>
            </a:extLst>
          </p:cNvPr>
          <p:cNvSpPr txBox="1"/>
          <p:nvPr/>
        </p:nvSpPr>
        <p:spPr>
          <a:xfrm>
            <a:off x="669108" y="1571854"/>
            <a:ext cx="4035105" cy="307777"/>
          </a:xfrm>
          <a:prstGeom prst="rect">
            <a:avLst/>
          </a:prstGeom>
          <a:noFill/>
        </p:spPr>
        <p:txBody>
          <a:bodyPr wrap="square" rtlCol="0">
            <a:spAutoFit/>
          </a:bodyPr>
          <a:lstStyle/>
          <a:p>
            <a:r>
              <a:rPr lang="ko-KR" altLang="en-US" sz="1400" b="1" dirty="0">
                <a:latin typeface="Arial Rounded MT Bold" panose="020F0704030504030204" pitchFamily="34" charset="0"/>
              </a:rPr>
              <a:t>프로세스 담당자 </a:t>
            </a:r>
            <a:r>
              <a:rPr lang="en-US" altLang="ko-KR" sz="1400" b="1" dirty="0">
                <a:latin typeface="Arial Rounded MT Bold" panose="020F0704030504030204" pitchFamily="34" charset="0"/>
              </a:rPr>
              <a:t>: </a:t>
            </a:r>
            <a:r>
              <a:rPr lang="ko-KR" altLang="en-US" sz="1400" b="1" dirty="0" err="1">
                <a:latin typeface="Arial Rounded MT Bold" panose="020F0704030504030204" pitchFamily="34" charset="0"/>
              </a:rPr>
              <a:t>홍성래</a:t>
            </a:r>
            <a:endParaRPr lang="ko-KR" altLang="en-US" sz="1400" b="1" dirty="0">
              <a:latin typeface="Arial Rounded MT Bold" panose="020F0704030504030204" pitchFamily="34" charset="0"/>
            </a:endParaRPr>
          </a:p>
        </p:txBody>
      </p:sp>
    </p:spTree>
    <p:extLst>
      <p:ext uri="{BB962C8B-B14F-4D97-AF65-F5344CB8AC3E}">
        <p14:creationId xmlns:p14="http://schemas.microsoft.com/office/powerpoint/2010/main" val="1785541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직선 연결선 16">
            <a:extLst>
              <a:ext uri="{FF2B5EF4-FFF2-40B4-BE49-F238E27FC236}">
                <a16:creationId xmlns:a16="http://schemas.microsoft.com/office/drawing/2014/main" id="{9CB95545-3348-4065-9BD0-5628CE2F12CA}"/>
              </a:ext>
            </a:extLst>
          </p:cNvPr>
          <p:cNvCxnSpPr>
            <a:cxnSpLocks/>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B47ADFC-54DC-4A62-94B6-228C93F0A794}"/>
              </a:ext>
            </a:extLst>
          </p:cNvPr>
          <p:cNvSpPr txBox="1"/>
          <p:nvPr/>
        </p:nvSpPr>
        <p:spPr>
          <a:xfrm>
            <a:off x="222085" y="91178"/>
            <a:ext cx="7360922" cy="400110"/>
          </a:xfrm>
          <a:prstGeom prst="rect">
            <a:avLst/>
          </a:prstGeom>
          <a:noFill/>
        </p:spPr>
        <p:txBody>
          <a:bodyPr wrap="square" rtlCol="0">
            <a:spAutoFit/>
          </a:bodyPr>
          <a:lstStyle/>
          <a:p>
            <a:r>
              <a:rPr lang="en-US" altLang="ko-KR" sz="2000" b="1" dirty="0">
                <a:latin typeface="+mj-ea"/>
                <a:ea typeface="+mj-ea"/>
              </a:rPr>
              <a:t>Segmentation Model - </a:t>
            </a:r>
            <a:r>
              <a:rPr lang="en-US" altLang="ko-KR" sz="2000" b="1" dirty="0" err="1">
                <a:latin typeface="+mj-ea"/>
              </a:rPr>
              <a:t>UNet</a:t>
            </a:r>
            <a:endParaRPr lang="ko-KR" altLang="en-US" sz="2000" b="1" dirty="0">
              <a:latin typeface="+mj-ea"/>
              <a:ea typeface="+mj-ea"/>
            </a:endParaRPr>
          </a:p>
        </p:txBody>
      </p:sp>
      <p:graphicFrame>
        <p:nvGraphicFramePr>
          <p:cNvPr id="3" name="표 2">
            <a:extLst>
              <a:ext uri="{FF2B5EF4-FFF2-40B4-BE49-F238E27FC236}">
                <a16:creationId xmlns:a16="http://schemas.microsoft.com/office/drawing/2014/main" id="{F42983BF-4224-49A3-9C1B-0C854CC47A1A}"/>
              </a:ext>
            </a:extLst>
          </p:cNvPr>
          <p:cNvGraphicFramePr>
            <a:graphicFrameLocks noGrp="1"/>
          </p:cNvGraphicFramePr>
          <p:nvPr>
            <p:extLst>
              <p:ext uri="{D42A27DB-BD31-4B8C-83A1-F6EECF244321}">
                <p14:modId xmlns:p14="http://schemas.microsoft.com/office/powerpoint/2010/main" val="2005909514"/>
              </p:ext>
            </p:extLst>
          </p:nvPr>
        </p:nvGraphicFramePr>
        <p:xfrm>
          <a:off x="222085" y="2173694"/>
          <a:ext cx="8772524" cy="1112520"/>
        </p:xfrm>
        <a:graphic>
          <a:graphicData uri="http://schemas.openxmlformats.org/drawingml/2006/table">
            <a:tbl>
              <a:tblPr firstRow="1" bandRow="1">
                <a:tableStyleId>{5C22544A-7EE6-4342-B048-85BDC9FD1C3A}</a:tableStyleId>
              </a:tblPr>
              <a:tblGrid>
                <a:gridCol w="1273110">
                  <a:extLst>
                    <a:ext uri="{9D8B030D-6E8A-4147-A177-3AD203B41FA5}">
                      <a16:colId xmlns:a16="http://schemas.microsoft.com/office/drawing/2014/main" val="2448436468"/>
                    </a:ext>
                  </a:extLst>
                </a:gridCol>
                <a:gridCol w="1273110">
                  <a:extLst>
                    <a:ext uri="{9D8B030D-6E8A-4147-A177-3AD203B41FA5}">
                      <a16:colId xmlns:a16="http://schemas.microsoft.com/office/drawing/2014/main" val="2807798262"/>
                    </a:ext>
                  </a:extLst>
                </a:gridCol>
                <a:gridCol w="1273110">
                  <a:extLst>
                    <a:ext uri="{9D8B030D-6E8A-4147-A177-3AD203B41FA5}">
                      <a16:colId xmlns:a16="http://schemas.microsoft.com/office/drawing/2014/main" val="3090275639"/>
                    </a:ext>
                  </a:extLst>
                </a:gridCol>
                <a:gridCol w="1273110">
                  <a:extLst>
                    <a:ext uri="{9D8B030D-6E8A-4147-A177-3AD203B41FA5}">
                      <a16:colId xmlns:a16="http://schemas.microsoft.com/office/drawing/2014/main" val="2391215969"/>
                    </a:ext>
                  </a:extLst>
                </a:gridCol>
                <a:gridCol w="1273110">
                  <a:extLst>
                    <a:ext uri="{9D8B030D-6E8A-4147-A177-3AD203B41FA5}">
                      <a16:colId xmlns:a16="http://schemas.microsoft.com/office/drawing/2014/main" val="930506056"/>
                    </a:ext>
                  </a:extLst>
                </a:gridCol>
                <a:gridCol w="1273110">
                  <a:extLst>
                    <a:ext uri="{9D8B030D-6E8A-4147-A177-3AD203B41FA5}">
                      <a16:colId xmlns:a16="http://schemas.microsoft.com/office/drawing/2014/main" val="2885093718"/>
                    </a:ext>
                  </a:extLst>
                </a:gridCol>
                <a:gridCol w="1133864">
                  <a:extLst>
                    <a:ext uri="{9D8B030D-6E8A-4147-A177-3AD203B41FA5}">
                      <a16:colId xmlns:a16="http://schemas.microsoft.com/office/drawing/2014/main" val="3831395369"/>
                    </a:ext>
                  </a:extLst>
                </a:gridCol>
              </a:tblGrid>
              <a:tr h="370840">
                <a:tc>
                  <a:txBody>
                    <a:bodyPr/>
                    <a:lstStyle/>
                    <a:p>
                      <a:pPr algn="ctr" latinLnBrk="1"/>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MAE</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err="1">
                          <a:solidFill>
                            <a:schemeClr val="tx1"/>
                          </a:solidFill>
                          <a:latin typeface="+mn-lt"/>
                        </a:rPr>
                        <a:t>DiceCoeff</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err="1">
                          <a:solidFill>
                            <a:schemeClr val="tx1"/>
                          </a:solidFill>
                          <a:latin typeface="+mn-lt"/>
                        </a:rPr>
                        <a:t>IoU</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Precision</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Recall</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F1</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extLst>
                  <a:ext uri="{0D108BD9-81ED-4DB2-BD59-A6C34878D82A}">
                    <a16:rowId xmlns:a16="http://schemas.microsoft.com/office/drawing/2014/main" val="884174362"/>
                  </a:ext>
                </a:extLst>
              </a:tr>
              <a:tr h="370840">
                <a:tc>
                  <a:txBody>
                    <a:bodyPr/>
                    <a:lstStyle/>
                    <a:p>
                      <a:pPr algn="ctr" latinLnBrk="1"/>
                      <a:r>
                        <a:rPr lang="en-US" altLang="ko-KR" b="0" dirty="0" err="1">
                          <a:solidFill>
                            <a:schemeClr val="tx1"/>
                          </a:solidFill>
                          <a:latin typeface="+mn-lt"/>
                        </a:rPr>
                        <a:t>DeepLab</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sz="1200" b="0" i="0" kern="1200" dirty="0">
                          <a:solidFill>
                            <a:schemeClr val="dk1"/>
                          </a:solidFill>
                          <a:effectLst/>
                          <a:latin typeface="+mn-lt"/>
                          <a:ea typeface="+mn-ea"/>
                          <a:cs typeface="+mn-cs"/>
                        </a:rPr>
                        <a:t>0.030±0.027</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0.766±0.151</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0.639±0.154</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0.511±0.399</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0.510±0.382</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0.517±0.380</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202138"/>
                  </a:ext>
                </a:extLst>
              </a:tr>
              <a:tr h="370840">
                <a:tc>
                  <a:txBody>
                    <a:bodyPr/>
                    <a:lstStyle/>
                    <a:p>
                      <a:pPr algn="ctr" latinLnBrk="1"/>
                      <a:r>
                        <a:rPr lang="en-US" altLang="ko-KR" b="0" dirty="0" err="1">
                          <a:solidFill>
                            <a:schemeClr val="tx1"/>
                          </a:solidFill>
                          <a:latin typeface="+mn-lt"/>
                        </a:rPr>
                        <a:t>UNet</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sz="1200" b="1" dirty="0">
                          <a:solidFill>
                            <a:schemeClr val="tx1"/>
                          </a:solidFill>
                          <a:latin typeface="+mn-lt"/>
                        </a:rPr>
                        <a:t>0.031</a:t>
                      </a:r>
                      <a:r>
                        <a:rPr lang="en-US" altLang="ko-KR" sz="1200" b="0" i="0" kern="1200" dirty="0">
                          <a:solidFill>
                            <a:schemeClr val="dk1"/>
                          </a:solidFill>
                          <a:effectLst/>
                          <a:latin typeface="+mn-lt"/>
                          <a:ea typeface="+mn-ea"/>
                          <a:cs typeface="+mn-cs"/>
                        </a:rPr>
                        <a:t>±0.027</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0.772</a:t>
                      </a:r>
                      <a:r>
                        <a:rPr lang="en-US" altLang="ko-KR" sz="1200" b="0" i="0" kern="1200" dirty="0">
                          <a:solidFill>
                            <a:schemeClr val="dk1"/>
                          </a:solidFill>
                          <a:effectLst/>
                          <a:latin typeface="+mn-lt"/>
                          <a:ea typeface="+mn-ea"/>
                          <a:cs typeface="+mn-cs"/>
                        </a:rPr>
                        <a:t>±0.144</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0.645</a:t>
                      </a:r>
                      <a:r>
                        <a:rPr lang="en-US" altLang="ko-KR" sz="1200" b="0" i="0" kern="1200" dirty="0">
                          <a:solidFill>
                            <a:schemeClr val="dk1"/>
                          </a:solidFill>
                          <a:effectLst/>
                          <a:latin typeface="+mn-lt"/>
                          <a:ea typeface="+mn-ea"/>
                          <a:cs typeface="+mn-cs"/>
                        </a:rPr>
                        <a:t>±0.148</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0.546</a:t>
                      </a:r>
                      <a:r>
                        <a:rPr lang="en-US" altLang="ko-KR" sz="1200" b="0" i="0" kern="1200" dirty="0">
                          <a:solidFill>
                            <a:schemeClr val="dk1"/>
                          </a:solidFill>
                          <a:effectLst/>
                          <a:latin typeface="+mn-lt"/>
                          <a:ea typeface="+mn-ea"/>
                          <a:cs typeface="+mn-cs"/>
                        </a:rPr>
                        <a:t>±0.395</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0.522</a:t>
                      </a:r>
                      <a:r>
                        <a:rPr lang="en-US" altLang="ko-KR" sz="1200" b="0" i="0" kern="1200" dirty="0">
                          <a:solidFill>
                            <a:schemeClr val="dk1"/>
                          </a:solidFill>
                          <a:effectLst/>
                          <a:latin typeface="+mn-lt"/>
                          <a:ea typeface="+mn-ea"/>
                          <a:cs typeface="+mn-cs"/>
                        </a:rPr>
                        <a:t>±0.388</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0.520</a:t>
                      </a:r>
                      <a:r>
                        <a:rPr lang="en-US" altLang="ko-KR" sz="1200" b="0" i="0" kern="1200" dirty="0">
                          <a:solidFill>
                            <a:schemeClr val="dk1"/>
                          </a:solidFill>
                          <a:effectLst/>
                          <a:latin typeface="+mn-lt"/>
                          <a:ea typeface="+mn-ea"/>
                          <a:cs typeface="+mn-cs"/>
                        </a:rPr>
                        <a:t>±0.380</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789744"/>
                  </a:ext>
                </a:extLst>
              </a:tr>
            </a:tbl>
          </a:graphicData>
        </a:graphic>
      </p:graphicFrame>
      <p:sp>
        <p:nvSpPr>
          <p:cNvPr id="4" name="TextBox 3">
            <a:extLst>
              <a:ext uri="{FF2B5EF4-FFF2-40B4-BE49-F238E27FC236}">
                <a16:creationId xmlns:a16="http://schemas.microsoft.com/office/drawing/2014/main" id="{23287BF8-E4EC-4290-BC22-23FAD2BFA1BC}"/>
              </a:ext>
            </a:extLst>
          </p:cNvPr>
          <p:cNvSpPr txBox="1"/>
          <p:nvPr/>
        </p:nvSpPr>
        <p:spPr>
          <a:xfrm>
            <a:off x="120167" y="3272918"/>
            <a:ext cx="7974330" cy="307777"/>
          </a:xfrm>
          <a:prstGeom prst="rect">
            <a:avLst/>
          </a:prstGeom>
          <a:noFill/>
        </p:spPr>
        <p:txBody>
          <a:bodyPr wrap="square" rtlCol="0">
            <a:spAutoFit/>
          </a:bodyPr>
          <a:lstStyle/>
          <a:p>
            <a:r>
              <a:rPr lang="en-US" altLang="ko-KR" sz="1400" dirty="0"/>
              <a:t>{Backbone:resnet50, </a:t>
            </a:r>
            <a:r>
              <a:rPr lang="en-US" altLang="ko-KR" sz="1400" dirty="0" err="1"/>
              <a:t>Dataset:NM</a:t>
            </a:r>
            <a:r>
              <a:rPr lang="en-US" altLang="ko-KR" sz="1400" dirty="0"/>
              <a:t>, </a:t>
            </a:r>
            <a:r>
              <a:rPr lang="en-US" altLang="ko-KR" sz="1400" dirty="0" err="1"/>
              <a:t>Label:zerolabel</a:t>
            </a:r>
            <a:r>
              <a:rPr lang="en-US" altLang="ko-KR" sz="1400" dirty="0"/>
              <a:t>, </a:t>
            </a:r>
            <a:r>
              <a:rPr lang="en-US" altLang="ko-KR" sz="1400" dirty="0" err="1"/>
              <a:t>Resolution:False</a:t>
            </a:r>
            <a:r>
              <a:rPr lang="en-US" altLang="ko-KR" sz="1400" dirty="0"/>
              <a:t>}</a:t>
            </a:r>
            <a:endParaRPr lang="ko-KR" altLang="en-US" sz="1400" dirty="0"/>
          </a:p>
        </p:txBody>
      </p:sp>
      <p:sp>
        <p:nvSpPr>
          <p:cNvPr id="11" name="TextBox 10">
            <a:extLst>
              <a:ext uri="{FF2B5EF4-FFF2-40B4-BE49-F238E27FC236}">
                <a16:creationId xmlns:a16="http://schemas.microsoft.com/office/drawing/2014/main" id="{67BC45BC-8DD3-4EA5-83CA-8EDCE7C917A9}"/>
              </a:ext>
            </a:extLst>
          </p:cNvPr>
          <p:cNvSpPr txBox="1"/>
          <p:nvPr/>
        </p:nvSpPr>
        <p:spPr>
          <a:xfrm>
            <a:off x="149391" y="1880385"/>
            <a:ext cx="7974330" cy="307777"/>
          </a:xfrm>
          <a:prstGeom prst="rect">
            <a:avLst/>
          </a:prstGeom>
          <a:noFill/>
        </p:spPr>
        <p:txBody>
          <a:bodyPr wrap="square" rtlCol="0">
            <a:spAutoFit/>
          </a:bodyPr>
          <a:lstStyle/>
          <a:p>
            <a:r>
              <a:rPr lang="ko-KR" altLang="en-US" sz="1400" b="1" dirty="0"/>
              <a:t>같은 조건 下</a:t>
            </a:r>
            <a:r>
              <a:rPr lang="en-US" altLang="ko-KR" sz="1400" b="1" dirty="0"/>
              <a:t>,</a:t>
            </a:r>
            <a:r>
              <a:rPr lang="ko-KR" altLang="en-US" sz="1400" b="1" dirty="0"/>
              <a:t> </a:t>
            </a:r>
            <a:r>
              <a:rPr lang="en-US" altLang="ko-KR" sz="1400" b="1" dirty="0" err="1"/>
              <a:t>DeepLab</a:t>
            </a:r>
            <a:r>
              <a:rPr lang="ko-KR" altLang="en-US" sz="1400" b="1" dirty="0"/>
              <a:t>에 비해 좋은 성능</a:t>
            </a:r>
          </a:p>
        </p:txBody>
      </p:sp>
      <p:graphicFrame>
        <p:nvGraphicFramePr>
          <p:cNvPr id="9" name="표 8">
            <a:extLst>
              <a:ext uri="{FF2B5EF4-FFF2-40B4-BE49-F238E27FC236}">
                <a16:creationId xmlns:a16="http://schemas.microsoft.com/office/drawing/2014/main" id="{A5FBDB9B-5DF9-467A-B9E6-CF63CB41AA6E}"/>
              </a:ext>
            </a:extLst>
          </p:cNvPr>
          <p:cNvGraphicFramePr>
            <a:graphicFrameLocks noGrp="1"/>
          </p:cNvGraphicFramePr>
          <p:nvPr>
            <p:extLst>
              <p:ext uri="{D42A27DB-BD31-4B8C-83A1-F6EECF244321}">
                <p14:modId xmlns:p14="http://schemas.microsoft.com/office/powerpoint/2010/main" val="1964940612"/>
              </p:ext>
            </p:extLst>
          </p:nvPr>
        </p:nvGraphicFramePr>
        <p:xfrm>
          <a:off x="222085" y="3692102"/>
          <a:ext cx="8772524" cy="1112520"/>
        </p:xfrm>
        <a:graphic>
          <a:graphicData uri="http://schemas.openxmlformats.org/drawingml/2006/table">
            <a:tbl>
              <a:tblPr firstRow="1" bandRow="1">
                <a:tableStyleId>{5C22544A-7EE6-4342-B048-85BDC9FD1C3A}</a:tableStyleId>
              </a:tblPr>
              <a:tblGrid>
                <a:gridCol w="1273110">
                  <a:extLst>
                    <a:ext uri="{9D8B030D-6E8A-4147-A177-3AD203B41FA5}">
                      <a16:colId xmlns:a16="http://schemas.microsoft.com/office/drawing/2014/main" val="2448436468"/>
                    </a:ext>
                  </a:extLst>
                </a:gridCol>
                <a:gridCol w="1273110">
                  <a:extLst>
                    <a:ext uri="{9D8B030D-6E8A-4147-A177-3AD203B41FA5}">
                      <a16:colId xmlns:a16="http://schemas.microsoft.com/office/drawing/2014/main" val="2807798262"/>
                    </a:ext>
                  </a:extLst>
                </a:gridCol>
                <a:gridCol w="1273110">
                  <a:extLst>
                    <a:ext uri="{9D8B030D-6E8A-4147-A177-3AD203B41FA5}">
                      <a16:colId xmlns:a16="http://schemas.microsoft.com/office/drawing/2014/main" val="3090275639"/>
                    </a:ext>
                  </a:extLst>
                </a:gridCol>
                <a:gridCol w="1273110">
                  <a:extLst>
                    <a:ext uri="{9D8B030D-6E8A-4147-A177-3AD203B41FA5}">
                      <a16:colId xmlns:a16="http://schemas.microsoft.com/office/drawing/2014/main" val="2391215969"/>
                    </a:ext>
                  </a:extLst>
                </a:gridCol>
                <a:gridCol w="1273110">
                  <a:extLst>
                    <a:ext uri="{9D8B030D-6E8A-4147-A177-3AD203B41FA5}">
                      <a16:colId xmlns:a16="http://schemas.microsoft.com/office/drawing/2014/main" val="930506056"/>
                    </a:ext>
                  </a:extLst>
                </a:gridCol>
                <a:gridCol w="1273110">
                  <a:extLst>
                    <a:ext uri="{9D8B030D-6E8A-4147-A177-3AD203B41FA5}">
                      <a16:colId xmlns:a16="http://schemas.microsoft.com/office/drawing/2014/main" val="2885093718"/>
                    </a:ext>
                  </a:extLst>
                </a:gridCol>
                <a:gridCol w="1133864">
                  <a:extLst>
                    <a:ext uri="{9D8B030D-6E8A-4147-A177-3AD203B41FA5}">
                      <a16:colId xmlns:a16="http://schemas.microsoft.com/office/drawing/2014/main" val="3831395369"/>
                    </a:ext>
                  </a:extLst>
                </a:gridCol>
              </a:tblGrid>
              <a:tr h="370840">
                <a:tc>
                  <a:txBody>
                    <a:bodyPr/>
                    <a:lstStyle/>
                    <a:p>
                      <a:pPr algn="ctr" latinLnBrk="1"/>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MAE</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err="1">
                          <a:solidFill>
                            <a:schemeClr val="tx1"/>
                          </a:solidFill>
                          <a:latin typeface="+mn-lt"/>
                        </a:rPr>
                        <a:t>DiceCoeff</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err="1">
                          <a:solidFill>
                            <a:schemeClr val="tx1"/>
                          </a:solidFill>
                          <a:latin typeface="+mn-lt"/>
                        </a:rPr>
                        <a:t>IoU</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Precision</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Recall</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b="0" dirty="0">
                          <a:solidFill>
                            <a:schemeClr val="tx1"/>
                          </a:solidFill>
                          <a:latin typeface="+mn-lt"/>
                        </a:rPr>
                        <a:t>F1</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extLst>
                  <a:ext uri="{0D108BD9-81ED-4DB2-BD59-A6C34878D82A}">
                    <a16:rowId xmlns:a16="http://schemas.microsoft.com/office/drawing/2014/main" val="884174362"/>
                  </a:ext>
                </a:extLst>
              </a:tr>
              <a:tr h="370840">
                <a:tc>
                  <a:txBody>
                    <a:bodyPr/>
                    <a:lstStyle/>
                    <a:p>
                      <a:pPr algn="ctr" latinLnBrk="1"/>
                      <a:r>
                        <a:rPr lang="en-US" altLang="ko-KR" b="0" dirty="0" err="1">
                          <a:solidFill>
                            <a:schemeClr val="tx1"/>
                          </a:solidFill>
                          <a:latin typeface="+mn-lt"/>
                        </a:rPr>
                        <a:t>DeepLab</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sz="1200" b="0" i="0" kern="1200" dirty="0">
                          <a:solidFill>
                            <a:schemeClr val="dk1"/>
                          </a:solidFill>
                          <a:effectLst/>
                          <a:latin typeface="+mn-lt"/>
                          <a:ea typeface="+mn-ea"/>
                          <a:cs typeface="+mn-cs"/>
                        </a:rPr>
                        <a:t>0.030±0.027</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0.766±0.151</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0.639±0.154</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0.511±0.399</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0.510±0.382</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0" i="0" kern="1200" dirty="0">
                          <a:solidFill>
                            <a:schemeClr val="dk1"/>
                          </a:solidFill>
                          <a:effectLst/>
                          <a:latin typeface="+mn-lt"/>
                          <a:ea typeface="+mn-ea"/>
                          <a:cs typeface="+mn-cs"/>
                        </a:rPr>
                        <a:t>0.517±0.380</a:t>
                      </a:r>
                      <a:endParaRPr lang="ko-KR" altLang="en-US" sz="1200"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202138"/>
                  </a:ext>
                </a:extLst>
              </a:tr>
              <a:tr h="370840">
                <a:tc>
                  <a:txBody>
                    <a:bodyPr/>
                    <a:lstStyle/>
                    <a:p>
                      <a:pPr algn="ctr" latinLnBrk="1"/>
                      <a:r>
                        <a:rPr lang="en-US" altLang="ko-KR" b="0" dirty="0" err="1">
                          <a:solidFill>
                            <a:schemeClr val="tx1"/>
                          </a:solidFill>
                          <a:latin typeface="+mn-lt"/>
                        </a:rPr>
                        <a:t>UNet</a:t>
                      </a:r>
                      <a:endParaRPr lang="ko-KR" altLang="en-US" b="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CBCB"/>
                    </a:solidFill>
                  </a:tcPr>
                </a:tc>
                <a:tc>
                  <a:txBody>
                    <a:bodyPr/>
                    <a:lstStyle/>
                    <a:p>
                      <a:pPr algn="ctr" latinLnBrk="1"/>
                      <a:r>
                        <a:rPr lang="en-US" altLang="ko-KR" sz="1200" b="1" dirty="0">
                          <a:solidFill>
                            <a:schemeClr val="tx1"/>
                          </a:solidFill>
                          <a:latin typeface="+mn-lt"/>
                        </a:rPr>
                        <a:t>0.029</a:t>
                      </a:r>
                      <a:r>
                        <a:rPr lang="en-US" altLang="ko-KR" sz="1200" b="0" i="0" kern="1200" dirty="0">
                          <a:solidFill>
                            <a:schemeClr val="dk1"/>
                          </a:solidFill>
                          <a:effectLst/>
                          <a:latin typeface="+mn-lt"/>
                          <a:ea typeface="+mn-ea"/>
                          <a:cs typeface="+mn-cs"/>
                        </a:rPr>
                        <a:t>±0.026</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0.795</a:t>
                      </a:r>
                      <a:r>
                        <a:rPr lang="en-US" altLang="ko-KR" sz="1200" b="0" i="0" kern="1200" dirty="0">
                          <a:solidFill>
                            <a:schemeClr val="dk1"/>
                          </a:solidFill>
                          <a:effectLst/>
                          <a:latin typeface="+mn-lt"/>
                          <a:ea typeface="+mn-ea"/>
                          <a:cs typeface="+mn-cs"/>
                        </a:rPr>
                        <a:t>±0.142</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0.677</a:t>
                      </a:r>
                      <a:r>
                        <a:rPr lang="en-US" altLang="ko-KR" sz="1200" b="0" i="0" kern="1200" dirty="0">
                          <a:solidFill>
                            <a:schemeClr val="dk1"/>
                          </a:solidFill>
                          <a:effectLst/>
                          <a:latin typeface="+mn-lt"/>
                          <a:ea typeface="+mn-ea"/>
                          <a:cs typeface="+mn-cs"/>
                        </a:rPr>
                        <a:t>±0.152</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0.534</a:t>
                      </a:r>
                      <a:r>
                        <a:rPr lang="en-US" altLang="ko-KR" sz="1200" b="0" i="0" kern="1200" dirty="0">
                          <a:solidFill>
                            <a:schemeClr val="dk1"/>
                          </a:solidFill>
                          <a:effectLst/>
                          <a:latin typeface="+mn-lt"/>
                          <a:ea typeface="+mn-ea"/>
                          <a:cs typeface="+mn-cs"/>
                        </a:rPr>
                        <a:t>±0.387</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0.565</a:t>
                      </a:r>
                      <a:r>
                        <a:rPr lang="en-US" altLang="ko-KR" sz="1200" b="0" i="0" kern="1200" dirty="0">
                          <a:solidFill>
                            <a:schemeClr val="dk1"/>
                          </a:solidFill>
                          <a:effectLst/>
                          <a:latin typeface="+mn-lt"/>
                          <a:ea typeface="+mn-ea"/>
                          <a:cs typeface="+mn-cs"/>
                        </a:rPr>
                        <a:t>±0.414</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200" b="1" dirty="0">
                          <a:solidFill>
                            <a:schemeClr val="tx1"/>
                          </a:solidFill>
                          <a:latin typeface="+mn-lt"/>
                        </a:rPr>
                        <a:t>0.536</a:t>
                      </a:r>
                      <a:r>
                        <a:rPr lang="en-US" altLang="ko-KR" sz="1200" b="0" i="0" kern="1200" dirty="0">
                          <a:solidFill>
                            <a:schemeClr val="dk1"/>
                          </a:solidFill>
                          <a:effectLst/>
                          <a:latin typeface="+mn-lt"/>
                          <a:ea typeface="+mn-ea"/>
                          <a:cs typeface="+mn-cs"/>
                        </a:rPr>
                        <a:t>±0.390</a:t>
                      </a:r>
                      <a:endParaRPr lang="ko-KR" altLang="en-US" sz="12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789744"/>
                  </a:ext>
                </a:extLst>
              </a:tr>
            </a:tbl>
          </a:graphicData>
        </a:graphic>
      </p:graphicFrame>
      <p:sp>
        <p:nvSpPr>
          <p:cNvPr id="10" name="TextBox 9">
            <a:extLst>
              <a:ext uri="{FF2B5EF4-FFF2-40B4-BE49-F238E27FC236}">
                <a16:creationId xmlns:a16="http://schemas.microsoft.com/office/drawing/2014/main" id="{B3B99081-967D-46D5-924D-D0766685227D}"/>
              </a:ext>
            </a:extLst>
          </p:cNvPr>
          <p:cNvSpPr txBox="1"/>
          <p:nvPr/>
        </p:nvSpPr>
        <p:spPr>
          <a:xfrm>
            <a:off x="120167" y="4791326"/>
            <a:ext cx="7974330" cy="307777"/>
          </a:xfrm>
          <a:prstGeom prst="rect">
            <a:avLst/>
          </a:prstGeom>
          <a:noFill/>
        </p:spPr>
        <p:txBody>
          <a:bodyPr wrap="square" rtlCol="0">
            <a:spAutoFit/>
          </a:bodyPr>
          <a:lstStyle/>
          <a:p>
            <a:r>
              <a:rPr lang="en-US" altLang="ko-KR" sz="1400" dirty="0"/>
              <a:t>{Backbone:resnet50, </a:t>
            </a:r>
            <a:r>
              <a:rPr lang="en-US" altLang="ko-KR" sz="1400" dirty="0" err="1"/>
              <a:t>Dataset:NM</a:t>
            </a:r>
            <a:r>
              <a:rPr lang="en-US" altLang="ko-KR" sz="1400" dirty="0"/>
              <a:t>, </a:t>
            </a:r>
            <a:r>
              <a:rPr lang="en-US" altLang="ko-KR" sz="1400" dirty="0" err="1"/>
              <a:t>Label:CutMix</a:t>
            </a:r>
            <a:r>
              <a:rPr lang="en-US" altLang="ko-KR" sz="1400" dirty="0"/>
              <a:t>, </a:t>
            </a:r>
            <a:r>
              <a:rPr lang="en-US" altLang="ko-KR" sz="1400" dirty="0" err="1"/>
              <a:t>Resolution:False</a:t>
            </a:r>
            <a:r>
              <a:rPr lang="en-US" altLang="ko-KR" sz="1400" dirty="0"/>
              <a:t>}</a:t>
            </a:r>
            <a:endParaRPr lang="ko-KR" altLang="en-US" sz="1400" dirty="0"/>
          </a:p>
        </p:txBody>
      </p:sp>
    </p:spTree>
    <p:extLst>
      <p:ext uri="{BB962C8B-B14F-4D97-AF65-F5344CB8AC3E}">
        <p14:creationId xmlns:p14="http://schemas.microsoft.com/office/powerpoint/2010/main" val="4227031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cxnSp>
        <p:nvCxnSpPr>
          <p:cNvPr id="124" name="Google Shape;124;p5"/>
          <p:cNvCxnSpPr/>
          <p:nvPr/>
        </p:nvCxnSpPr>
        <p:spPr>
          <a:xfrm>
            <a:off x="1454727" y="3882045"/>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125" name="Google Shape;125;p5"/>
          <p:cNvSpPr txBox="1"/>
          <p:nvPr/>
        </p:nvSpPr>
        <p:spPr>
          <a:xfrm>
            <a:off x="818802" y="3208712"/>
            <a:ext cx="7360922" cy="52322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Calibri"/>
                <a:ea typeface="Calibri"/>
                <a:cs typeface="Calibri"/>
                <a:sym typeface="Calibri"/>
              </a:rPr>
              <a:t>슬라이드 시스템</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26;p5"/>
          <p:cNvSpPr txBox="1"/>
          <p:nvPr/>
        </p:nvSpPr>
        <p:spPr>
          <a:xfrm>
            <a:off x="818802" y="3863199"/>
            <a:ext cx="7360922"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Incremental learning</a:t>
            </a:r>
            <a:endParaRPr kumimoji="0" sz="2000" b="1"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6"/>
          <p:cNvPicPr preferRelativeResize="0"/>
          <p:nvPr/>
        </p:nvPicPr>
        <p:blipFill rotWithShape="1">
          <a:blip r:embed="rId3">
            <a:alphaModFix/>
          </a:blip>
          <a:srcRect/>
          <a:stretch/>
        </p:blipFill>
        <p:spPr>
          <a:xfrm rot="10800000">
            <a:off x="606298" y="3671215"/>
            <a:ext cx="7704856" cy="877742"/>
          </a:xfrm>
          <a:prstGeom prst="rect">
            <a:avLst/>
          </a:prstGeom>
          <a:noFill/>
          <a:ln>
            <a:noFill/>
          </a:ln>
        </p:spPr>
      </p:pic>
      <p:sp>
        <p:nvSpPr>
          <p:cNvPr id="132" name="Google Shape;132;p6"/>
          <p:cNvSpPr txBox="1"/>
          <p:nvPr/>
        </p:nvSpPr>
        <p:spPr>
          <a:xfrm>
            <a:off x="155575" y="127265"/>
            <a:ext cx="4698436"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000000"/>
                </a:solidFill>
                <a:effectLst/>
                <a:uLnTx/>
                <a:uFillTx/>
                <a:latin typeface="Calibri"/>
                <a:ea typeface="Calibri"/>
                <a:cs typeface="Calibri"/>
                <a:sym typeface="Calibri"/>
              </a:rPr>
              <a:t>System overview </a:t>
            </a:r>
            <a:endParaRPr kumimoji="0" sz="1800" b="1"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133" name="Google Shape;133;p6"/>
          <p:cNvCxnSpPr/>
          <p:nvPr/>
        </p:nvCxnSpPr>
        <p:spPr>
          <a:xfrm>
            <a:off x="274320" y="523703"/>
            <a:ext cx="5935287" cy="0"/>
          </a:xfrm>
          <a:prstGeom prst="straightConnector1">
            <a:avLst/>
          </a:prstGeom>
          <a:noFill/>
          <a:ln w="38100" cap="flat" cmpd="sng">
            <a:solidFill>
              <a:srgbClr val="006600"/>
            </a:solidFill>
            <a:prstDash val="solid"/>
            <a:miter lim="800000"/>
            <a:headEnd type="none" w="sm" len="sm"/>
            <a:tailEnd type="none" w="sm" len="sm"/>
          </a:ln>
        </p:spPr>
      </p:cxnSp>
      <p:sp>
        <p:nvSpPr>
          <p:cNvPr id="134" name="Google Shape;134;p6"/>
          <p:cNvSpPr/>
          <p:nvPr/>
        </p:nvSpPr>
        <p:spPr>
          <a:xfrm rot="10800000">
            <a:off x="4221313" y="1328398"/>
            <a:ext cx="651337" cy="483848"/>
          </a:xfrm>
          <a:prstGeom prst="rightArrow">
            <a:avLst>
              <a:gd name="adj1" fmla="val 50000"/>
              <a:gd name="adj2" fmla="val 50000"/>
            </a:avLst>
          </a:prstGeom>
          <a:gradFill>
            <a:gsLst>
              <a:gs pos="0">
                <a:srgbClr val="F6F9FC"/>
              </a:gs>
              <a:gs pos="100000">
                <a:srgbClr val="BFBFBF"/>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35" name="Google Shape;135;p6"/>
          <p:cNvPicPr preferRelativeResize="0"/>
          <p:nvPr/>
        </p:nvPicPr>
        <p:blipFill rotWithShape="1">
          <a:blip r:embed="rId4">
            <a:alphaModFix/>
          </a:blip>
          <a:srcRect/>
          <a:stretch/>
        </p:blipFill>
        <p:spPr>
          <a:xfrm>
            <a:off x="997433" y="1073820"/>
            <a:ext cx="3014720" cy="2619394"/>
          </a:xfrm>
          <a:prstGeom prst="rect">
            <a:avLst/>
          </a:prstGeom>
          <a:noFill/>
          <a:ln>
            <a:noFill/>
          </a:ln>
        </p:spPr>
      </p:pic>
      <p:sp>
        <p:nvSpPr>
          <p:cNvPr id="136" name="Google Shape;136;p6"/>
          <p:cNvSpPr/>
          <p:nvPr/>
        </p:nvSpPr>
        <p:spPr>
          <a:xfrm rot="10800000">
            <a:off x="4202674" y="2199336"/>
            <a:ext cx="651337" cy="483848"/>
          </a:xfrm>
          <a:prstGeom prst="rightArrow">
            <a:avLst>
              <a:gd name="adj1" fmla="val 50000"/>
              <a:gd name="adj2" fmla="val 50000"/>
            </a:avLst>
          </a:prstGeom>
          <a:gradFill>
            <a:gsLst>
              <a:gs pos="0">
                <a:srgbClr val="F6F9FC"/>
              </a:gs>
              <a:gs pos="100000">
                <a:srgbClr val="BFBFBF"/>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7" name="Google Shape;137;p6"/>
          <p:cNvSpPr/>
          <p:nvPr/>
        </p:nvSpPr>
        <p:spPr>
          <a:xfrm rot="10800000">
            <a:off x="4221314" y="3152222"/>
            <a:ext cx="651337" cy="483848"/>
          </a:xfrm>
          <a:prstGeom prst="rightArrow">
            <a:avLst>
              <a:gd name="adj1" fmla="val 50000"/>
              <a:gd name="adj2" fmla="val 50000"/>
            </a:avLst>
          </a:prstGeom>
          <a:gradFill>
            <a:gsLst>
              <a:gs pos="0">
                <a:srgbClr val="F6F9FC"/>
              </a:gs>
              <a:gs pos="100000">
                <a:srgbClr val="BFBFBF"/>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38" name="Google Shape;138;p6"/>
          <p:cNvPicPr preferRelativeResize="0"/>
          <p:nvPr/>
        </p:nvPicPr>
        <p:blipFill rotWithShape="1">
          <a:blip r:embed="rId5">
            <a:alphaModFix/>
          </a:blip>
          <a:srcRect l="32603"/>
          <a:stretch/>
        </p:blipFill>
        <p:spPr>
          <a:xfrm>
            <a:off x="5322828" y="1161987"/>
            <a:ext cx="2549375" cy="2531227"/>
          </a:xfrm>
          <a:prstGeom prst="rect">
            <a:avLst/>
          </a:prstGeom>
          <a:noFill/>
          <a:ln>
            <a:noFill/>
          </a:ln>
        </p:spPr>
      </p:pic>
      <p:sp>
        <p:nvSpPr>
          <p:cNvPr id="139" name="Google Shape;139;p6"/>
          <p:cNvSpPr/>
          <p:nvPr/>
        </p:nvSpPr>
        <p:spPr>
          <a:xfrm>
            <a:off x="1872968" y="710900"/>
            <a:ext cx="1263650" cy="33337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WSI system</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0" name="Google Shape;140;p6"/>
          <p:cNvSpPr/>
          <p:nvPr/>
        </p:nvSpPr>
        <p:spPr>
          <a:xfrm>
            <a:off x="5581179" y="683494"/>
            <a:ext cx="2769293" cy="33337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Sample selection &amp; update</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41" name="Google Shape;141;p6"/>
          <p:cNvPicPr preferRelativeResize="0"/>
          <p:nvPr/>
        </p:nvPicPr>
        <p:blipFill rotWithShape="1">
          <a:blip r:embed="rId6">
            <a:alphaModFix/>
          </a:blip>
          <a:srcRect/>
          <a:stretch/>
        </p:blipFill>
        <p:spPr>
          <a:xfrm>
            <a:off x="3109562" y="4545513"/>
            <a:ext cx="3618525" cy="2290206"/>
          </a:xfrm>
          <a:prstGeom prst="rect">
            <a:avLst/>
          </a:prstGeom>
          <a:noFill/>
          <a:ln>
            <a:noFill/>
          </a:ln>
        </p:spPr>
      </p:pic>
      <p:pic>
        <p:nvPicPr>
          <p:cNvPr id="142" name="Google Shape;142;p6"/>
          <p:cNvPicPr preferRelativeResize="0"/>
          <p:nvPr/>
        </p:nvPicPr>
        <p:blipFill rotWithShape="1">
          <a:blip r:embed="rId7">
            <a:alphaModFix/>
          </a:blip>
          <a:srcRect l="42743" r="28300"/>
          <a:stretch/>
        </p:blipFill>
        <p:spPr>
          <a:xfrm>
            <a:off x="1993665" y="4266838"/>
            <a:ext cx="1115897" cy="2880739"/>
          </a:xfrm>
          <a:prstGeom prst="rect">
            <a:avLst/>
          </a:prstGeom>
          <a:noFill/>
          <a:ln>
            <a:noFill/>
          </a:ln>
        </p:spPr>
      </p:pic>
      <p:sp>
        <p:nvSpPr>
          <p:cNvPr id="143" name="Google Shape;143;p6"/>
          <p:cNvSpPr/>
          <p:nvPr/>
        </p:nvSpPr>
        <p:spPr>
          <a:xfrm>
            <a:off x="3112283" y="3961547"/>
            <a:ext cx="2769293" cy="333375"/>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Sustainable system</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4733032" y="1652626"/>
            <a:ext cx="3194509" cy="1873970"/>
          </a:xfrm>
          <a:prstGeom prst="rect">
            <a:avLst/>
          </a:prstGeom>
          <a:noFill/>
          <a:ln>
            <a:noFill/>
          </a:ln>
        </p:spPr>
      </p:pic>
      <p:cxnSp>
        <p:nvCxnSpPr>
          <p:cNvPr id="150" name="Google Shape;150;p7"/>
          <p:cNvCxnSpPr/>
          <p:nvPr/>
        </p:nvCxnSpPr>
        <p:spPr>
          <a:xfrm>
            <a:off x="362808" y="397413"/>
            <a:ext cx="2124751" cy="0"/>
          </a:xfrm>
          <a:prstGeom prst="straightConnector1">
            <a:avLst/>
          </a:prstGeom>
          <a:noFill/>
          <a:ln w="38100" cap="flat" cmpd="sng">
            <a:solidFill>
              <a:srgbClr val="006600"/>
            </a:solidFill>
            <a:prstDash val="solid"/>
            <a:miter lim="800000"/>
            <a:headEnd type="none" w="sm" len="sm"/>
            <a:tailEnd type="none" w="sm" len="sm"/>
          </a:ln>
        </p:spPr>
      </p:cxnSp>
      <p:sp>
        <p:nvSpPr>
          <p:cNvPr id="151" name="Google Shape;151;p7"/>
          <p:cNvSpPr/>
          <p:nvPr/>
        </p:nvSpPr>
        <p:spPr>
          <a:xfrm>
            <a:off x="246206" y="28081"/>
            <a:ext cx="4738068"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Module design</a:t>
            </a:r>
            <a:endParaRPr kumimoji="0" sz="1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cxnSp>
        <p:nvCxnSpPr>
          <p:cNvPr id="152" name="Google Shape;152;p7"/>
          <p:cNvCxnSpPr/>
          <p:nvPr/>
        </p:nvCxnSpPr>
        <p:spPr>
          <a:xfrm>
            <a:off x="1280692" y="3519949"/>
            <a:ext cx="6912078" cy="0"/>
          </a:xfrm>
          <a:prstGeom prst="straightConnector1">
            <a:avLst/>
          </a:prstGeom>
          <a:noFill/>
          <a:ln w="9525" cap="flat" cmpd="sng">
            <a:solidFill>
              <a:schemeClr val="accent1"/>
            </a:solidFill>
            <a:prstDash val="solid"/>
            <a:miter lim="800000"/>
            <a:headEnd type="none" w="sm" len="sm"/>
            <a:tailEnd type="none" w="sm" len="sm"/>
          </a:ln>
        </p:spPr>
      </p:cxnSp>
      <p:sp>
        <p:nvSpPr>
          <p:cNvPr id="153" name="Google Shape;153;p7"/>
          <p:cNvSpPr/>
          <p:nvPr/>
        </p:nvSpPr>
        <p:spPr>
          <a:xfrm>
            <a:off x="776830" y="497549"/>
            <a:ext cx="7415940" cy="235974"/>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a:ea typeface="Calibri"/>
                <a:cs typeface="Calibri"/>
                <a:sym typeface="Calibri"/>
              </a:rPr>
              <a:t>AL part</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7"/>
          <p:cNvSpPr/>
          <p:nvPr/>
        </p:nvSpPr>
        <p:spPr>
          <a:xfrm>
            <a:off x="776830" y="6481088"/>
            <a:ext cx="7415940" cy="234346"/>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Training part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55" name="Google Shape;155;p7"/>
          <p:cNvPicPr preferRelativeResize="0"/>
          <p:nvPr/>
        </p:nvPicPr>
        <p:blipFill rotWithShape="1">
          <a:blip r:embed="rId4">
            <a:alphaModFix/>
          </a:blip>
          <a:srcRect/>
          <a:stretch/>
        </p:blipFill>
        <p:spPr>
          <a:xfrm>
            <a:off x="1002740" y="3831541"/>
            <a:ext cx="3221431" cy="2240995"/>
          </a:xfrm>
          <a:prstGeom prst="rect">
            <a:avLst/>
          </a:prstGeom>
          <a:noFill/>
          <a:ln>
            <a:noFill/>
          </a:ln>
        </p:spPr>
      </p:pic>
      <p:sp>
        <p:nvSpPr>
          <p:cNvPr id="156" name="Google Shape;156;p7"/>
          <p:cNvSpPr/>
          <p:nvPr/>
        </p:nvSpPr>
        <p:spPr>
          <a:xfrm>
            <a:off x="776830" y="3631151"/>
            <a:ext cx="3608412" cy="2571573"/>
          </a:xfrm>
          <a:prstGeom prst="rect">
            <a:avLst/>
          </a:prstGeom>
          <a:no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7" name="Google Shape;157;p7"/>
          <p:cNvSpPr/>
          <p:nvPr/>
        </p:nvSpPr>
        <p:spPr>
          <a:xfrm>
            <a:off x="776830" y="6187901"/>
            <a:ext cx="3608412" cy="236814"/>
          </a:xfrm>
          <a:prstGeom prst="rect">
            <a:avLst/>
          </a:prstGeom>
          <a:solidFill>
            <a:srgbClr val="385623"/>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Patch classifier train module</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8" name="Google Shape;158;p7"/>
          <p:cNvSpPr/>
          <p:nvPr/>
        </p:nvSpPr>
        <p:spPr>
          <a:xfrm>
            <a:off x="4584358" y="3631151"/>
            <a:ext cx="3608412" cy="2571573"/>
          </a:xfrm>
          <a:prstGeom prst="rect">
            <a:avLst/>
          </a:prstGeom>
          <a:no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9" name="Google Shape;159;p7"/>
          <p:cNvSpPr/>
          <p:nvPr/>
        </p:nvSpPr>
        <p:spPr>
          <a:xfrm>
            <a:off x="4584358" y="6187901"/>
            <a:ext cx="3608412" cy="236814"/>
          </a:xfrm>
          <a:prstGeom prst="rect">
            <a:avLst/>
          </a:prstGeom>
          <a:solidFill>
            <a:srgbClr val="2F5496"/>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WSI classifier train module</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60" name="Google Shape;160;p7"/>
          <p:cNvPicPr preferRelativeResize="0"/>
          <p:nvPr/>
        </p:nvPicPr>
        <p:blipFill rotWithShape="1">
          <a:blip r:embed="rId5">
            <a:alphaModFix/>
          </a:blip>
          <a:srcRect/>
          <a:stretch/>
        </p:blipFill>
        <p:spPr>
          <a:xfrm>
            <a:off x="4733032" y="3897238"/>
            <a:ext cx="3250778" cy="2030670"/>
          </a:xfrm>
          <a:prstGeom prst="rect">
            <a:avLst/>
          </a:prstGeom>
          <a:noFill/>
          <a:ln>
            <a:noFill/>
          </a:ln>
        </p:spPr>
      </p:pic>
      <p:sp>
        <p:nvSpPr>
          <p:cNvPr id="161" name="Google Shape;161;p7"/>
          <p:cNvSpPr/>
          <p:nvPr/>
        </p:nvSpPr>
        <p:spPr>
          <a:xfrm>
            <a:off x="776830" y="948376"/>
            <a:ext cx="3608412" cy="2571573"/>
          </a:xfrm>
          <a:prstGeom prst="rect">
            <a:avLst/>
          </a:prstGeom>
          <a:no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2" name="Google Shape;162;p7"/>
          <p:cNvSpPr/>
          <p:nvPr/>
        </p:nvSpPr>
        <p:spPr>
          <a:xfrm>
            <a:off x="776830" y="791304"/>
            <a:ext cx="3608412" cy="236814"/>
          </a:xfrm>
          <a:prstGeom prst="rect">
            <a:avLst/>
          </a:prstGeom>
          <a:solidFill>
            <a:srgbClr val="BF9000"/>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Recommendation module</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3" name="Google Shape;163;p7"/>
          <p:cNvSpPr/>
          <p:nvPr/>
        </p:nvSpPr>
        <p:spPr>
          <a:xfrm>
            <a:off x="4584358" y="948376"/>
            <a:ext cx="3608412" cy="257157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4" name="Google Shape;164;p7"/>
          <p:cNvSpPr/>
          <p:nvPr/>
        </p:nvSpPr>
        <p:spPr>
          <a:xfrm>
            <a:off x="4584358" y="791304"/>
            <a:ext cx="3608412" cy="236814"/>
          </a:xfrm>
          <a:prstGeom prst="rect">
            <a:avLst/>
          </a:prstGeom>
          <a:solidFill>
            <a:srgbClr val="C55A11"/>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Patch generator module</a:t>
            </a: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5" name="Google Shape;165;p7"/>
          <p:cNvSpPr/>
          <p:nvPr/>
        </p:nvSpPr>
        <p:spPr>
          <a:xfrm>
            <a:off x="4186125" y="3220316"/>
            <a:ext cx="550606" cy="599266"/>
          </a:xfrm>
          <a:prstGeom prst="can">
            <a:avLst>
              <a:gd name="adj" fmla="val 25000"/>
            </a:avLst>
          </a:prstGeom>
          <a:gradFill>
            <a:gsLst>
              <a:gs pos="0">
                <a:srgbClr val="F6F9FC"/>
              </a:gs>
              <a:gs pos="100000">
                <a:srgbClr val="7F7F7F"/>
              </a:gs>
            </a:gsLst>
            <a:lin ang="5400000" scaled="0"/>
          </a:gra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66" name="Google Shape;166;p7"/>
          <p:cNvPicPr preferRelativeResize="0"/>
          <p:nvPr/>
        </p:nvPicPr>
        <p:blipFill rotWithShape="1">
          <a:blip r:embed="rId6">
            <a:alphaModFix/>
          </a:blip>
          <a:srcRect/>
          <a:stretch/>
        </p:blipFill>
        <p:spPr>
          <a:xfrm>
            <a:off x="4654351" y="1118867"/>
            <a:ext cx="3507880" cy="569526"/>
          </a:xfrm>
          <a:prstGeom prst="rect">
            <a:avLst/>
          </a:prstGeom>
          <a:noFill/>
          <a:ln>
            <a:noFill/>
          </a:ln>
        </p:spPr>
      </p:pic>
      <p:sp>
        <p:nvSpPr>
          <p:cNvPr id="167" name="Google Shape;167;p7"/>
          <p:cNvSpPr txBox="1"/>
          <p:nvPr/>
        </p:nvSpPr>
        <p:spPr>
          <a:xfrm>
            <a:off x="4168858" y="3350588"/>
            <a:ext cx="776830" cy="46166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t>226</a:t>
            </a:r>
            <a:br>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br>
            <a:r>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t>Server</a:t>
            </a: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68" name="Google Shape;168;p7"/>
          <p:cNvPicPr preferRelativeResize="0"/>
          <p:nvPr/>
        </p:nvPicPr>
        <p:blipFill rotWithShape="1">
          <a:blip r:embed="rId7">
            <a:alphaModFix/>
          </a:blip>
          <a:srcRect/>
          <a:stretch/>
        </p:blipFill>
        <p:spPr>
          <a:xfrm>
            <a:off x="1002740" y="1324520"/>
            <a:ext cx="1946390" cy="1028256"/>
          </a:xfrm>
          <a:prstGeom prst="rect">
            <a:avLst/>
          </a:prstGeom>
          <a:noFill/>
          <a:ln w="38100" cap="flat" cmpd="sng">
            <a:solidFill>
              <a:schemeClr val="dk1"/>
            </a:solidFill>
            <a:prstDash val="solid"/>
            <a:round/>
            <a:headEnd type="none" w="sm" len="sm"/>
            <a:tailEnd type="none" w="sm" len="sm"/>
          </a:ln>
        </p:spPr>
      </p:pic>
      <p:pic>
        <p:nvPicPr>
          <p:cNvPr id="169" name="Google Shape;169;p7"/>
          <p:cNvPicPr preferRelativeResize="0"/>
          <p:nvPr/>
        </p:nvPicPr>
        <p:blipFill rotWithShape="1">
          <a:blip r:embed="rId8">
            <a:alphaModFix/>
          </a:blip>
          <a:srcRect l="46966" t="53585" r="31283" b="15996"/>
          <a:stretch/>
        </p:blipFill>
        <p:spPr>
          <a:xfrm>
            <a:off x="1727659" y="2811543"/>
            <a:ext cx="629752" cy="658377"/>
          </a:xfrm>
          <a:prstGeom prst="rect">
            <a:avLst/>
          </a:prstGeom>
          <a:noFill/>
          <a:ln>
            <a:noFill/>
          </a:ln>
        </p:spPr>
      </p:pic>
      <p:cxnSp>
        <p:nvCxnSpPr>
          <p:cNvPr id="170" name="Google Shape;170;p7"/>
          <p:cNvCxnSpPr/>
          <p:nvPr/>
        </p:nvCxnSpPr>
        <p:spPr>
          <a:xfrm>
            <a:off x="1975935" y="2451262"/>
            <a:ext cx="0" cy="303155"/>
          </a:xfrm>
          <a:prstGeom prst="straightConnector1">
            <a:avLst/>
          </a:prstGeom>
          <a:noFill/>
          <a:ln w="19050" cap="flat" cmpd="sng">
            <a:solidFill>
              <a:schemeClr val="dk1"/>
            </a:solidFill>
            <a:prstDash val="dash"/>
            <a:miter lim="800000"/>
            <a:headEnd type="none" w="sm" len="sm"/>
            <a:tailEnd type="triangle" w="med" len="med"/>
          </a:ln>
        </p:spPr>
      </p:cxnSp>
      <p:cxnSp>
        <p:nvCxnSpPr>
          <p:cNvPr id="171" name="Google Shape;171;p7"/>
          <p:cNvCxnSpPr/>
          <p:nvPr/>
        </p:nvCxnSpPr>
        <p:spPr>
          <a:xfrm rot="10800000">
            <a:off x="2174346" y="2451262"/>
            <a:ext cx="0" cy="303155"/>
          </a:xfrm>
          <a:prstGeom prst="straightConnector1">
            <a:avLst/>
          </a:prstGeom>
          <a:noFill/>
          <a:ln w="19050" cap="flat" cmpd="sng">
            <a:solidFill>
              <a:schemeClr val="dk1"/>
            </a:solidFill>
            <a:prstDash val="dash"/>
            <a:miter lim="800000"/>
            <a:headEnd type="none" w="sm" len="sm"/>
            <a:tailEnd type="triangle" w="med" len="med"/>
          </a:ln>
        </p:spPr>
      </p:cxnSp>
      <p:sp>
        <p:nvSpPr>
          <p:cNvPr id="172" name="Google Shape;172;p7"/>
          <p:cNvSpPr/>
          <p:nvPr/>
        </p:nvSpPr>
        <p:spPr>
          <a:xfrm>
            <a:off x="2984293" y="2917387"/>
            <a:ext cx="1246332" cy="268368"/>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Calibri"/>
                <a:ea typeface="Calibri"/>
                <a:cs typeface="Calibri"/>
                <a:sym typeface="Calibri"/>
              </a:rPr>
              <a:t>RCMD </a:t>
            </a:r>
            <a:r>
              <a:rPr kumimoji="0" lang="en-US" sz="1000" b="0" i="0" u="none" strike="noStrike" kern="0" cap="none" spc="0" normalizeH="0" baseline="0" noProof="0">
                <a:ln>
                  <a:noFill/>
                </a:ln>
                <a:solidFill>
                  <a:srgbClr val="FFFFFF"/>
                </a:solidFill>
                <a:effectLst/>
                <a:uLnTx/>
                <a:uFillTx/>
                <a:latin typeface="Calibri"/>
                <a:ea typeface="Calibri"/>
                <a:cs typeface="Calibri"/>
                <a:sym typeface="Calibri"/>
              </a:rPr>
              <a:t>module</a:t>
            </a:r>
            <a:endParaRPr kumimoji="0" sz="1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73" name="Google Shape;173;p7"/>
          <p:cNvCxnSpPr>
            <a:stCxn id="172" idx="0"/>
            <a:endCxn id="168" idx="3"/>
          </p:cNvCxnSpPr>
          <p:nvPr/>
        </p:nvCxnSpPr>
        <p:spPr>
          <a:xfrm rot="5400000" flipH="1">
            <a:off x="2738959" y="2048887"/>
            <a:ext cx="1078800" cy="658200"/>
          </a:xfrm>
          <a:prstGeom prst="bentConnector2">
            <a:avLst/>
          </a:prstGeom>
          <a:noFill/>
          <a:ln w="19050" cap="flat" cmpd="sng">
            <a:solidFill>
              <a:schemeClr val="dk1"/>
            </a:solidFill>
            <a:prstDash val="dash"/>
            <a:miter lim="800000"/>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372641" y="415550"/>
            <a:ext cx="2124751"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246206" y="28081"/>
            <a:ext cx="4738068" cy="369332"/>
          </a:xfrm>
          <a:prstGeom prst="rect">
            <a:avLst/>
          </a:prstGeom>
        </p:spPr>
        <p:txBody>
          <a:bodyPr wrap="square">
            <a:spAutoFit/>
          </a:bodyPr>
          <a:lstStyle/>
          <a:p>
            <a:r>
              <a:rPr lang="en-US" altLang="ko-KR" b="1" dirty="0">
                <a:latin typeface="Times New Roman" panose="02020603050405020304" pitchFamily="18" charset="0"/>
                <a:cs typeface="Times New Roman" panose="02020603050405020304" pitchFamily="18" charset="0"/>
              </a:rPr>
              <a:t>IL </a:t>
            </a:r>
            <a:r>
              <a:rPr lang="ko-KR" altLang="en-US" b="1" dirty="0">
                <a:latin typeface="Times New Roman" panose="02020603050405020304" pitchFamily="18" charset="0"/>
                <a:cs typeface="Times New Roman" panose="02020603050405020304" pitchFamily="18" charset="0"/>
              </a:rPr>
              <a:t>파트 현황 요약</a:t>
            </a:r>
          </a:p>
        </p:txBody>
      </p:sp>
      <p:graphicFrame>
        <p:nvGraphicFramePr>
          <p:cNvPr id="2" name="표 1"/>
          <p:cNvGraphicFramePr>
            <a:graphicFrameLocks noGrp="1"/>
          </p:cNvGraphicFramePr>
          <p:nvPr>
            <p:extLst/>
          </p:nvPr>
        </p:nvGraphicFramePr>
        <p:xfrm>
          <a:off x="372641" y="803054"/>
          <a:ext cx="8493957" cy="4978488"/>
        </p:xfrm>
        <a:graphic>
          <a:graphicData uri="http://schemas.openxmlformats.org/drawingml/2006/table">
            <a:tbl>
              <a:tblPr firstRow="1" bandRow="1">
                <a:tableStyleId>{5C22544A-7EE6-4342-B048-85BDC9FD1C3A}</a:tableStyleId>
              </a:tblPr>
              <a:tblGrid>
                <a:gridCol w="957601">
                  <a:extLst>
                    <a:ext uri="{9D8B030D-6E8A-4147-A177-3AD203B41FA5}">
                      <a16:colId xmlns:a16="http://schemas.microsoft.com/office/drawing/2014/main" val="1221087168"/>
                    </a:ext>
                  </a:extLst>
                </a:gridCol>
                <a:gridCol w="552462">
                  <a:extLst>
                    <a:ext uri="{9D8B030D-6E8A-4147-A177-3AD203B41FA5}">
                      <a16:colId xmlns:a16="http://schemas.microsoft.com/office/drawing/2014/main" val="3635539071"/>
                    </a:ext>
                  </a:extLst>
                </a:gridCol>
                <a:gridCol w="1938411">
                  <a:extLst>
                    <a:ext uri="{9D8B030D-6E8A-4147-A177-3AD203B41FA5}">
                      <a16:colId xmlns:a16="http://schemas.microsoft.com/office/drawing/2014/main" val="2258218219"/>
                    </a:ext>
                  </a:extLst>
                </a:gridCol>
                <a:gridCol w="1511173">
                  <a:extLst>
                    <a:ext uri="{9D8B030D-6E8A-4147-A177-3AD203B41FA5}">
                      <a16:colId xmlns:a16="http://schemas.microsoft.com/office/drawing/2014/main" val="685538144"/>
                    </a:ext>
                  </a:extLst>
                </a:gridCol>
                <a:gridCol w="3534310">
                  <a:extLst>
                    <a:ext uri="{9D8B030D-6E8A-4147-A177-3AD203B41FA5}">
                      <a16:colId xmlns:a16="http://schemas.microsoft.com/office/drawing/2014/main" val="1888373241"/>
                    </a:ext>
                  </a:extLst>
                </a:gridCol>
              </a:tblGrid>
              <a:tr h="495333">
                <a:tc>
                  <a:txBody>
                    <a:bodyPr/>
                    <a:lstStyle/>
                    <a:p>
                      <a:pPr algn="ctr" latinLnBrk="1"/>
                      <a:r>
                        <a:rPr lang="ko-KR" altLang="en-US" sz="1200" dirty="0">
                          <a:solidFill>
                            <a:schemeClr val="tx1"/>
                          </a:solidFill>
                          <a:latin typeface="+mj-ea"/>
                          <a:ea typeface="+mj-ea"/>
                        </a:rPr>
                        <a:t>범위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200" dirty="0">
                          <a:solidFill>
                            <a:schemeClr val="tx1"/>
                          </a:solidFill>
                          <a:latin typeface="+mj-ea"/>
                          <a:ea typeface="+mj-ea"/>
                        </a:rPr>
                        <a:t>index</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ko-KR" altLang="en-US" sz="1200" dirty="0">
                          <a:solidFill>
                            <a:schemeClr val="tx1"/>
                          </a:solidFill>
                          <a:latin typeface="+mj-ea"/>
                          <a:ea typeface="+mj-ea"/>
                        </a:rPr>
                        <a:t>명칭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ko-KR" altLang="en-US" sz="1200" dirty="0">
                          <a:solidFill>
                            <a:schemeClr val="tx1"/>
                          </a:solidFill>
                          <a:latin typeface="+mj-ea"/>
                          <a:ea typeface="+mj-ea"/>
                        </a:rPr>
                        <a:t>설명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ko-KR" altLang="en-US" sz="1200" dirty="0">
                          <a:solidFill>
                            <a:schemeClr val="tx1"/>
                          </a:solidFill>
                          <a:latin typeface="+mj-ea"/>
                          <a:ea typeface="+mj-ea"/>
                        </a:rPr>
                        <a:t>현황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730904328"/>
                  </a:ext>
                </a:extLst>
              </a:tr>
              <a:tr h="825555">
                <a:tc>
                  <a:txBody>
                    <a:bodyPr/>
                    <a:lstStyle/>
                    <a:p>
                      <a:pPr algn="ctr" latinLnBrk="1"/>
                      <a:r>
                        <a:rPr lang="ko-KR" altLang="en-US" sz="1100" dirty="0">
                          <a:solidFill>
                            <a:schemeClr val="tx1"/>
                          </a:solidFill>
                          <a:latin typeface="+mj-ea"/>
                          <a:ea typeface="+mj-ea"/>
                        </a:rPr>
                        <a:t>시스템 설계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latin typeface="+mj-ea"/>
                          <a:ea typeface="+mj-ea"/>
                        </a:rPr>
                        <a:t>0</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latinLnBrk="1"/>
                      <a:r>
                        <a:rPr lang="en-US" altLang="ko-KR" sz="1200" dirty="0">
                          <a:solidFill>
                            <a:schemeClr val="tx1"/>
                          </a:solidFill>
                          <a:latin typeface="+mj-ea"/>
                          <a:ea typeface="+mj-ea"/>
                        </a:rPr>
                        <a:t>System design</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latinLnBrk="1"/>
                      <a:r>
                        <a:rPr lang="ko-KR" altLang="en-US" sz="1200" dirty="0">
                          <a:solidFill>
                            <a:schemeClr val="tx1"/>
                          </a:solidFill>
                          <a:latin typeface="+mj-ea"/>
                          <a:ea typeface="+mj-ea"/>
                        </a:rPr>
                        <a:t>전체 시스템 개발</a:t>
                      </a:r>
                      <a:r>
                        <a:rPr lang="ko-KR" altLang="en-US" sz="1200" baseline="0" dirty="0">
                          <a:solidFill>
                            <a:schemeClr val="tx1"/>
                          </a:solidFill>
                          <a:latin typeface="+mj-ea"/>
                          <a:ea typeface="+mj-ea"/>
                        </a:rPr>
                        <a:t> 설계 및 개발 방안 정리</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latinLnBrk="1"/>
                      <a:r>
                        <a:rPr lang="ko-KR" altLang="en-US" sz="1200" dirty="0">
                          <a:solidFill>
                            <a:schemeClr val="tx1"/>
                          </a:solidFill>
                          <a:latin typeface="+mj-ea"/>
                          <a:ea typeface="+mj-ea"/>
                        </a:rPr>
                        <a:t>문서화 진행 </a:t>
                      </a:r>
                      <a:endParaRPr lang="en-US" altLang="ko-KR" sz="1200" dirty="0">
                        <a:solidFill>
                          <a:schemeClr val="tx1"/>
                        </a:solidFill>
                        <a:latin typeface="+mj-ea"/>
                        <a:ea typeface="+mj-ea"/>
                      </a:endParaRPr>
                    </a:p>
                    <a:p>
                      <a:pPr marL="171450" indent="-171450" algn="l" latinLnBrk="1">
                        <a:buFontTx/>
                        <a:buChar char="-"/>
                      </a:pPr>
                      <a:r>
                        <a:rPr lang="en-US" altLang="ko-KR" sz="1200" dirty="0">
                          <a:solidFill>
                            <a:schemeClr val="tx1"/>
                          </a:solidFill>
                          <a:latin typeface="+mj-ea"/>
                          <a:ea typeface="+mj-ea"/>
                        </a:rPr>
                        <a:t>Training </a:t>
                      </a:r>
                      <a:r>
                        <a:rPr lang="ko-KR" altLang="en-US" sz="1200" dirty="0">
                          <a:solidFill>
                            <a:schemeClr val="tx1"/>
                          </a:solidFill>
                          <a:latin typeface="+mj-ea"/>
                          <a:ea typeface="+mj-ea"/>
                        </a:rPr>
                        <a:t>파트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indent="-171450" algn="l" latinLnBrk="1">
                        <a:buFontTx/>
                        <a:buChar char="-"/>
                      </a:pPr>
                      <a:r>
                        <a:rPr lang="en-US" altLang="ko-KR" sz="1200" dirty="0">
                          <a:solidFill>
                            <a:schemeClr val="tx1"/>
                          </a:solidFill>
                          <a:latin typeface="+mj-ea"/>
                          <a:ea typeface="+mj-ea"/>
                        </a:rPr>
                        <a:t>AL</a:t>
                      </a:r>
                      <a:r>
                        <a:rPr lang="en-US" altLang="ko-KR" sz="1200" baseline="0" dirty="0">
                          <a:solidFill>
                            <a:schemeClr val="tx1"/>
                          </a:solidFill>
                          <a:latin typeface="+mj-ea"/>
                          <a:ea typeface="+mj-ea"/>
                        </a:rPr>
                        <a:t> </a:t>
                      </a:r>
                      <a:r>
                        <a:rPr lang="ko-KR" altLang="en-US" sz="1200" baseline="0" dirty="0">
                          <a:solidFill>
                            <a:schemeClr val="tx1"/>
                          </a:solidFill>
                          <a:latin typeface="+mj-ea"/>
                          <a:ea typeface="+mj-ea"/>
                        </a:rPr>
                        <a:t>파트 </a:t>
                      </a:r>
                      <a:r>
                        <a:rPr lang="en-US" altLang="ko-KR" sz="1200" baseline="0" dirty="0">
                          <a:solidFill>
                            <a:schemeClr val="tx1"/>
                          </a:solidFill>
                          <a:latin typeface="+mj-ea"/>
                          <a:ea typeface="+mj-ea"/>
                        </a:rPr>
                        <a:t>(</a:t>
                      </a:r>
                      <a:r>
                        <a:rPr lang="ko-KR" altLang="en-US" sz="1200" baseline="0" dirty="0" err="1">
                          <a:solidFill>
                            <a:schemeClr val="tx1"/>
                          </a:solidFill>
                          <a:latin typeface="+mj-ea"/>
                          <a:ea typeface="+mj-ea"/>
                        </a:rPr>
                        <a:t>수정중</a:t>
                      </a:r>
                      <a:r>
                        <a:rPr lang="en-US" altLang="ko-KR" sz="1200" baseline="0" dirty="0">
                          <a:solidFill>
                            <a:schemeClr val="tx1"/>
                          </a:solidFill>
                          <a:latin typeface="+mj-ea"/>
                          <a:ea typeface="+mj-ea"/>
                        </a:rPr>
                        <a:t>)</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9377752"/>
                  </a:ext>
                </a:extLst>
              </a:tr>
              <a:tr h="495333">
                <a:tc rowSpan="2">
                  <a:txBody>
                    <a:bodyPr/>
                    <a:lstStyle/>
                    <a:p>
                      <a:pPr algn="ctr" latinLnBrk="1"/>
                      <a:r>
                        <a:rPr lang="en-US" altLang="ko-KR" sz="1200" dirty="0">
                          <a:solidFill>
                            <a:schemeClr val="tx1"/>
                          </a:solidFill>
                          <a:latin typeface="+mj-ea"/>
                          <a:ea typeface="+mj-ea"/>
                        </a:rPr>
                        <a:t>AL </a:t>
                      </a:r>
                      <a:r>
                        <a:rPr lang="ko-KR" altLang="en-US" sz="1200" dirty="0">
                          <a:solidFill>
                            <a:schemeClr val="tx1"/>
                          </a:solidFill>
                          <a:latin typeface="+mj-ea"/>
                          <a:ea typeface="+mj-ea"/>
                        </a:rPr>
                        <a:t>파트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latin typeface="+mj-ea"/>
                          <a:ea typeface="+mj-ea"/>
                        </a:rPr>
                        <a:t>1</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Recommendation module</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patch- WSI </a:t>
                      </a:r>
                      <a:r>
                        <a:rPr lang="ko-KR" altLang="en-US" sz="1200" dirty="0">
                          <a:solidFill>
                            <a:schemeClr val="tx1"/>
                          </a:solidFill>
                          <a:latin typeface="+mj-ea"/>
                          <a:ea typeface="+mj-ea"/>
                        </a:rPr>
                        <a:t>추천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sz="1200" dirty="0">
                          <a:solidFill>
                            <a:schemeClr val="tx1"/>
                          </a:solidFill>
                          <a:latin typeface="+mj-ea"/>
                          <a:ea typeface="+mj-ea"/>
                        </a:rPr>
                        <a:t>설계 및 실험 중</a:t>
                      </a:r>
                      <a:endParaRPr lang="en-US" altLang="ko-KR" sz="1200" dirty="0">
                        <a:solidFill>
                          <a:schemeClr val="tx1"/>
                        </a:solidFill>
                        <a:latin typeface="+mj-ea"/>
                        <a:ea typeface="+mj-ea"/>
                      </a:endParaRPr>
                    </a:p>
                    <a:p>
                      <a:pPr marL="171450" indent="-171450" latinLnBrk="1">
                        <a:buFontTx/>
                        <a:buChar char="-"/>
                      </a:pPr>
                      <a:r>
                        <a:rPr lang="ko-KR" altLang="en-US" sz="1200" baseline="0" dirty="0">
                          <a:solidFill>
                            <a:srgbClr val="FF0000"/>
                          </a:solidFill>
                          <a:latin typeface="+mj-ea"/>
                          <a:ea typeface="+mj-ea"/>
                        </a:rPr>
                        <a:t>데이터 재 </a:t>
                      </a:r>
                      <a:r>
                        <a:rPr lang="ko-KR" altLang="en-US" sz="1200" baseline="0" dirty="0" err="1">
                          <a:solidFill>
                            <a:srgbClr val="FF0000"/>
                          </a:solidFill>
                          <a:latin typeface="+mj-ea"/>
                          <a:ea typeface="+mj-ea"/>
                        </a:rPr>
                        <a:t>셋업</a:t>
                      </a:r>
                      <a:r>
                        <a:rPr lang="ko-KR" altLang="en-US" sz="1200" baseline="0" dirty="0">
                          <a:solidFill>
                            <a:srgbClr val="FF0000"/>
                          </a:solidFill>
                          <a:latin typeface="+mj-ea"/>
                          <a:ea typeface="+mj-ea"/>
                        </a:rPr>
                        <a:t> </a:t>
                      </a:r>
                      <a:r>
                        <a:rPr lang="en-US" altLang="ko-KR" sz="1200" baseline="0" dirty="0">
                          <a:solidFill>
                            <a:srgbClr val="FF0000"/>
                          </a:solidFill>
                          <a:latin typeface="+mj-ea"/>
                          <a:ea typeface="+mj-ea"/>
                        </a:rPr>
                        <a:t>(</a:t>
                      </a:r>
                      <a:r>
                        <a:rPr lang="ko-KR" altLang="en-US" sz="1200" baseline="0" dirty="0">
                          <a:solidFill>
                            <a:srgbClr val="FF0000"/>
                          </a:solidFill>
                          <a:latin typeface="+mj-ea"/>
                          <a:ea typeface="+mj-ea"/>
                        </a:rPr>
                        <a:t>완</a:t>
                      </a:r>
                      <a:r>
                        <a:rPr lang="en-US" altLang="ko-KR" sz="1200" baseline="0" dirty="0">
                          <a:solidFill>
                            <a:srgbClr val="FF0000"/>
                          </a:solidFill>
                          <a:latin typeface="+mj-ea"/>
                          <a:ea typeface="+mj-ea"/>
                        </a:rPr>
                        <a:t>)</a:t>
                      </a:r>
                    </a:p>
                    <a:p>
                      <a:pPr marL="171450" indent="-171450" latinLnBrk="1">
                        <a:buFontTx/>
                        <a:buChar char="-"/>
                      </a:pPr>
                      <a:r>
                        <a:rPr lang="ko-KR" altLang="en-US" sz="1200" baseline="0" dirty="0">
                          <a:solidFill>
                            <a:srgbClr val="FF0000"/>
                          </a:solidFill>
                          <a:latin typeface="+mj-ea"/>
                          <a:ea typeface="+mj-ea"/>
                        </a:rPr>
                        <a:t>주요 알고리즘 실험 진행중</a:t>
                      </a:r>
                      <a:endParaRPr lang="en-US" altLang="ko-KR" sz="1200" baseline="0"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896532"/>
                  </a:ext>
                </a:extLst>
              </a:tr>
              <a:tr h="495333">
                <a:tc vMerge="1">
                  <a:txBody>
                    <a:bodyPr/>
                    <a:lstStyle/>
                    <a:p>
                      <a:pPr latinLnBrk="1"/>
                      <a:endParaRPr lang="ko-KR" altLang="en-US" sz="1400" dirty="0"/>
                    </a:p>
                  </a:txBody>
                  <a:tcPr/>
                </a:tc>
                <a:tc>
                  <a:txBody>
                    <a:bodyPr/>
                    <a:lstStyle/>
                    <a:p>
                      <a:pPr algn="ctr" latinLnBrk="1"/>
                      <a:r>
                        <a:rPr lang="en-US" altLang="ko-KR" sz="1200" dirty="0">
                          <a:solidFill>
                            <a:schemeClr val="tx1"/>
                          </a:solidFill>
                          <a:latin typeface="+mj-ea"/>
                          <a:ea typeface="+mj-ea"/>
                        </a:rPr>
                        <a:t>2</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Patch generator module</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Patch </a:t>
                      </a:r>
                      <a:r>
                        <a:rPr lang="ko-KR" altLang="en-US" sz="1200" dirty="0">
                          <a:solidFill>
                            <a:schemeClr val="tx1"/>
                          </a:solidFill>
                          <a:latin typeface="+mj-ea"/>
                          <a:ea typeface="+mj-ea"/>
                        </a:rPr>
                        <a:t>생성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sz="1200" dirty="0">
                          <a:solidFill>
                            <a:schemeClr val="tx1"/>
                          </a:solidFill>
                          <a:latin typeface="+mj-ea"/>
                          <a:ea typeface="+mj-ea"/>
                        </a:rPr>
                        <a:t>개발 진행중 </a:t>
                      </a:r>
                      <a:endParaRPr lang="en-US" altLang="ko-KR" sz="1200" dirty="0">
                        <a:solidFill>
                          <a:schemeClr val="tx1"/>
                        </a:solidFill>
                        <a:latin typeface="+mj-ea"/>
                        <a:ea typeface="+mj-ea"/>
                      </a:endParaRPr>
                    </a:p>
                    <a:p>
                      <a:pPr latinLnBrk="1"/>
                      <a:r>
                        <a:rPr lang="en-US" altLang="ko-KR" sz="1200" dirty="0">
                          <a:solidFill>
                            <a:schemeClr val="tx1"/>
                          </a:solidFill>
                          <a:latin typeface="+mj-ea"/>
                          <a:ea typeface="+mj-ea"/>
                        </a:rPr>
                        <a:t>-  Function 1. DB </a:t>
                      </a:r>
                      <a:r>
                        <a:rPr lang="ko-KR" altLang="en-US" sz="1200" dirty="0">
                          <a:solidFill>
                            <a:schemeClr val="tx1"/>
                          </a:solidFill>
                          <a:latin typeface="+mj-ea"/>
                          <a:ea typeface="+mj-ea"/>
                        </a:rPr>
                        <a:t>연결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2.</a:t>
                      </a:r>
                      <a:r>
                        <a:rPr lang="ko-KR" altLang="en-US" sz="1200" dirty="0">
                          <a:solidFill>
                            <a:schemeClr val="tx1"/>
                          </a:solidFill>
                          <a:latin typeface="+mj-ea"/>
                          <a:ea typeface="+mj-ea"/>
                        </a:rPr>
                        <a:t>업데이트 주기 별 데이터 저장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3. </a:t>
                      </a:r>
                      <a:r>
                        <a:rPr lang="ko-KR" altLang="en-US" sz="1200" dirty="0">
                          <a:solidFill>
                            <a:schemeClr val="tx1"/>
                          </a:solidFill>
                          <a:latin typeface="+mj-ea"/>
                          <a:ea typeface="+mj-ea"/>
                        </a:rPr>
                        <a:t>좌표 기반 이미지 생성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6640905"/>
                  </a:ext>
                </a:extLst>
              </a:tr>
              <a:tr h="495333">
                <a:tc rowSpan="2">
                  <a:txBody>
                    <a:bodyPr/>
                    <a:lstStyle/>
                    <a:p>
                      <a:pPr algn="ctr" latinLnBrk="1"/>
                      <a:r>
                        <a:rPr lang="en-US" altLang="ko-KR" sz="1200" dirty="0">
                          <a:solidFill>
                            <a:schemeClr val="tx1"/>
                          </a:solidFill>
                          <a:latin typeface="+mj-ea"/>
                          <a:ea typeface="+mj-ea"/>
                        </a:rPr>
                        <a:t>Training </a:t>
                      </a:r>
                      <a:br>
                        <a:rPr lang="en-US" altLang="ko-KR" sz="1200" dirty="0">
                          <a:solidFill>
                            <a:schemeClr val="tx1"/>
                          </a:solidFill>
                          <a:latin typeface="+mj-ea"/>
                          <a:ea typeface="+mj-ea"/>
                        </a:rPr>
                      </a:br>
                      <a:r>
                        <a:rPr lang="ko-KR" altLang="en-US" sz="1200" dirty="0">
                          <a:solidFill>
                            <a:schemeClr val="tx1"/>
                          </a:solidFill>
                          <a:latin typeface="+mj-ea"/>
                          <a:ea typeface="+mj-ea"/>
                        </a:rPr>
                        <a:t>파트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latin typeface="+mj-ea"/>
                          <a:ea typeface="+mj-ea"/>
                        </a:rPr>
                        <a:t>3</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Patch classifier training module</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Patch </a:t>
                      </a:r>
                      <a:r>
                        <a:rPr lang="ko-KR" altLang="en-US" sz="1200" dirty="0">
                          <a:solidFill>
                            <a:schemeClr val="tx1"/>
                          </a:solidFill>
                          <a:latin typeface="+mj-ea"/>
                          <a:ea typeface="+mj-ea"/>
                        </a:rPr>
                        <a:t>분류기 학습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solidFill>
                          <a:latin typeface="+mj-ea"/>
                          <a:ea typeface="+mj-ea"/>
                        </a:rPr>
                        <a:t>개발 완료</a:t>
                      </a:r>
                      <a:endParaRPr lang="en-US" altLang="ko-KR" sz="1200" dirty="0">
                        <a:solidFill>
                          <a:schemeClr val="tx1"/>
                        </a:solidFill>
                        <a:latin typeface="+mj-ea"/>
                        <a:ea typeface="+mj-ea"/>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Work 1. </a:t>
                      </a:r>
                      <a:r>
                        <a:rPr lang="en-US" altLang="ko-KR" sz="1200" dirty="0" err="1">
                          <a:solidFill>
                            <a:schemeClr val="tx1"/>
                          </a:solidFill>
                          <a:latin typeface="+mj-ea"/>
                          <a:ea typeface="+mj-ea"/>
                        </a:rPr>
                        <a:t>lossdiff</a:t>
                      </a:r>
                      <a:r>
                        <a:rPr lang="en-US" altLang="ko-KR" sz="1200" dirty="0">
                          <a:solidFill>
                            <a:schemeClr val="tx1"/>
                          </a:solidFill>
                          <a:latin typeface="+mj-ea"/>
                          <a:ea typeface="+mj-ea"/>
                        </a:rPr>
                        <a:t> </a:t>
                      </a:r>
                      <a:r>
                        <a:rPr lang="ko-KR" altLang="en-US" sz="1200" dirty="0">
                          <a:solidFill>
                            <a:schemeClr val="tx1"/>
                          </a:solidFill>
                          <a:latin typeface="+mj-ea"/>
                          <a:ea typeface="+mj-ea"/>
                        </a:rPr>
                        <a:t>데이터 </a:t>
                      </a:r>
                      <a:r>
                        <a:rPr lang="en-US" altLang="ko-KR" sz="1200" dirty="0">
                          <a:solidFill>
                            <a:schemeClr val="tx1"/>
                          </a:solidFill>
                          <a:latin typeface="+mj-ea"/>
                          <a:ea typeface="+mj-ea"/>
                        </a:rPr>
                        <a:t>vast</a:t>
                      </a:r>
                      <a:r>
                        <a:rPr lang="ko-KR" altLang="en-US" sz="1200" dirty="0">
                          <a:solidFill>
                            <a:schemeClr val="tx1"/>
                          </a:solidFill>
                          <a:latin typeface="+mj-ea"/>
                          <a:ea typeface="+mj-ea"/>
                        </a:rPr>
                        <a:t>로 이동</a:t>
                      </a:r>
                      <a:r>
                        <a:rPr lang="ko-KR" altLang="en-US" sz="1200" baseline="0" dirty="0">
                          <a:solidFill>
                            <a:schemeClr val="tx1"/>
                          </a:solidFill>
                          <a:latin typeface="+mj-ea"/>
                          <a:ea typeface="+mj-ea"/>
                        </a:rPr>
                        <a:t> </a:t>
                      </a:r>
                      <a:r>
                        <a:rPr lang="en-US" altLang="ko-KR" sz="1200" baseline="0" dirty="0">
                          <a:solidFill>
                            <a:schemeClr val="tx1"/>
                          </a:solidFill>
                          <a:latin typeface="+mj-ea"/>
                          <a:ea typeface="+mj-ea"/>
                        </a:rPr>
                        <a:t>(</a:t>
                      </a:r>
                      <a:r>
                        <a:rPr lang="ko-KR" altLang="en-US" sz="1200" baseline="0" dirty="0">
                          <a:solidFill>
                            <a:schemeClr val="tx1"/>
                          </a:solidFill>
                          <a:latin typeface="+mj-ea"/>
                          <a:ea typeface="+mj-ea"/>
                        </a:rPr>
                        <a:t>완</a:t>
                      </a:r>
                      <a:r>
                        <a:rPr lang="en-US" altLang="ko-KR" sz="1200" baseline="0" dirty="0">
                          <a:solidFill>
                            <a:schemeClr val="tx1"/>
                          </a:solidFill>
                          <a:latin typeface="+mj-ea"/>
                          <a:ea typeface="+mj-ea"/>
                        </a:rPr>
                        <a:t>)</a:t>
                      </a:r>
                      <a:endParaRPr lang="en-US" altLang="ko-KR" sz="1200" dirty="0">
                        <a:solidFill>
                          <a:schemeClr val="tx1"/>
                        </a:solidFill>
                        <a:latin typeface="+mj-ea"/>
                        <a:ea typeface="+mj-ea"/>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1. </a:t>
                      </a:r>
                      <a:r>
                        <a:rPr lang="ko-KR" altLang="en-US" sz="1200" dirty="0">
                          <a:solidFill>
                            <a:schemeClr val="tx1"/>
                          </a:solidFill>
                          <a:latin typeface="+mj-ea"/>
                          <a:ea typeface="+mj-ea"/>
                        </a:rPr>
                        <a:t>분산 폴더에서 학습 데이터 </a:t>
                      </a:r>
                      <a:r>
                        <a:rPr lang="en-US" altLang="ko-KR" sz="1200" dirty="0">
                          <a:solidFill>
                            <a:schemeClr val="tx1"/>
                          </a:solidFill>
                          <a:latin typeface="+mj-ea"/>
                          <a:ea typeface="+mj-ea"/>
                        </a:rPr>
                        <a:t>load(</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2. </a:t>
                      </a:r>
                      <a:r>
                        <a:rPr lang="ko-KR" altLang="en-US" sz="1200" dirty="0">
                          <a:solidFill>
                            <a:schemeClr val="tx1"/>
                          </a:solidFill>
                          <a:latin typeface="+mj-ea"/>
                          <a:ea typeface="+mj-ea"/>
                        </a:rPr>
                        <a:t>학습 범위 설정 기능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3. patch </a:t>
                      </a:r>
                      <a:r>
                        <a:rPr lang="ko-KR" altLang="en-US" sz="1200" dirty="0">
                          <a:solidFill>
                            <a:schemeClr val="tx1"/>
                          </a:solidFill>
                          <a:latin typeface="+mj-ea"/>
                          <a:ea typeface="+mj-ea"/>
                        </a:rPr>
                        <a:t>분류기 학습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4870817"/>
                  </a:ext>
                </a:extLst>
              </a:tr>
              <a:tr h="495333">
                <a:tc vMerge="1">
                  <a:txBody>
                    <a:bodyPr/>
                    <a:lstStyle/>
                    <a:p>
                      <a:pPr latinLnBrk="1"/>
                      <a:endParaRPr lang="ko-KR" altLang="en-US" sz="1400" dirty="0"/>
                    </a:p>
                  </a:txBody>
                  <a:tcPr/>
                </a:tc>
                <a:tc>
                  <a:txBody>
                    <a:bodyPr/>
                    <a:lstStyle/>
                    <a:p>
                      <a:pPr algn="ctr" latinLnBrk="1"/>
                      <a:r>
                        <a:rPr lang="en-US" altLang="ko-KR" sz="1200" dirty="0">
                          <a:solidFill>
                            <a:schemeClr val="tx1"/>
                          </a:solidFill>
                          <a:latin typeface="+mj-ea"/>
                          <a:ea typeface="+mj-ea"/>
                        </a:rPr>
                        <a:t>4</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WSI classifier train module</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sz="1200" dirty="0">
                          <a:solidFill>
                            <a:schemeClr val="tx1"/>
                          </a:solidFill>
                          <a:latin typeface="+mj-ea"/>
                          <a:ea typeface="+mj-ea"/>
                        </a:rPr>
                        <a:t>WSI </a:t>
                      </a:r>
                      <a:r>
                        <a:rPr lang="ko-KR" altLang="en-US" sz="1200" dirty="0">
                          <a:solidFill>
                            <a:schemeClr val="tx1"/>
                          </a:solidFill>
                          <a:latin typeface="+mj-ea"/>
                          <a:ea typeface="+mj-ea"/>
                        </a:rPr>
                        <a:t>분류기 학습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solidFill>
                          <a:latin typeface="+mj-ea"/>
                          <a:ea typeface="+mj-ea"/>
                        </a:rPr>
                        <a:t>개발 진행 중</a:t>
                      </a:r>
                      <a:endParaRPr lang="en-US" altLang="ko-KR" sz="1200" dirty="0">
                        <a:solidFill>
                          <a:schemeClr val="tx1"/>
                        </a:solidFill>
                        <a:latin typeface="+mj-ea"/>
                        <a:ea typeface="+mj-ea"/>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1. </a:t>
                      </a:r>
                      <a:r>
                        <a:rPr lang="ko-KR" altLang="en-US" sz="1200" dirty="0">
                          <a:solidFill>
                            <a:schemeClr val="tx1"/>
                          </a:solidFill>
                          <a:latin typeface="+mj-ea"/>
                          <a:ea typeface="+mj-ea"/>
                        </a:rPr>
                        <a:t>분산 폴더에서 학습 데이터 </a:t>
                      </a:r>
                      <a:r>
                        <a:rPr lang="en-US" altLang="ko-KR" sz="1200" dirty="0">
                          <a:solidFill>
                            <a:schemeClr val="tx1"/>
                          </a:solidFill>
                          <a:latin typeface="+mj-ea"/>
                          <a:ea typeface="+mj-ea"/>
                        </a:rPr>
                        <a:t>load (</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2. </a:t>
                      </a:r>
                      <a:r>
                        <a:rPr lang="ko-KR" altLang="en-US" sz="1200" dirty="0">
                          <a:solidFill>
                            <a:schemeClr val="tx1"/>
                          </a:solidFill>
                          <a:latin typeface="+mj-ea"/>
                          <a:ea typeface="+mj-ea"/>
                        </a:rPr>
                        <a:t>선택된 </a:t>
                      </a:r>
                      <a:r>
                        <a:rPr lang="en-US" altLang="ko-KR" sz="1200" dirty="0">
                          <a:solidFill>
                            <a:schemeClr val="tx1"/>
                          </a:solidFill>
                          <a:latin typeface="+mj-ea"/>
                          <a:ea typeface="+mj-ea"/>
                        </a:rPr>
                        <a:t>patch </a:t>
                      </a:r>
                      <a:r>
                        <a:rPr lang="ko-KR" altLang="en-US" sz="1200" dirty="0">
                          <a:solidFill>
                            <a:schemeClr val="tx1"/>
                          </a:solidFill>
                          <a:latin typeface="+mj-ea"/>
                          <a:ea typeface="+mj-ea"/>
                        </a:rPr>
                        <a:t>분류기 </a:t>
                      </a:r>
                      <a:r>
                        <a:rPr lang="en-US" altLang="ko-KR" sz="1200" dirty="0">
                          <a:solidFill>
                            <a:schemeClr val="tx1"/>
                          </a:solidFill>
                          <a:latin typeface="+mj-ea"/>
                          <a:ea typeface="+mj-ea"/>
                        </a:rPr>
                        <a:t>load (</a:t>
                      </a:r>
                      <a:r>
                        <a:rPr lang="ko-KR" altLang="en-US" sz="1200" dirty="0">
                          <a:solidFill>
                            <a:schemeClr val="tx1"/>
                          </a:solidFill>
                          <a:latin typeface="+mj-ea"/>
                          <a:ea typeface="+mj-ea"/>
                        </a:rPr>
                        <a:t>완</a:t>
                      </a:r>
                      <a:r>
                        <a:rPr lang="en-US" altLang="ko-KR" sz="1200" dirty="0">
                          <a:solidFill>
                            <a:schemeClr val="tx1"/>
                          </a:solidFill>
                          <a:latin typeface="+mj-ea"/>
                          <a:ea typeface="+mj-ea"/>
                        </a:rPr>
                        <a: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solidFill>
                          <a:latin typeface="+mj-ea"/>
                          <a:ea typeface="+mj-ea"/>
                        </a:rPr>
                        <a:t>Function 3. feature cube </a:t>
                      </a:r>
                      <a:r>
                        <a:rPr lang="ko-KR" altLang="en-US" sz="1200" dirty="0">
                          <a:solidFill>
                            <a:schemeClr val="tx1"/>
                          </a:solidFill>
                          <a:latin typeface="+mj-ea"/>
                          <a:ea typeface="+mj-ea"/>
                        </a:rPr>
                        <a:t>학습 </a:t>
                      </a:r>
                      <a:r>
                        <a:rPr lang="en-US" altLang="ko-KR" sz="1200" dirty="0">
                          <a:solidFill>
                            <a:schemeClr val="tx1"/>
                          </a:solidFill>
                          <a:latin typeface="+mj-ea"/>
                          <a:ea typeface="+mj-ea"/>
                        </a:rPr>
                        <a:t>(</a:t>
                      </a:r>
                      <a:r>
                        <a:rPr lang="ko-KR" altLang="en-US" sz="1200" dirty="0">
                          <a:solidFill>
                            <a:schemeClr val="tx1"/>
                          </a:solidFill>
                          <a:latin typeface="+mj-ea"/>
                          <a:ea typeface="+mj-ea"/>
                        </a:rPr>
                        <a:t>완</a:t>
                      </a:r>
                      <a:r>
                        <a:rPr lang="en-US" altLang="ko-KR" sz="1200" dirty="0">
                          <a:solidFill>
                            <a:schemeClr val="tx1"/>
                          </a:solidFill>
                          <a:latin typeface="+mj-ea"/>
                          <a:ea typeface="+mj-ea"/>
                        </a:rPr>
                        <a:t>)</a:t>
                      </a:r>
                      <a:endParaRPr lang="ko-KR" altLang="en-US" sz="1200" dirty="0">
                        <a:solidFill>
                          <a:schemeClr val="tx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9541464"/>
                  </a:ext>
                </a:extLst>
              </a:tr>
            </a:tbl>
          </a:graphicData>
        </a:graphic>
      </p:graphicFrame>
      <p:sp>
        <p:nvSpPr>
          <p:cNvPr id="3" name="TextBox 2"/>
          <p:cNvSpPr txBox="1"/>
          <p:nvPr/>
        </p:nvSpPr>
        <p:spPr>
          <a:xfrm>
            <a:off x="372641" y="5803285"/>
            <a:ext cx="8175458" cy="738664"/>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latin typeface="+mj-ea"/>
                <a:ea typeface="+mj-ea"/>
              </a:rPr>
              <a:t>Recommendation </a:t>
            </a:r>
            <a:r>
              <a:rPr lang="ko-KR" altLang="en-US" sz="1400" dirty="0">
                <a:latin typeface="+mj-ea"/>
                <a:ea typeface="+mj-ea"/>
              </a:rPr>
              <a:t>파트를 제외하고 전체 모듈의 기초 개발은 </a:t>
            </a:r>
            <a:r>
              <a:rPr lang="en-US" altLang="ko-KR" sz="1400" dirty="0">
                <a:latin typeface="+mj-ea"/>
                <a:ea typeface="+mj-ea"/>
              </a:rPr>
              <a:t>1</a:t>
            </a:r>
            <a:r>
              <a:rPr lang="ko-KR" altLang="en-US" sz="1400" dirty="0">
                <a:latin typeface="+mj-ea"/>
                <a:ea typeface="+mj-ea"/>
              </a:rPr>
              <a:t>차 완료됨 </a:t>
            </a:r>
            <a:r>
              <a:rPr lang="en-US" altLang="ko-KR" sz="1400" dirty="0">
                <a:latin typeface="+mj-ea"/>
                <a:ea typeface="+mj-ea"/>
              </a:rPr>
              <a:t>(</a:t>
            </a:r>
            <a:r>
              <a:rPr lang="ko-KR" altLang="en-US" sz="1400" dirty="0">
                <a:latin typeface="+mj-ea"/>
                <a:ea typeface="+mj-ea"/>
              </a:rPr>
              <a:t>추후 통합 예정</a:t>
            </a:r>
            <a:r>
              <a:rPr lang="en-US" altLang="ko-KR" sz="1400" dirty="0">
                <a:latin typeface="+mj-ea"/>
                <a:ea typeface="+mj-ea"/>
              </a:rPr>
              <a:t>)</a:t>
            </a:r>
          </a:p>
          <a:p>
            <a:pPr marL="285750" indent="-285750">
              <a:buFont typeface="Arial" panose="020B0604020202020204" pitchFamily="34" charset="0"/>
              <a:buChar char="•"/>
            </a:pPr>
            <a:r>
              <a:rPr lang="en-US" altLang="ko-KR" sz="1400" dirty="0">
                <a:latin typeface="+mj-ea"/>
                <a:ea typeface="+mj-ea"/>
              </a:rPr>
              <a:t>Recommendation </a:t>
            </a:r>
            <a:r>
              <a:rPr lang="ko-KR" altLang="en-US" sz="1400" dirty="0">
                <a:latin typeface="+mj-ea"/>
                <a:ea typeface="+mj-ea"/>
              </a:rPr>
              <a:t>파트 개발 이후 시스템으로 전환할 예정</a:t>
            </a:r>
            <a:endParaRPr lang="en-US" altLang="ko-KR" sz="1400" dirty="0">
              <a:latin typeface="+mj-ea"/>
              <a:ea typeface="+mj-ea"/>
            </a:endParaRPr>
          </a:p>
          <a:p>
            <a:pPr marL="285750" indent="-285750">
              <a:buFont typeface="Arial" panose="020B0604020202020204" pitchFamily="34" charset="0"/>
              <a:buChar char="•"/>
            </a:pPr>
            <a:r>
              <a:rPr lang="en-US" altLang="ko-KR" sz="1400" dirty="0">
                <a:latin typeface="+mj-ea"/>
                <a:ea typeface="+mj-ea"/>
              </a:rPr>
              <a:t>*UI </a:t>
            </a:r>
            <a:r>
              <a:rPr lang="ko-KR" altLang="en-US" sz="1400" dirty="0">
                <a:latin typeface="+mj-ea"/>
                <a:ea typeface="+mj-ea"/>
              </a:rPr>
              <a:t>구조에 대한 협의 및 논의 필요 </a:t>
            </a:r>
            <a:r>
              <a:rPr lang="en-US" altLang="ko-KR" sz="1400" dirty="0">
                <a:latin typeface="+mj-ea"/>
                <a:ea typeface="+mj-ea"/>
              </a:rPr>
              <a:t>(</a:t>
            </a:r>
            <a:r>
              <a:rPr lang="en-US" altLang="ko-KR" sz="1400" dirty="0">
                <a:solidFill>
                  <a:srgbClr val="FF0000"/>
                </a:solidFill>
                <a:latin typeface="+mj-ea"/>
                <a:ea typeface="+mj-ea"/>
              </a:rPr>
              <a:t>8/22~8/26 </a:t>
            </a:r>
            <a:r>
              <a:rPr lang="ko-KR" altLang="en-US" sz="1400" dirty="0">
                <a:solidFill>
                  <a:srgbClr val="FF0000"/>
                </a:solidFill>
                <a:latin typeface="+mj-ea"/>
                <a:ea typeface="+mj-ea"/>
              </a:rPr>
              <a:t>중 일자 재협의 필요</a:t>
            </a:r>
            <a:r>
              <a:rPr lang="en-US" altLang="ko-KR" sz="1400" dirty="0">
                <a:latin typeface="+mj-ea"/>
                <a:ea typeface="+mj-ea"/>
              </a:rPr>
              <a:t>)</a:t>
            </a:r>
            <a:endParaRPr lang="ko-KR" altLang="en-US" sz="1400" dirty="0">
              <a:latin typeface="+mj-ea"/>
              <a:ea typeface="+mj-ea"/>
            </a:endParaRPr>
          </a:p>
        </p:txBody>
      </p:sp>
    </p:spTree>
    <p:extLst>
      <p:ext uri="{BB962C8B-B14F-4D97-AF65-F5344CB8AC3E}">
        <p14:creationId xmlns:p14="http://schemas.microsoft.com/office/powerpoint/2010/main" val="407786808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테마">
  <a:themeElements>
    <a:clrScheme name="블루">
      <a:dk1>
        <a:sysClr val="windowText" lastClr="000000"/>
      </a:dk1>
      <a:lt1>
        <a:sysClr val="window" lastClr="FFFFFF"/>
      </a:lt1>
      <a:dk2>
        <a:srgbClr val="44546A"/>
      </a:dk2>
      <a:lt2>
        <a:srgbClr val="E7E6E6"/>
      </a:lt2>
      <a:accent1>
        <a:srgbClr val="0F518E"/>
      </a:accent1>
      <a:accent2>
        <a:srgbClr val="00608A"/>
      </a:accent2>
      <a:accent3>
        <a:srgbClr val="0286AD"/>
      </a:accent3>
      <a:accent4>
        <a:srgbClr val="01B1D0"/>
      </a:accent4>
      <a:accent5>
        <a:srgbClr val="90CBDD"/>
      </a:accent5>
      <a:accent6>
        <a:srgbClr val="F2EAE3"/>
      </a:accent6>
      <a:hlink>
        <a:srgbClr val="262626"/>
      </a:hlink>
      <a:folHlink>
        <a:srgbClr val="262626"/>
      </a:folHlink>
    </a:clrScheme>
    <a:fontScheme name="Arial나눔">
      <a:majorFont>
        <a:latin typeface="Arial"/>
        <a:ea typeface="나눔스퀘어 ExtraBold"/>
        <a:cs typeface=""/>
      </a:majorFont>
      <a:minorFont>
        <a:latin typeface="Arial"/>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68548</TotalTime>
  <Words>3657</Words>
  <Application>Microsoft Office PowerPoint</Application>
  <PresentationFormat>화면 슬라이드 쇼(4:3)</PresentationFormat>
  <Paragraphs>1021</Paragraphs>
  <Slides>51</Slides>
  <Notes>38</Notes>
  <HiddenSlides>0</HiddenSlides>
  <MMClips>0</MMClips>
  <ScaleCrop>false</ScaleCrop>
  <HeadingPairs>
    <vt:vector size="8" baseType="variant">
      <vt:variant>
        <vt:lpstr>사용한 글꼴</vt:lpstr>
      </vt:variant>
      <vt:variant>
        <vt:i4>18</vt:i4>
      </vt:variant>
      <vt:variant>
        <vt:lpstr>테마</vt:lpstr>
      </vt:variant>
      <vt:variant>
        <vt:i4>5</vt:i4>
      </vt:variant>
      <vt:variant>
        <vt:lpstr>포함된 OLE 서버</vt:lpstr>
      </vt:variant>
      <vt:variant>
        <vt:i4>1</vt:i4>
      </vt:variant>
      <vt:variant>
        <vt:lpstr>슬라이드 제목</vt:lpstr>
      </vt:variant>
      <vt:variant>
        <vt:i4>51</vt:i4>
      </vt:variant>
    </vt:vector>
  </HeadingPairs>
  <TitlesOfParts>
    <vt:vector size="75" baseType="lpstr">
      <vt:lpstr>Lato</vt:lpstr>
      <vt:lpstr>Raleway</vt:lpstr>
      <vt:lpstr>나눔스퀘어</vt:lpstr>
      <vt:lpstr>나눔스퀘어 Bold</vt:lpstr>
      <vt:lpstr>나눔스퀘어 ExtraBold</vt:lpstr>
      <vt:lpstr>나눔스퀘어 Light</vt:lpstr>
      <vt:lpstr>돋움</vt:lpstr>
      <vt:lpstr>Malgun Gothic</vt:lpstr>
      <vt:lpstr>Malgun Gothic</vt:lpstr>
      <vt:lpstr>Arial</vt:lpstr>
      <vt:lpstr>Arial Rounded MT Bold</vt:lpstr>
      <vt:lpstr>Calibri</vt:lpstr>
      <vt:lpstr>Calibri Light</vt:lpstr>
      <vt:lpstr>Cambria</vt:lpstr>
      <vt:lpstr>Consolas</vt:lpstr>
      <vt:lpstr>Times</vt:lpstr>
      <vt:lpstr>Times New Roman</vt:lpstr>
      <vt:lpstr>Wingdings</vt:lpstr>
      <vt:lpstr>Office 테마</vt:lpstr>
      <vt:lpstr>1_Office 테마</vt:lpstr>
      <vt:lpstr>Office Theme</vt:lpstr>
      <vt:lpstr>Streamline</vt:lpstr>
      <vt:lpstr>2_Office 테마</vt:lpstr>
      <vt:lpstr>Worksheet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Non Incremental Experiment</vt:lpstr>
      <vt:lpstr>Incremental Learning based on Adaboost CNN</vt:lpstr>
      <vt:lpstr>Incremental Learning based on Adaboost CNN</vt:lpstr>
      <vt:lpstr>Incremental Learning based on Adaboost CNN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mujinkim</dc:creator>
  <cp:lastModifiedBy>mujinkim</cp:lastModifiedBy>
  <cp:revision>1043</cp:revision>
  <dcterms:created xsi:type="dcterms:W3CDTF">2021-03-24T07:36:17Z</dcterms:created>
  <dcterms:modified xsi:type="dcterms:W3CDTF">2022-08-25T04:33:54Z</dcterms:modified>
</cp:coreProperties>
</file>